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96" r:id="rId2"/>
    <p:sldId id="452" r:id="rId3"/>
    <p:sldId id="454" r:id="rId4"/>
    <p:sldId id="471" r:id="rId5"/>
    <p:sldId id="472" r:id="rId6"/>
    <p:sldId id="473" r:id="rId7"/>
    <p:sldId id="474" r:id="rId8"/>
    <p:sldId id="475" r:id="rId9"/>
    <p:sldId id="476" r:id="rId10"/>
    <p:sldId id="477" r:id="rId11"/>
    <p:sldId id="478" r:id="rId12"/>
    <p:sldId id="479" r:id="rId13"/>
    <p:sldId id="480" r:id="rId14"/>
    <p:sldId id="481" r:id="rId15"/>
    <p:sldId id="482" r:id="rId16"/>
    <p:sldId id="483" r:id="rId17"/>
    <p:sldId id="484" r:id="rId18"/>
    <p:sldId id="485" r:id="rId19"/>
    <p:sldId id="470" r:id="rId20"/>
  </p:sldIdLst>
  <p:sldSz cx="9525000" cy="6858000"/>
  <p:notesSz cx="6858000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 CE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 CE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 CE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 CE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 CE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imes New Roman CE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imes New Roman CE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imes New Roman CE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imes New Roman CE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73E0E4F-4019-472B-8F77-38AB17A2CCAA}">
          <p14:sldIdLst>
            <p14:sldId id="396"/>
            <p14:sldId id="452"/>
            <p14:sldId id="454"/>
            <p14:sldId id="471"/>
            <p14:sldId id="472"/>
            <p14:sldId id="473"/>
            <p14:sldId id="474"/>
            <p14:sldId id="475"/>
            <p14:sldId id="476"/>
            <p14:sldId id="477"/>
            <p14:sldId id="478"/>
            <p14:sldId id="479"/>
            <p14:sldId id="480"/>
            <p14:sldId id="481"/>
            <p14:sldId id="482"/>
            <p14:sldId id="483"/>
            <p14:sldId id="484"/>
            <p14:sldId id="485"/>
            <p14:sldId id="47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0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33CC"/>
    <a:srgbClr val="3333FF"/>
    <a:srgbClr val="3366CC"/>
    <a:srgbClr val="0066CC"/>
    <a:srgbClr val="990033"/>
    <a:srgbClr val="003366"/>
    <a:srgbClr val="6600FF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9844" autoAdjust="0"/>
  </p:normalViewPr>
  <p:slideViewPr>
    <p:cSldViewPr>
      <p:cViewPr varScale="1">
        <p:scale>
          <a:sx n="74" d="100"/>
          <a:sy n="74" d="100"/>
        </p:scale>
        <p:origin x="1200" y="72"/>
      </p:cViewPr>
      <p:guideLst>
        <p:guide orient="horz" pos="2160"/>
        <p:guide pos="30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07394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1253" y="-30466"/>
            <a:ext cx="2978612" cy="537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93" tIns="0" rIns="19393" bIns="0" numCol="1" anchor="t" anchorCtr="0" compatLnSpc="1">
            <a:prstTxWarp prst="textNoShape">
              <a:avLst/>
            </a:prstTxWarp>
          </a:bodyPr>
          <a:lstStyle>
            <a:lvl1pPr defTabSz="927627" eaLnBrk="0" hangingPunct="0">
              <a:defRPr sz="1000" i="1">
                <a:effectLst/>
                <a:latin typeface="Times New Roman CE" charset="-1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9007" y="-30466"/>
            <a:ext cx="2978611" cy="537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93" tIns="0" rIns="19393" bIns="0" numCol="1" anchor="t" anchorCtr="0" compatLnSpc="1">
            <a:prstTxWarp prst="textNoShape">
              <a:avLst/>
            </a:prstTxWarp>
          </a:bodyPr>
          <a:lstStyle>
            <a:lvl1pPr algn="r" defTabSz="927627" eaLnBrk="0" hangingPunct="0">
              <a:defRPr sz="1000" i="1">
                <a:effectLst/>
                <a:latin typeface="Times New Roman CE" charset="-1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38200" y="741363"/>
            <a:ext cx="5180013" cy="37290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0395" y="4706232"/>
            <a:ext cx="5015576" cy="4430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32" tIns="46867" rIns="93732" bIns="468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1253" y="9364358"/>
            <a:ext cx="2978612" cy="537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93" tIns="0" rIns="19393" bIns="0" numCol="1" anchor="b" anchorCtr="0" compatLnSpc="1">
            <a:prstTxWarp prst="textNoShape">
              <a:avLst/>
            </a:prstTxWarp>
          </a:bodyPr>
          <a:lstStyle>
            <a:lvl1pPr defTabSz="927627" eaLnBrk="0" hangingPunct="0">
              <a:defRPr sz="1000" i="1">
                <a:effectLst/>
                <a:latin typeface="Times New Roman CE" charset="-1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9007" y="9364358"/>
            <a:ext cx="2978611" cy="537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93" tIns="0" rIns="19393" bIns="0" numCol="1" anchor="b" anchorCtr="0" compatLnSpc="1">
            <a:prstTxWarp prst="textNoShape">
              <a:avLst/>
            </a:prstTxWarp>
          </a:bodyPr>
          <a:lstStyle>
            <a:lvl1pPr algn="r" defTabSz="927627" eaLnBrk="0" hangingPunct="0">
              <a:defRPr sz="1000" i="1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fld id="{9B865833-258B-42FE-866D-A848D645F7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576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112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12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2813" algn="l" defTabSz="9112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0013" algn="l" defTabSz="9112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5625" algn="l" defTabSz="9112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3"/>
          <p:cNvGrpSpPr>
            <a:grpSpLocks/>
          </p:cNvGrpSpPr>
          <p:nvPr/>
        </p:nvGrpSpPr>
        <p:grpSpPr bwMode="auto">
          <a:xfrm>
            <a:off x="0" y="0"/>
            <a:ext cx="1130300" cy="6854825"/>
            <a:chOff x="0" y="0"/>
            <a:chExt cx="712" cy="4318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invGray">
            <a:xfrm>
              <a:off x="0" y="0"/>
              <a:ext cx="712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sr-Latn-C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 CE" charset="-18"/>
              </a:endParaRPr>
            </a:p>
          </p:txBody>
        </p:sp>
        <p:grpSp>
          <p:nvGrpSpPr>
            <p:cNvPr id="6" name="Group 32"/>
            <p:cNvGrpSpPr>
              <a:grpSpLocks/>
            </p:cNvGrpSpPr>
            <p:nvPr/>
          </p:nvGrpSpPr>
          <p:grpSpPr bwMode="auto">
            <a:xfrm>
              <a:off x="50" y="103"/>
              <a:ext cx="100" cy="4126"/>
              <a:chOff x="50" y="103"/>
              <a:chExt cx="100" cy="4126"/>
            </a:xfrm>
          </p:grpSpPr>
          <p:sp>
            <p:nvSpPr>
              <p:cNvPr id="7" name="Rectangle 3"/>
              <p:cNvSpPr>
                <a:spLocks noChangeArrowheads="1"/>
              </p:cNvSpPr>
              <p:nvPr/>
            </p:nvSpPr>
            <p:spPr bwMode="auto">
              <a:xfrm>
                <a:off x="50" y="1105"/>
                <a:ext cx="100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8" name="Rectangle 4"/>
              <p:cNvSpPr>
                <a:spLocks noChangeArrowheads="1"/>
              </p:cNvSpPr>
              <p:nvPr/>
            </p:nvSpPr>
            <p:spPr bwMode="auto">
              <a:xfrm>
                <a:off x="50" y="1250"/>
                <a:ext cx="100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9" name="Rectangle 5"/>
              <p:cNvSpPr>
                <a:spLocks noChangeArrowheads="1"/>
              </p:cNvSpPr>
              <p:nvPr/>
            </p:nvSpPr>
            <p:spPr bwMode="auto">
              <a:xfrm>
                <a:off x="50" y="1393"/>
                <a:ext cx="100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" name="Rectangle 6"/>
              <p:cNvSpPr>
                <a:spLocks noChangeArrowheads="1"/>
              </p:cNvSpPr>
              <p:nvPr/>
            </p:nvSpPr>
            <p:spPr bwMode="auto">
              <a:xfrm>
                <a:off x="50" y="1538"/>
                <a:ext cx="100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1" name="Rectangle 7"/>
              <p:cNvSpPr>
                <a:spLocks noChangeArrowheads="1"/>
              </p:cNvSpPr>
              <p:nvPr/>
            </p:nvSpPr>
            <p:spPr bwMode="auto">
              <a:xfrm>
                <a:off x="50" y="1683"/>
                <a:ext cx="100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2" name="Rectangle 8"/>
              <p:cNvSpPr>
                <a:spLocks noChangeArrowheads="1"/>
              </p:cNvSpPr>
              <p:nvPr/>
            </p:nvSpPr>
            <p:spPr bwMode="auto">
              <a:xfrm>
                <a:off x="50" y="1826"/>
                <a:ext cx="100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3" name="Rectangle 9"/>
              <p:cNvSpPr>
                <a:spLocks noChangeArrowheads="1"/>
              </p:cNvSpPr>
              <p:nvPr/>
            </p:nvSpPr>
            <p:spPr bwMode="auto">
              <a:xfrm>
                <a:off x="50" y="1971"/>
                <a:ext cx="100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4" name="Rectangle 10"/>
              <p:cNvSpPr>
                <a:spLocks noChangeArrowheads="1"/>
              </p:cNvSpPr>
              <p:nvPr/>
            </p:nvSpPr>
            <p:spPr bwMode="auto">
              <a:xfrm>
                <a:off x="50" y="2116"/>
                <a:ext cx="100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5" name="Rectangle 11"/>
              <p:cNvSpPr>
                <a:spLocks noChangeArrowheads="1"/>
              </p:cNvSpPr>
              <p:nvPr/>
            </p:nvSpPr>
            <p:spPr bwMode="auto">
              <a:xfrm>
                <a:off x="50" y="2259"/>
                <a:ext cx="100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6" name="Rectangle 12"/>
              <p:cNvSpPr>
                <a:spLocks noChangeArrowheads="1"/>
              </p:cNvSpPr>
              <p:nvPr/>
            </p:nvSpPr>
            <p:spPr bwMode="auto">
              <a:xfrm>
                <a:off x="50" y="2404"/>
                <a:ext cx="100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7" name="Rectangle 13"/>
              <p:cNvSpPr>
                <a:spLocks noChangeArrowheads="1"/>
              </p:cNvSpPr>
              <p:nvPr/>
            </p:nvSpPr>
            <p:spPr bwMode="auto">
              <a:xfrm>
                <a:off x="50" y="2549"/>
                <a:ext cx="100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8" name="Rectangle 14"/>
              <p:cNvSpPr>
                <a:spLocks noChangeArrowheads="1"/>
              </p:cNvSpPr>
              <p:nvPr/>
            </p:nvSpPr>
            <p:spPr bwMode="auto">
              <a:xfrm>
                <a:off x="50" y="2691"/>
                <a:ext cx="100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9" name="Rectangle 15"/>
              <p:cNvSpPr>
                <a:spLocks noChangeArrowheads="1"/>
              </p:cNvSpPr>
              <p:nvPr/>
            </p:nvSpPr>
            <p:spPr bwMode="auto">
              <a:xfrm>
                <a:off x="50" y="2836"/>
                <a:ext cx="100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20" name="Rectangle 16"/>
              <p:cNvSpPr>
                <a:spLocks noChangeArrowheads="1"/>
              </p:cNvSpPr>
              <p:nvPr/>
            </p:nvSpPr>
            <p:spPr bwMode="auto">
              <a:xfrm>
                <a:off x="50" y="2979"/>
                <a:ext cx="100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21" name="Rectangle 17"/>
              <p:cNvSpPr>
                <a:spLocks noChangeArrowheads="1"/>
              </p:cNvSpPr>
              <p:nvPr/>
            </p:nvSpPr>
            <p:spPr bwMode="auto">
              <a:xfrm>
                <a:off x="50" y="3124"/>
                <a:ext cx="100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22" name="Rectangle 18"/>
              <p:cNvSpPr>
                <a:spLocks noChangeArrowheads="1"/>
              </p:cNvSpPr>
              <p:nvPr/>
            </p:nvSpPr>
            <p:spPr bwMode="auto">
              <a:xfrm>
                <a:off x="50" y="3269"/>
                <a:ext cx="100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23" name="Rectangle 19"/>
              <p:cNvSpPr>
                <a:spLocks noChangeArrowheads="1"/>
              </p:cNvSpPr>
              <p:nvPr/>
            </p:nvSpPr>
            <p:spPr bwMode="auto">
              <a:xfrm>
                <a:off x="50" y="3412"/>
                <a:ext cx="100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24" name="Rectangle 20"/>
              <p:cNvSpPr>
                <a:spLocks noChangeArrowheads="1"/>
              </p:cNvSpPr>
              <p:nvPr/>
            </p:nvSpPr>
            <p:spPr bwMode="auto">
              <a:xfrm>
                <a:off x="50" y="3557"/>
                <a:ext cx="100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25" name="Rectangle 21"/>
              <p:cNvSpPr>
                <a:spLocks noChangeArrowheads="1"/>
              </p:cNvSpPr>
              <p:nvPr/>
            </p:nvSpPr>
            <p:spPr bwMode="auto">
              <a:xfrm>
                <a:off x="50" y="3702"/>
                <a:ext cx="100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26" name="Rectangle 22"/>
              <p:cNvSpPr>
                <a:spLocks noChangeArrowheads="1"/>
              </p:cNvSpPr>
              <p:nvPr/>
            </p:nvSpPr>
            <p:spPr bwMode="auto">
              <a:xfrm>
                <a:off x="50" y="3845"/>
                <a:ext cx="100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27" name="Rectangle 23"/>
              <p:cNvSpPr>
                <a:spLocks noChangeArrowheads="1"/>
              </p:cNvSpPr>
              <p:nvPr/>
            </p:nvSpPr>
            <p:spPr bwMode="auto">
              <a:xfrm>
                <a:off x="50" y="3990"/>
                <a:ext cx="100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28" name="Rectangle 24"/>
              <p:cNvSpPr>
                <a:spLocks noChangeArrowheads="1"/>
              </p:cNvSpPr>
              <p:nvPr/>
            </p:nvSpPr>
            <p:spPr bwMode="auto">
              <a:xfrm>
                <a:off x="50" y="4134"/>
                <a:ext cx="100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29" name="Rectangle 25"/>
              <p:cNvSpPr>
                <a:spLocks noChangeArrowheads="1"/>
              </p:cNvSpPr>
              <p:nvPr/>
            </p:nvSpPr>
            <p:spPr bwMode="auto">
              <a:xfrm>
                <a:off x="50" y="103"/>
                <a:ext cx="100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30" name="Rectangle 26"/>
              <p:cNvSpPr>
                <a:spLocks noChangeArrowheads="1"/>
              </p:cNvSpPr>
              <p:nvPr/>
            </p:nvSpPr>
            <p:spPr bwMode="auto">
              <a:xfrm>
                <a:off x="50" y="246"/>
                <a:ext cx="100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31" name="Rectangle 27"/>
              <p:cNvSpPr>
                <a:spLocks noChangeArrowheads="1"/>
              </p:cNvSpPr>
              <p:nvPr/>
            </p:nvSpPr>
            <p:spPr bwMode="auto">
              <a:xfrm>
                <a:off x="50" y="391"/>
                <a:ext cx="100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32" name="Rectangle 28"/>
              <p:cNvSpPr>
                <a:spLocks noChangeArrowheads="1"/>
              </p:cNvSpPr>
              <p:nvPr/>
            </p:nvSpPr>
            <p:spPr bwMode="auto">
              <a:xfrm>
                <a:off x="50" y="535"/>
                <a:ext cx="100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33" name="Rectangle 29"/>
              <p:cNvSpPr>
                <a:spLocks noChangeArrowheads="1"/>
              </p:cNvSpPr>
              <p:nvPr/>
            </p:nvSpPr>
            <p:spPr bwMode="auto">
              <a:xfrm>
                <a:off x="50" y="678"/>
                <a:ext cx="100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34" name="Rectangle 30"/>
              <p:cNvSpPr>
                <a:spLocks noChangeArrowheads="1"/>
              </p:cNvSpPr>
              <p:nvPr/>
            </p:nvSpPr>
            <p:spPr bwMode="auto">
              <a:xfrm>
                <a:off x="50" y="823"/>
                <a:ext cx="100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35" name="Rectangle 31"/>
              <p:cNvSpPr>
                <a:spLocks noChangeArrowheads="1"/>
              </p:cNvSpPr>
              <p:nvPr/>
            </p:nvSpPr>
            <p:spPr bwMode="auto">
              <a:xfrm>
                <a:off x="50" y="968"/>
                <a:ext cx="100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</p:grpSp>
      </p:grpSp>
      <p:sp>
        <p:nvSpPr>
          <p:cNvPr id="2082" name="Rectangle 34"/>
          <p:cNvSpPr>
            <a:spLocks noGrp="1" noChangeArrowheads="1"/>
          </p:cNvSpPr>
          <p:nvPr>
            <p:ph type="ctrTitle" sz="quarter"/>
          </p:nvPr>
        </p:nvSpPr>
        <p:spPr>
          <a:xfrm>
            <a:off x="1190625" y="2286000"/>
            <a:ext cx="809625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83" name="Rectangle 3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905000" y="3886200"/>
            <a:ext cx="6667500" cy="1752600"/>
          </a:xfrm>
        </p:spPr>
        <p:txBody>
          <a:bodyPr/>
          <a:lstStyle>
            <a:lvl1pPr marL="0" indent="0" algn="ctr">
              <a:buFont typeface="Monotype Sorts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6" name="Rectangle 3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" name="Rectangle 3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" name="Rectangle 3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B6E3B-C40B-4838-AEE9-18B25CAAE3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839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67B1D6-8CC3-4A8E-BEED-D6AE022A7C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69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62813" y="609600"/>
            <a:ext cx="2024062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90625" y="609600"/>
            <a:ext cx="5919788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695A58-E272-474F-A573-9AB11C4300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0125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0625" y="609600"/>
            <a:ext cx="80962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90625" y="1981200"/>
            <a:ext cx="3971925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4950" y="1981200"/>
            <a:ext cx="3971925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51BC0B-D302-4531-BBC5-594B59A010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233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B220B7-BB92-4474-B576-6DDEF427FC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950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475" y="4406900"/>
            <a:ext cx="80962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2475" y="2906713"/>
            <a:ext cx="80962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C2E02-7B74-4C3A-B886-3862267637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088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90625" y="1981200"/>
            <a:ext cx="397192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4950" y="1981200"/>
            <a:ext cx="397192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53C49-C5C6-4009-96ED-52CB5478A1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039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274638"/>
            <a:ext cx="85725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6250" y="1535113"/>
            <a:ext cx="420846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" y="2174875"/>
            <a:ext cx="420846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38700" y="1535113"/>
            <a:ext cx="421005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38700" y="2174875"/>
            <a:ext cx="421005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7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05F0CB-7A48-4590-944B-7008A19550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225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CE4729-2015-47B1-939B-66101F1778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434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43029B-6D8B-4530-9A9E-DCDEE37B2A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011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273050"/>
            <a:ext cx="313372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24275" y="273050"/>
            <a:ext cx="532447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6250" y="1435100"/>
            <a:ext cx="313372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CE5FA5-619E-4F65-94E4-2894FDB8B7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719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6900" y="4800600"/>
            <a:ext cx="57150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66900" y="612775"/>
            <a:ext cx="5715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r-Latn-C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66900" y="5367338"/>
            <a:ext cx="57150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65AB87-ED6E-4A22-BFFF-FCD11F750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633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33"/>
          <p:cNvGrpSpPr>
            <a:grpSpLocks/>
          </p:cNvGrpSpPr>
          <p:nvPr/>
        </p:nvGrpSpPr>
        <p:grpSpPr bwMode="auto">
          <a:xfrm>
            <a:off x="0" y="0"/>
            <a:ext cx="1130300" cy="6854825"/>
            <a:chOff x="0" y="0"/>
            <a:chExt cx="712" cy="4318"/>
          </a:xfrm>
        </p:grpSpPr>
        <p:sp>
          <p:nvSpPr>
            <p:cNvPr id="2" name="Rectangle 2"/>
            <p:cNvSpPr>
              <a:spLocks noChangeArrowheads="1"/>
            </p:cNvSpPr>
            <p:nvPr/>
          </p:nvSpPr>
          <p:spPr bwMode="invGray">
            <a:xfrm>
              <a:off x="0" y="0"/>
              <a:ext cx="712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sr-Latn-C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 CE" charset="-18"/>
              </a:endParaRPr>
            </a:p>
          </p:txBody>
        </p:sp>
        <p:grpSp>
          <p:nvGrpSpPr>
            <p:cNvPr id="1033" name="Group 32"/>
            <p:cNvGrpSpPr>
              <a:grpSpLocks/>
            </p:cNvGrpSpPr>
            <p:nvPr/>
          </p:nvGrpSpPr>
          <p:grpSpPr bwMode="auto">
            <a:xfrm>
              <a:off x="50" y="102"/>
              <a:ext cx="100" cy="4128"/>
              <a:chOff x="50" y="102"/>
              <a:chExt cx="100" cy="4128"/>
            </a:xfrm>
          </p:grpSpPr>
          <p:sp>
            <p:nvSpPr>
              <p:cNvPr id="3" name="Rectangle 3"/>
              <p:cNvSpPr>
                <a:spLocks noChangeArrowheads="1"/>
              </p:cNvSpPr>
              <p:nvPr/>
            </p:nvSpPr>
            <p:spPr bwMode="auto">
              <a:xfrm>
                <a:off x="50" y="1105"/>
                <a:ext cx="100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28" name="Rectangle 4"/>
              <p:cNvSpPr>
                <a:spLocks noChangeArrowheads="1"/>
              </p:cNvSpPr>
              <p:nvPr/>
            </p:nvSpPr>
            <p:spPr bwMode="auto">
              <a:xfrm>
                <a:off x="50" y="1250"/>
                <a:ext cx="100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29" name="Rectangle 5"/>
              <p:cNvSpPr>
                <a:spLocks noChangeArrowheads="1"/>
              </p:cNvSpPr>
              <p:nvPr/>
            </p:nvSpPr>
            <p:spPr bwMode="auto">
              <a:xfrm>
                <a:off x="50" y="1393"/>
                <a:ext cx="100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30" name="Rectangle 6"/>
              <p:cNvSpPr>
                <a:spLocks noChangeArrowheads="1"/>
              </p:cNvSpPr>
              <p:nvPr/>
            </p:nvSpPr>
            <p:spPr bwMode="auto">
              <a:xfrm>
                <a:off x="50" y="1538"/>
                <a:ext cx="100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31" name="Rectangle 7"/>
              <p:cNvSpPr>
                <a:spLocks noChangeArrowheads="1"/>
              </p:cNvSpPr>
              <p:nvPr/>
            </p:nvSpPr>
            <p:spPr bwMode="auto">
              <a:xfrm>
                <a:off x="50" y="1683"/>
                <a:ext cx="100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32" name="Rectangle 8"/>
              <p:cNvSpPr>
                <a:spLocks noChangeArrowheads="1"/>
              </p:cNvSpPr>
              <p:nvPr/>
            </p:nvSpPr>
            <p:spPr bwMode="auto">
              <a:xfrm>
                <a:off x="50" y="1826"/>
                <a:ext cx="100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4" name="Rectangle 9"/>
              <p:cNvSpPr>
                <a:spLocks noChangeArrowheads="1"/>
              </p:cNvSpPr>
              <p:nvPr/>
            </p:nvSpPr>
            <p:spPr bwMode="auto">
              <a:xfrm>
                <a:off x="50" y="1971"/>
                <a:ext cx="100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34" name="Rectangle 10"/>
              <p:cNvSpPr>
                <a:spLocks noChangeArrowheads="1"/>
              </p:cNvSpPr>
              <p:nvPr/>
            </p:nvSpPr>
            <p:spPr bwMode="auto">
              <a:xfrm>
                <a:off x="50" y="2115"/>
                <a:ext cx="100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35" name="Rectangle 11"/>
              <p:cNvSpPr>
                <a:spLocks noChangeArrowheads="1"/>
              </p:cNvSpPr>
              <p:nvPr/>
            </p:nvSpPr>
            <p:spPr bwMode="auto">
              <a:xfrm>
                <a:off x="50" y="2259"/>
                <a:ext cx="100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36" name="Rectangle 12"/>
              <p:cNvSpPr>
                <a:spLocks noChangeArrowheads="1"/>
              </p:cNvSpPr>
              <p:nvPr/>
            </p:nvSpPr>
            <p:spPr bwMode="auto">
              <a:xfrm>
                <a:off x="50" y="2403"/>
                <a:ext cx="100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37" name="Rectangle 13"/>
              <p:cNvSpPr>
                <a:spLocks noChangeArrowheads="1"/>
              </p:cNvSpPr>
              <p:nvPr/>
            </p:nvSpPr>
            <p:spPr bwMode="auto">
              <a:xfrm>
                <a:off x="50" y="2548"/>
                <a:ext cx="100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38" name="Rectangle 14"/>
              <p:cNvSpPr>
                <a:spLocks noChangeArrowheads="1"/>
              </p:cNvSpPr>
              <p:nvPr/>
            </p:nvSpPr>
            <p:spPr bwMode="auto">
              <a:xfrm>
                <a:off x="50" y="2692"/>
                <a:ext cx="100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39" name="Rectangle 15"/>
              <p:cNvSpPr>
                <a:spLocks noChangeArrowheads="1"/>
              </p:cNvSpPr>
              <p:nvPr/>
            </p:nvSpPr>
            <p:spPr bwMode="auto">
              <a:xfrm>
                <a:off x="50" y="2836"/>
                <a:ext cx="100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40" name="Rectangle 16"/>
              <p:cNvSpPr>
                <a:spLocks noChangeArrowheads="1"/>
              </p:cNvSpPr>
              <p:nvPr/>
            </p:nvSpPr>
            <p:spPr bwMode="auto">
              <a:xfrm>
                <a:off x="50" y="2980"/>
                <a:ext cx="100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41" name="Rectangle 17"/>
              <p:cNvSpPr>
                <a:spLocks noChangeArrowheads="1"/>
              </p:cNvSpPr>
              <p:nvPr/>
            </p:nvSpPr>
            <p:spPr bwMode="auto">
              <a:xfrm>
                <a:off x="50" y="3124"/>
                <a:ext cx="100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42" name="Rectangle 18"/>
              <p:cNvSpPr>
                <a:spLocks noChangeArrowheads="1"/>
              </p:cNvSpPr>
              <p:nvPr/>
            </p:nvSpPr>
            <p:spPr bwMode="auto">
              <a:xfrm>
                <a:off x="50" y="3269"/>
                <a:ext cx="100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43" name="Rectangle 19"/>
              <p:cNvSpPr>
                <a:spLocks noChangeArrowheads="1"/>
              </p:cNvSpPr>
              <p:nvPr/>
            </p:nvSpPr>
            <p:spPr bwMode="auto">
              <a:xfrm>
                <a:off x="50" y="3412"/>
                <a:ext cx="100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44" name="Rectangle 20"/>
              <p:cNvSpPr>
                <a:spLocks noChangeArrowheads="1"/>
              </p:cNvSpPr>
              <p:nvPr/>
            </p:nvSpPr>
            <p:spPr bwMode="auto">
              <a:xfrm>
                <a:off x="50" y="3557"/>
                <a:ext cx="100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45" name="Rectangle 21"/>
              <p:cNvSpPr>
                <a:spLocks noChangeArrowheads="1"/>
              </p:cNvSpPr>
              <p:nvPr/>
            </p:nvSpPr>
            <p:spPr bwMode="auto">
              <a:xfrm>
                <a:off x="50" y="3702"/>
                <a:ext cx="100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46" name="Rectangle 22"/>
              <p:cNvSpPr>
                <a:spLocks noChangeArrowheads="1"/>
              </p:cNvSpPr>
              <p:nvPr/>
            </p:nvSpPr>
            <p:spPr bwMode="auto">
              <a:xfrm>
                <a:off x="50" y="3845"/>
                <a:ext cx="100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47" name="Rectangle 23"/>
              <p:cNvSpPr>
                <a:spLocks noChangeArrowheads="1"/>
              </p:cNvSpPr>
              <p:nvPr/>
            </p:nvSpPr>
            <p:spPr bwMode="auto">
              <a:xfrm>
                <a:off x="50" y="3990"/>
                <a:ext cx="100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48" name="Rectangle 24"/>
              <p:cNvSpPr>
                <a:spLocks noChangeArrowheads="1"/>
              </p:cNvSpPr>
              <p:nvPr/>
            </p:nvSpPr>
            <p:spPr bwMode="auto">
              <a:xfrm>
                <a:off x="50" y="4133"/>
                <a:ext cx="100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49" name="Rectangle 25"/>
              <p:cNvSpPr>
                <a:spLocks noChangeArrowheads="1"/>
              </p:cNvSpPr>
              <p:nvPr/>
            </p:nvSpPr>
            <p:spPr bwMode="auto">
              <a:xfrm>
                <a:off x="50" y="102"/>
                <a:ext cx="100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50" name="Rectangle 26"/>
              <p:cNvSpPr>
                <a:spLocks noChangeArrowheads="1"/>
              </p:cNvSpPr>
              <p:nvPr/>
            </p:nvSpPr>
            <p:spPr bwMode="auto">
              <a:xfrm>
                <a:off x="50" y="246"/>
                <a:ext cx="100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51" name="Rectangle 27"/>
              <p:cNvSpPr>
                <a:spLocks noChangeArrowheads="1"/>
              </p:cNvSpPr>
              <p:nvPr/>
            </p:nvSpPr>
            <p:spPr bwMode="auto">
              <a:xfrm>
                <a:off x="50" y="391"/>
                <a:ext cx="100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52" name="Rectangle 28"/>
              <p:cNvSpPr>
                <a:spLocks noChangeArrowheads="1"/>
              </p:cNvSpPr>
              <p:nvPr/>
            </p:nvSpPr>
            <p:spPr bwMode="auto">
              <a:xfrm>
                <a:off x="50" y="535"/>
                <a:ext cx="100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53" name="Rectangle 29"/>
              <p:cNvSpPr>
                <a:spLocks noChangeArrowheads="1"/>
              </p:cNvSpPr>
              <p:nvPr/>
            </p:nvSpPr>
            <p:spPr bwMode="auto">
              <a:xfrm>
                <a:off x="50" y="679"/>
                <a:ext cx="100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54" name="Rectangle 30"/>
              <p:cNvSpPr>
                <a:spLocks noChangeArrowheads="1"/>
              </p:cNvSpPr>
              <p:nvPr/>
            </p:nvSpPr>
            <p:spPr bwMode="auto">
              <a:xfrm>
                <a:off x="50" y="823"/>
                <a:ext cx="100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55" name="Rectangle 31"/>
              <p:cNvSpPr>
                <a:spLocks noChangeArrowheads="1"/>
              </p:cNvSpPr>
              <p:nvPr/>
            </p:nvSpPr>
            <p:spPr bwMode="auto">
              <a:xfrm>
                <a:off x="50" y="968"/>
                <a:ext cx="100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</p:grpSp>
      </p:grpSp>
      <p:sp>
        <p:nvSpPr>
          <p:cNvPr id="1027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1190625" y="609600"/>
            <a:ext cx="80962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59" name="Rectangle 3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90625" y="1981200"/>
            <a:ext cx="80962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60" name="Rectangle 3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90625" y="6248400"/>
            <a:ext cx="1984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1" name="Rectangle 3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30625" y="6248400"/>
            <a:ext cx="3016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2" name="Rectangle 3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02500" y="6248400"/>
            <a:ext cx="1984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effectLst/>
                <a:latin typeface="+mn-lt"/>
              </a:defRPr>
            </a:lvl1pPr>
          </a:lstStyle>
          <a:p>
            <a:pPr>
              <a:defRPr/>
            </a:pPr>
            <a:fld id="{735337C4-71B4-4FC3-B10A-04DAE9DC5A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Monotype Sorts"/>
        <a:buChar char="u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/>
        <a:buChar char="F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190625" y="908323"/>
            <a:ext cx="8064450" cy="1368152"/>
          </a:xfrm>
        </p:spPr>
        <p:txBody>
          <a:bodyPr/>
          <a:lstStyle/>
          <a:p>
            <a:pPr algn="ctr"/>
            <a:r>
              <a:rPr lang="en-US" sz="3200" b="1" dirty="0" smtClean="0">
                <a:solidFill>
                  <a:srgbClr val="3333CC"/>
                </a:solidFill>
              </a:rPr>
              <a:t>7</a:t>
            </a:r>
            <a:r>
              <a:rPr lang="sr-Latn-CS" sz="3200" b="1" dirty="0" smtClean="0">
                <a:solidFill>
                  <a:srgbClr val="3333CC"/>
                </a:solidFill>
              </a:rPr>
              <a:t>. </a:t>
            </a:r>
            <a:r>
              <a:rPr lang="sr-Latn-CS" sz="3200" b="1" dirty="0" smtClean="0">
                <a:solidFill>
                  <a:srgbClr val="3333CC"/>
                </a:solidFill>
              </a:rPr>
              <a:t>Predavanje</a:t>
            </a:r>
            <a:br>
              <a:rPr lang="sr-Latn-CS" sz="3200" b="1" dirty="0" smtClean="0">
                <a:solidFill>
                  <a:srgbClr val="3333CC"/>
                </a:solidFill>
              </a:rPr>
            </a:br>
            <a:r>
              <a:rPr lang="sr-Latn-CS" sz="3200" b="1" dirty="0" smtClean="0">
                <a:solidFill>
                  <a:srgbClr val="3333CC"/>
                </a:solidFill>
              </a:rPr>
              <a:t/>
            </a:r>
            <a:br>
              <a:rPr lang="sr-Latn-CS" sz="3200" b="1" dirty="0" smtClean="0">
                <a:solidFill>
                  <a:srgbClr val="3333CC"/>
                </a:solidFill>
              </a:rPr>
            </a:br>
            <a:r>
              <a:rPr lang="sr-Latn-RS" sz="3200" b="1" dirty="0" smtClean="0">
                <a:solidFill>
                  <a:srgbClr val="3333CC"/>
                </a:solidFill>
              </a:rPr>
              <a:t>Analiza mogućih izvora finansiranja</a:t>
            </a:r>
            <a:r>
              <a:rPr lang="en-US" sz="3200" b="1" dirty="0" smtClean="0">
                <a:solidFill>
                  <a:srgbClr val="3333CC"/>
                </a:solidFill>
              </a:rPr>
              <a:t> MSPP</a:t>
            </a:r>
            <a:r>
              <a:rPr lang="sr-Latn-CS" sz="3200" b="1" dirty="0" smtClean="0">
                <a:solidFill>
                  <a:srgbClr val="3333CC"/>
                </a:solidFill>
              </a:rPr>
              <a:t> </a:t>
            </a:r>
            <a:r>
              <a:rPr lang="sr-Latn-CS" sz="3200" b="1" i="1" dirty="0" smtClean="0">
                <a:solidFill>
                  <a:srgbClr val="3333CC"/>
                </a:solidFill>
              </a:rPr>
              <a:t/>
            </a:r>
            <a:br>
              <a:rPr lang="sr-Latn-CS" sz="3200" b="1" i="1" dirty="0" smtClean="0">
                <a:solidFill>
                  <a:srgbClr val="3333CC"/>
                </a:solidFill>
              </a:rPr>
            </a:br>
            <a:r>
              <a:rPr lang="sr-Latn-CS" sz="2400" b="1" dirty="0" smtClean="0">
                <a:solidFill>
                  <a:srgbClr val="3333CC"/>
                </a:solidFill>
              </a:rPr>
              <a:t/>
            </a:r>
            <a:br>
              <a:rPr lang="sr-Latn-CS" sz="2400" b="1" dirty="0" smtClean="0">
                <a:solidFill>
                  <a:srgbClr val="3333CC"/>
                </a:solidFill>
              </a:rPr>
            </a:br>
            <a:endParaRPr lang="en-US" sz="2400" b="1" dirty="0" smtClean="0">
              <a:solidFill>
                <a:srgbClr val="3333CC"/>
              </a:solidFill>
            </a:endParaRP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90625" y="2276475"/>
            <a:ext cx="7243763" cy="3819525"/>
          </a:xfrm>
        </p:spPr>
        <p:txBody>
          <a:bodyPr/>
          <a:lstStyle/>
          <a:p>
            <a:pPr>
              <a:buClr>
                <a:schemeClr val="tx1"/>
              </a:buClr>
              <a:buSzPct val="70000"/>
              <a:buFont typeface="Monotype Sorts" charset="2"/>
              <a:buChar char="l"/>
              <a:defRPr/>
            </a:pPr>
            <a:endParaRPr lang="sr-Latn-CS" sz="2800" dirty="0">
              <a:solidFill>
                <a:srgbClr val="3333CC"/>
              </a:solidFill>
            </a:endParaRPr>
          </a:p>
          <a:p>
            <a:pPr>
              <a:buClr>
                <a:schemeClr val="tx1"/>
              </a:buClr>
              <a:buSzPct val="70000"/>
              <a:buFont typeface="Monotype Sorts" charset="2"/>
              <a:buChar char="l"/>
              <a:defRPr/>
            </a:pPr>
            <a:endParaRPr lang="en-US" sz="2800" dirty="0"/>
          </a:p>
          <a:p>
            <a:pPr>
              <a:buClr>
                <a:schemeClr val="tx1"/>
              </a:buClr>
              <a:buSzPct val="70000"/>
              <a:buFont typeface="Monotype Sorts" charset="2"/>
              <a:buChar char="l"/>
              <a:defRPr/>
            </a:pPr>
            <a:endParaRPr lang="en-US" sz="2800" dirty="0">
              <a:latin typeface="Times New Roman CE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118953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233488" y="404813"/>
            <a:ext cx="8035925" cy="6192837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rgbClr val="3333CC"/>
                </a:solidFill>
                <a:effectLst/>
              </a:rPr>
              <a:t>Vremenski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horizont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investiranja</a:t>
            </a:r>
            <a:r>
              <a:rPr lang="en-US" sz="2400" dirty="0">
                <a:solidFill>
                  <a:srgbClr val="3333CC"/>
                </a:solidFill>
                <a:effectLst/>
              </a:rPr>
              <a:t> VF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</a:t>
            </a:r>
            <a:r>
              <a:rPr lang="en-US" sz="2400" dirty="0">
                <a:solidFill>
                  <a:srgbClr val="3333CC"/>
                </a:solidFill>
                <a:effectLst/>
              </a:rPr>
              <a:t> PEF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može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biti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različit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rgbClr val="3333CC"/>
                </a:solidFill>
                <a:effectLst/>
              </a:rPr>
              <a:t>Obično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se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radi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>
                <a:solidFill>
                  <a:srgbClr val="3333CC"/>
                </a:solidFill>
                <a:effectLst/>
              </a:rPr>
              <a:t>o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srednjoročnim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investitorima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a na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jčešći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vremenski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period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zadržavanja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iznosi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oko</a:t>
            </a:r>
            <a:r>
              <a:rPr lang="en-US" sz="2400" dirty="0">
                <a:solidFill>
                  <a:srgbClr val="3333CC"/>
                </a:solidFill>
                <a:effectLst/>
              </a:rPr>
              <a:t> 3 – 5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godina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rgbClr val="3333CC"/>
                </a:solidFill>
                <a:effectLst/>
              </a:rPr>
              <a:t>Uspešan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izlazak</a:t>
            </a:r>
            <a:r>
              <a:rPr lang="en-US" sz="2400" dirty="0">
                <a:solidFill>
                  <a:srgbClr val="3333CC"/>
                </a:solidFill>
                <a:effectLst/>
              </a:rPr>
              <a:t> je od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kritične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važnosti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za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ostvarivanje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atraktivnog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prinosa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na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investicije</a:t>
            </a:r>
            <a:r>
              <a:rPr lang="en-US" sz="2400" dirty="0">
                <a:solidFill>
                  <a:srgbClr val="3333CC"/>
                </a:solidFill>
                <a:effectLst/>
              </a:rPr>
              <a:t>. </a:t>
            </a:r>
            <a:endParaRPr lang="sr-Latn-RS" sz="2400" dirty="0" smtClean="0">
              <a:solidFill>
                <a:srgbClr val="3333CC"/>
              </a:solidFill>
              <a:effectLst/>
            </a:endParaRPr>
          </a:p>
          <a:p>
            <a:pPr marL="0" indent="0" algn="just">
              <a:buNone/>
            </a:pPr>
            <a:r>
              <a:rPr lang="en-US" sz="2400" dirty="0" err="1" smtClean="0">
                <a:solidFill>
                  <a:srgbClr val="3333CC"/>
                </a:solidFill>
                <a:effectLst/>
              </a:rPr>
              <a:t>Postoji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više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strategija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izlaska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iz</a:t>
            </a:r>
            <a:r>
              <a:rPr lang="en-US" sz="2400" dirty="0">
                <a:solidFill>
                  <a:srgbClr val="3333CC"/>
                </a:solidFill>
                <a:effectLst/>
              </a:rPr>
              <a:t> MSP 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u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koja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>
                <a:solidFill>
                  <a:srgbClr val="3333CC"/>
                </a:solidFill>
                <a:effectLst/>
              </a:rPr>
              <a:t>se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investiralo</a:t>
            </a:r>
            <a:r>
              <a:rPr lang="sr-Latn-RS" sz="2400" dirty="0">
                <a:solidFill>
                  <a:srgbClr val="3333CC"/>
                </a:solidFill>
                <a:effectLst/>
              </a:rPr>
              <a:t>:</a:t>
            </a:r>
            <a:endParaRPr lang="sr-Latn-RS" sz="2400" dirty="0" smtClean="0">
              <a:solidFill>
                <a:srgbClr val="3333CC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sr-Latn-RS" sz="2400" dirty="0" smtClean="0">
                <a:solidFill>
                  <a:srgbClr val="3333CC"/>
                </a:solidFill>
                <a:effectLst/>
              </a:rPr>
              <a:t>Prodaja o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riginalnim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vlasnicima</a:t>
            </a:r>
            <a:r>
              <a:rPr lang="en-US" sz="2400" dirty="0">
                <a:solidFill>
                  <a:srgbClr val="3333CC"/>
                </a:solidFill>
                <a:effectLst/>
              </a:rPr>
              <a:t>,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tj</a:t>
            </a:r>
            <a:r>
              <a:rPr lang="en-US" sz="2400" dirty="0">
                <a:solidFill>
                  <a:srgbClr val="3333CC"/>
                </a:solidFill>
                <a:effectLst/>
              </a:rPr>
              <a:t>. </a:t>
            </a:r>
            <a:r>
              <a:rPr lang="sr-Latn-RS" sz="2400" dirty="0" err="1">
                <a:solidFill>
                  <a:srgbClr val="3333CC"/>
                </a:solidFill>
                <a:effectLst/>
              </a:rPr>
              <a:t>o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snivačima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–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ređi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slučaj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prodaje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jer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oni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obično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nemaju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dovoljno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finansijskih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sredstava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rgbClr val="3333CC"/>
                </a:solidFill>
                <a:effectLst/>
              </a:rPr>
              <a:t>Otkup od strane ostalih internih grupa u okviru </a:t>
            </a:r>
            <a:r>
              <a:rPr lang="pl-PL" sz="2400" dirty="0" smtClean="0">
                <a:solidFill>
                  <a:srgbClr val="3333CC"/>
                </a:solidFill>
                <a:effectLst/>
              </a:rPr>
              <a:t>organizacije - </a:t>
            </a:r>
            <a:r>
              <a:rPr lang="pl-PL" sz="2400" dirty="0">
                <a:solidFill>
                  <a:srgbClr val="3333CC"/>
                </a:solidFill>
                <a:effectLst/>
              </a:rPr>
              <a:t>r</a:t>
            </a:r>
            <a:r>
              <a:rPr lang="pl-PL" sz="2400" dirty="0" smtClean="0">
                <a:solidFill>
                  <a:srgbClr val="3333CC"/>
                </a:solidFill>
                <a:effectLst/>
              </a:rPr>
              <a:t>eč </a:t>
            </a:r>
            <a:r>
              <a:rPr lang="pl-PL" sz="2400" dirty="0">
                <a:solidFill>
                  <a:srgbClr val="3333CC"/>
                </a:solidFill>
                <a:effectLst/>
              </a:rPr>
              <a:t>je o prodaji menadžmentu </a:t>
            </a:r>
            <a:r>
              <a:rPr lang="pl-PL" sz="2400" dirty="0" smtClean="0">
                <a:solidFill>
                  <a:srgbClr val="3333CC"/>
                </a:solidFill>
                <a:effectLst/>
              </a:rPr>
              <a:t>kompanije,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zaposlenima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, 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p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enzionom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fondu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zaposlenih</a:t>
            </a:r>
            <a:r>
              <a:rPr lang="sr-Latn-RS" sz="2400" dirty="0">
                <a:solidFill>
                  <a:srgbClr val="3333CC"/>
                </a:solidFill>
                <a:effectLst/>
              </a:rPr>
              <a:t> 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i dr. I ovde je problem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obezbeđivanje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dovoljnog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nivoa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finansijskih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pl-PL" sz="2400" dirty="0" smtClean="0">
                <a:solidFill>
                  <a:srgbClr val="3333CC"/>
                </a:solidFill>
                <a:effectLst/>
              </a:rPr>
              <a:t>sredstava </a:t>
            </a:r>
            <a:r>
              <a:rPr lang="pl-PL" sz="2400" dirty="0">
                <a:solidFill>
                  <a:srgbClr val="3333CC"/>
                </a:solidFill>
                <a:effectLst/>
              </a:rPr>
              <a:t>od ove kategorije interesnih </a:t>
            </a:r>
            <a:r>
              <a:rPr lang="pl-PL" sz="2400" dirty="0" smtClean="0">
                <a:solidFill>
                  <a:srgbClr val="3333CC"/>
                </a:solidFill>
                <a:effectLst/>
              </a:rPr>
              <a:t>grupa;</a:t>
            </a:r>
            <a:endParaRPr lang="en-US" sz="2400" dirty="0">
              <a:solidFill>
                <a:srgbClr val="3333CC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47374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233488" y="404813"/>
            <a:ext cx="8035925" cy="6192837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rgbClr val="3333CC"/>
                </a:solidFill>
                <a:effectLst/>
              </a:rPr>
              <a:t>Prodaja nekom od strategijskih investitora (partnera) – koji </a:t>
            </a:r>
            <a:r>
              <a:rPr lang="pl-PL" sz="2400" dirty="0" smtClean="0">
                <a:solidFill>
                  <a:srgbClr val="3333CC"/>
                </a:solidFill>
                <a:effectLst/>
              </a:rPr>
              <a:t>imaju strategijski </a:t>
            </a:r>
            <a:r>
              <a:rPr lang="pl-PL" sz="2400" dirty="0">
                <a:solidFill>
                  <a:srgbClr val="3333CC"/>
                </a:solidFill>
                <a:effectLst/>
              </a:rPr>
              <a:t>interes u okviru samog biznisa malog i </a:t>
            </a:r>
            <a:r>
              <a:rPr lang="pl-PL" sz="2400" dirty="0" smtClean="0">
                <a:solidFill>
                  <a:srgbClr val="3333CC"/>
                </a:solidFill>
                <a:effectLst/>
              </a:rPr>
              <a:t>srednjeg preduzeća</a:t>
            </a:r>
            <a:r>
              <a:rPr lang="pl-PL" sz="2400" dirty="0">
                <a:solidFill>
                  <a:srgbClr val="3333CC"/>
                </a:solidFill>
                <a:effectLst/>
              </a:rPr>
              <a:t>. Ovo je vrlo realna opcija prodaje i u velikom </a:t>
            </a:r>
            <a:r>
              <a:rPr lang="pl-PL" sz="2400" dirty="0" smtClean="0">
                <a:solidFill>
                  <a:srgbClr val="3333CC"/>
                </a:solidFill>
                <a:effectLst/>
              </a:rPr>
              <a:t>broju slučajeva </a:t>
            </a:r>
            <a:r>
              <a:rPr lang="pl-PL" sz="2400" dirty="0">
                <a:solidFill>
                  <a:srgbClr val="3333CC"/>
                </a:solidFill>
                <a:effectLst/>
              </a:rPr>
              <a:t>se strategija izlaza tako </a:t>
            </a:r>
            <a:r>
              <a:rPr lang="pl-PL" sz="2400" dirty="0" smtClean="0">
                <a:solidFill>
                  <a:srgbClr val="3333CC"/>
                </a:solidFill>
                <a:effectLst/>
              </a:rPr>
              <a:t>realizuje</a:t>
            </a:r>
            <a:r>
              <a:rPr lang="pl-PL" sz="2400" dirty="0">
                <a:solidFill>
                  <a:srgbClr val="3333CC"/>
                </a:solidFill>
                <a:effectLst/>
              </a:rPr>
              <a:t>;</a:t>
            </a:r>
            <a:endParaRPr lang="pl-PL" sz="2400" dirty="0" smtClean="0">
              <a:solidFill>
                <a:srgbClr val="3333CC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rgbClr val="3333CC"/>
                </a:solidFill>
                <a:effectLst/>
              </a:rPr>
              <a:t>Prodaja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finansijskom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investitoru</a:t>
            </a:r>
            <a:r>
              <a:rPr lang="en-US" sz="2400" dirty="0">
                <a:solidFill>
                  <a:srgbClr val="3333CC"/>
                </a:solidFill>
                <a:effectLst/>
              </a:rPr>
              <a:t> (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partneru</a:t>
            </a:r>
            <a:r>
              <a:rPr lang="en-US" sz="2400" dirty="0">
                <a:solidFill>
                  <a:srgbClr val="3333CC"/>
                </a:solidFill>
                <a:effectLst/>
              </a:rPr>
              <a:t>) –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nekoj</a:t>
            </a:r>
            <a:r>
              <a:rPr lang="en-US" sz="2400" dirty="0">
                <a:solidFill>
                  <a:srgbClr val="3333CC"/>
                </a:solidFill>
                <a:effectLst/>
              </a:rPr>
              <a:t> od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finansijskih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institucija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koje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kasnije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vrše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procenu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kako</a:t>
            </a:r>
            <a:r>
              <a:rPr lang="en-US" sz="2400" dirty="0">
                <a:solidFill>
                  <a:srgbClr val="3333CC"/>
                </a:solidFill>
                <a:effectLst/>
              </a:rPr>
              <a:t> da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biznis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još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više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poraste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,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kompanija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uveća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svoju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vrednost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dalje</a:t>
            </a:r>
            <a:r>
              <a:rPr lang="en-US" sz="2400" dirty="0">
                <a:solidFill>
                  <a:srgbClr val="3333CC"/>
                </a:solidFill>
                <a:effectLst/>
              </a:rPr>
              <a:t> se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preproda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rgbClr val="3333CC"/>
                </a:solidFill>
                <a:effectLst/>
              </a:rPr>
              <a:t>Emitovanje akcija i njihova prodaja na berzi kroz </a:t>
            </a:r>
            <a:r>
              <a:rPr lang="pl-PL" sz="2400" dirty="0" smtClean="0">
                <a:solidFill>
                  <a:srgbClr val="3333CC"/>
                </a:solidFill>
                <a:effectLst/>
              </a:rPr>
              <a:t>proces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inicijalne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javne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ponud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e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- </a:t>
            </a:r>
            <a:r>
              <a:rPr lang="en-US" sz="2400" dirty="0">
                <a:solidFill>
                  <a:srgbClr val="3333CC"/>
                </a:solidFill>
                <a:effectLst/>
              </a:rPr>
              <a:t>VCF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ili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PEF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pl-PL" sz="2400" dirty="0" smtClean="0">
                <a:solidFill>
                  <a:srgbClr val="3333CC"/>
                </a:solidFill>
                <a:effectLst/>
              </a:rPr>
              <a:t>odlučuju </a:t>
            </a:r>
            <a:r>
              <a:rPr lang="pl-PL" sz="2400" dirty="0">
                <a:solidFill>
                  <a:srgbClr val="3333CC"/>
                </a:solidFill>
                <a:effectLst/>
              </a:rPr>
              <a:t>da su se stekli uslovi da kompanija koja je bila MSP u </a:t>
            </a:r>
            <a:r>
              <a:rPr lang="pl-PL" sz="2400" dirty="0" smtClean="0">
                <a:solidFill>
                  <a:srgbClr val="3333CC"/>
                </a:solidFill>
                <a:effectLst/>
              </a:rPr>
              <a:t>formi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društva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ograničenom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odgovornošću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promeni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pravnu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formu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u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akcionarsko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društvo</a:t>
            </a:r>
            <a:r>
              <a:rPr lang="en-US" sz="2400" dirty="0">
                <a:solidFill>
                  <a:srgbClr val="3333CC"/>
                </a:solidFill>
                <a:effectLst/>
              </a:rPr>
              <a:t> – 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AD</a:t>
            </a:r>
            <a:r>
              <a:rPr lang="sr-Latn-RS" sz="2400" dirty="0">
                <a:solidFill>
                  <a:srgbClr val="3333CC"/>
                </a:solidFill>
                <a:effectLst/>
              </a:rPr>
              <a:t>;</a:t>
            </a:r>
            <a:endParaRPr lang="sr-Latn-RS" sz="2400" dirty="0" smtClean="0">
              <a:solidFill>
                <a:srgbClr val="3333CC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3333CC"/>
                </a:solidFill>
                <a:effectLst/>
              </a:rPr>
              <a:t>Tada </a:t>
            </a:r>
            <a:r>
              <a:rPr lang="en-US" sz="2400" dirty="0">
                <a:solidFill>
                  <a:srgbClr val="3333CC"/>
                </a:solidFill>
                <a:effectLst/>
              </a:rPr>
              <a:t>se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vrši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registracija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akcija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kod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Komisije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za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pt-BR" sz="2400" dirty="0" smtClean="0">
                <a:solidFill>
                  <a:srgbClr val="3333CC"/>
                </a:solidFill>
                <a:effectLst/>
              </a:rPr>
              <a:t>hartije </a:t>
            </a:r>
            <a:r>
              <a:rPr lang="pt-BR" sz="2400" dirty="0">
                <a:solidFill>
                  <a:srgbClr val="3333CC"/>
                </a:solidFill>
                <a:effectLst/>
              </a:rPr>
              <a:t>od vrednosti i njihova javna </a:t>
            </a:r>
            <a:r>
              <a:rPr lang="pt-BR" sz="2400" dirty="0" smtClean="0">
                <a:solidFill>
                  <a:srgbClr val="3333CC"/>
                </a:solidFill>
                <a:effectLst/>
              </a:rPr>
              <a:t>emisija</a:t>
            </a:r>
            <a:r>
              <a:rPr lang="sr-Latn-RS" sz="2400" dirty="0">
                <a:solidFill>
                  <a:srgbClr val="3333CC"/>
                </a:solidFill>
                <a:effectLst/>
              </a:rPr>
              <a:t>;</a:t>
            </a:r>
            <a:endParaRPr lang="en-US" sz="2400" dirty="0">
              <a:solidFill>
                <a:srgbClr val="3333CC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40810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233488" y="404813"/>
            <a:ext cx="8035925" cy="6192837"/>
          </a:xfrm>
        </p:spPr>
        <p:txBody>
          <a:bodyPr/>
          <a:lstStyle/>
          <a:p>
            <a:pPr marL="0" indent="0" algn="just">
              <a:buNone/>
            </a:pPr>
            <a:r>
              <a:rPr lang="sr-Latn-RS" sz="2400" b="1" dirty="0" err="1">
                <a:solidFill>
                  <a:srgbClr val="3333CC"/>
                </a:solidFill>
                <a:effectLst/>
              </a:rPr>
              <a:t>P</a:t>
            </a:r>
            <a:r>
              <a:rPr lang="en-US" sz="2400" b="1" dirty="0" err="1" smtClean="0">
                <a:solidFill>
                  <a:srgbClr val="3333CC"/>
                </a:solidFill>
                <a:effectLst/>
              </a:rPr>
              <a:t>rednosti</a:t>
            </a:r>
            <a:r>
              <a:rPr lang="en-US" sz="2400" b="1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b="1" dirty="0" err="1" smtClean="0">
                <a:solidFill>
                  <a:srgbClr val="3333CC"/>
                </a:solidFill>
                <a:effectLst/>
              </a:rPr>
              <a:t>finansiranja</a:t>
            </a:r>
            <a:r>
              <a:rPr lang="en-US" sz="2400" b="1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MSP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putem venture capital i privatnih investicionih fondova: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2400" dirty="0" smtClean="0">
                <a:solidFill>
                  <a:srgbClr val="3333CC"/>
                </a:solidFill>
                <a:effectLst/>
              </a:rPr>
              <a:t>Ne </a:t>
            </a:r>
            <a:r>
              <a:rPr lang="pl-PL" sz="2400" dirty="0">
                <a:solidFill>
                  <a:srgbClr val="3333CC"/>
                </a:solidFill>
                <a:effectLst/>
              </a:rPr>
              <a:t>postoji opasnost od bankrotstva, kao što je to slučaj </a:t>
            </a:r>
            <a:r>
              <a:rPr lang="pl-PL" sz="2400" dirty="0" smtClean="0">
                <a:solidFill>
                  <a:srgbClr val="3333CC"/>
                </a:solidFill>
                <a:effectLst/>
              </a:rPr>
              <a:t>prilikom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korišćenja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pozajmljenih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izvora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sredstava</a:t>
            </a:r>
            <a:r>
              <a:rPr lang="sr-Latn-RS" sz="2400" dirty="0">
                <a:solidFill>
                  <a:srgbClr val="3333CC"/>
                </a:solidFill>
                <a:effectLst/>
              </a:rPr>
              <a:t>;</a:t>
            </a:r>
            <a:endParaRPr lang="en-US" sz="2400" dirty="0">
              <a:solidFill>
                <a:srgbClr val="3333CC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rgbClr val="3333CC"/>
                </a:solidFill>
                <a:effectLst/>
              </a:rPr>
              <a:t>Poboljšanje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boniteta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finansijskih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parametara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rgbClr val="3333CC"/>
                </a:solidFill>
                <a:effectLst/>
              </a:rPr>
              <a:t>Kontinuitet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poslovanja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rgbClr val="3333CC"/>
                </a:solidFill>
                <a:effectLst/>
              </a:rPr>
              <a:t>Usredsređenost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menadžmenta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na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poslovne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aktivnosti</a:t>
            </a:r>
            <a:r>
              <a:rPr lang="en-US" sz="2400" dirty="0">
                <a:solidFill>
                  <a:srgbClr val="3333CC"/>
                </a:solidFill>
                <a:effectLst/>
              </a:rPr>
              <a:t>,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rast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razvoj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,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pl-PL" sz="2400" dirty="0" smtClean="0">
                <a:solidFill>
                  <a:srgbClr val="3333CC"/>
                </a:solidFill>
                <a:effectLst/>
              </a:rPr>
              <a:t>a </a:t>
            </a:r>
            <a:r>
              <a:rPr lang="pl-PL" sz="2400" dirty="0">
                <a:solidFill>
                  <a:srgbClr val="3333CC"/>
                </a:solidFill>
                <a:effectLst/>
              </a:rPr>
              <a:t>ne rešavanje </a:t>
            </a:r>
            <a:r>
              <a:rPr lang="pl-PL" sz="2400" dirty="0" smtClean="0">
                <a:solidFill>
                  <a:srgbClr val="3333CC"/>
                </a:solidFill>
                <a:effectLst/>
              </a:rPr>
              <a:t>finansijskih problema;</a:t>
            </a:r>
            <a:endParaRPr lang="pl-PL" sz="2400" dirty="0">
              <a:solidFill>
                <a:srgbClr val="3333CC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rgbClr val="3333CC"/>
                </a:solidFill>
                <a:effectLst/>
              </a:rPr>
              <a:t>Mogućnost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dobijanja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stručne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pomoći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konsaltinga</a:t>
            </a:r>
            <a:r>
              <a:rPr lang="en-US" sz="2400" dirty="0">
                <a:solidFill>
                  <a:srgbClr val="3333CC"/>
                </a:solidFill>
                <a:effectLst/>
              </a:rPr>
              <a:t> od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strane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i="1" dirty="0" smtClean="0">
                <a:solidFill>
                  <a:srgbClr val="3333CC"/>
                </a:solidFill>
                <a:effectLst/>
              </a:rPr>
              <a:t>private</a:t>
            </a:r>
            <a:r>
              <a:rPr lang="sr-Latn-RS" sz="2400" i="1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i="1" dirty="0" smtClean="0">
                <a:solidFill>
                  <a:srgbClr val="3333CC"/>
                </a:solidFill>
                <a:effectLst/>
              </a:rPr>
              <a:t>equity 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invest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it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ora</a:t>
            </a:r>
            <a:r>
              <a:rPr lang="sr-Latn-RS" sz="2400" dirty="0">
                <a:solidFill>
                  <a:srgbClr val="3333CC"/>
                </a:solidFill>
                <a:effectLst/>
              </a:rPr>
              <a:t>;</a:t>
            </a:r>
            <a:endParaRPr lang="en-US" sz="2400" dirty="0">
              <a:solidFill>
                <a:srgbClr val="3333CC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rgbClr val="3333CC"/>
                </a:solidFill>
                <a:effectLst/>
              </a:rPr>
              <a:t>Prihvatanje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inovacija</a:t>
            </a:r>
            <a:r>
              <a:rPr lang="en-US" sz="2400" dirty="0">
                <a:solidFill>
                  <a:srgbClr val="3333CC"/>
                </a:solidFill>
                <a:effectLst/>
              </a:rPr>
              <a:t>,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preduzetničkog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razmišljanja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nove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organizacione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kulture</a:t>
            </a:r>
            <a:r>
              <a:rPr lang="sr-Latn-RS" sz="2400" dirty="0">
                <a:solidFill>
                  <a:srgbClr val="3333CC"/>
                </a:solidFill>
                <a:effectLst/>
              </a:rPr>
              <a:t>;</a:t>
            </a:r>
            <a:endParaRPr lang="en-US" sz="2400" dirty="0">
              <a:solidFill>
                <a:srgbClr val="3333CC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rgbClr val="3333CC"/>
                </a:solidFill>
                <a:effectLst/>
              </a:rPr>
              <a:t>Podizanje </a:t>
            </a:r>
            <a:r>
              <a:rPr lang="pt-BR" sz="2400" dirty="0">
                <a:solidFill>
                  <a:srgbClr val="3333CC"/>
                </a:solidFill>
                <a:effectLst/>
              </a:rPr>
              <a:t>nivoa odgovornosti za poslovne </a:t>
            </a:r>
            <a:r>
              <a:rPr lang="pt-BR" sz="2400" dirty="0" smtClean="0">
                <a:solidFill>
                  <a:srgbClr val="3333CC"/>
                </a:solidFill>
                <a:effectLst/>
              </a:rPr>
              <a:t>performanse</a:t>
            </a:r>
            <a:r>
              <a:rPr lang="sr-Latn-RS" sz="2400" dirty="0">
                <a:solidFill>
                  <a:srgbClr val="3333CC"/>
                </a:solidFill>
                <a:effectLst/>
              </a:rPr>
              <a:t>.</a:t>
            </a:r>
            <a:endParaRPr lang="sr-Latn-RS" sz="2400" dirty="0" smtClean="0">
              <a:solidFill>
                <a:srgbClr val="3333CC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3333CC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6358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233488" y="404813"/>
            <a:ext cx="8035925" cy="6192837"/>
          </a:xfrm>
        </p:spPr>
        <p:txBody>
          <a:bodyPr/>
          <a:lstStyle/>
          <a:p>
            <a:pPr marL="0" indent="0" algn="just">
              <a:buNone/>
            </a:pPr>
            <a:r>
              <a:rPr lang="sr-Latn-RS" sz="2400" b="1" dirty="0" smtClean="0">
                <a:solidFill>
                  <a:srgbClr val="3333CC"/>
                </a:solidFill>
                <a:effectLst/>
              </a:rPr>
              <a:t>Nedostaci i opasnosti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finansiranja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MSP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putem venture capital fondova i privatnih investicionih fondova: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rgbClr val="3333CC"/>
                </a:solidFill>
                <a:effectLst/>
              </a:rPr>
              <a:t>Visoke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zahtevane</a:t>
            </a:r>
            <a:r>
              <a:rPr lang="en-US" sz="2400" dirty="0">
                <a:solidFill>
                  <a:srgbClr val="3333CC"/>
                </a:solidFill>
                <a:effectLst/>
              </a:rPr>
              <a:t> stope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prinosa</a:t>
            </a:r>
            <a:r>
              <a:rPr lang="en-US" sz="2400" dirty="0">
                <a:solidFill>
                  <a:srgbClr val="3333CC"/>
                </a:solidFill>
                <a:effectLst/>
              </a:rPr>
              <a:t>,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što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može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obeshrabriti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menadžment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mnogih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>
                <a:solidFill>
                  <a:srgbClr val="3333CC"/>
                </a:solidFill>
                <a:effectLst/>
              </a:rPr>
              <a:t>MSP da se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uopšte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uključi</a:t>
            </a:r>
            <a:r>
              <a:rPr lang="en-US" sz="2400" dirty="0">
                <a:solidFill>
                  <a:srgbClr val="3333CC"/>
                </a:solidFill>
                <a:effectLst/>
              </a:rPr>
              <a:t> u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razmatranje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ove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opcije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finansiranja</a:t>
            </a:r>
            <a:r>
              <a:rPr lang="sr-Latn-RS" sz="2400" dirty="0">
                <a:solidFill>
                  <a:srgbClr val="3333CC"/>
                </a:solidFill>
                <a:effectLst/>
              </a:rPr>
              <a:t>;</a:t>
            </a:r>
            <a:endParaRPr lang="en-US" sz="2400" dirty="0">
              <a:solidFill>
                <a:srgbClr val="3333CC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rgbClr val="3333CC"/>
                </a:solidFill>
                <a:effectLst/>
              </a:rPr>
              <a:t>Teže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pronalaženje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kvalitetnih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investicionih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mogućnosti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jer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visoka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it-IT" sz="2400" dirty="0" smtClean="0">
                <a:solidFill>
                  <a:srgbClr val="3333CC"/>
                </a:solidFill>
                <a:effectLst/>
              </a:rPr>
              <a:t>zahtevana 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stopa prinosa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značajno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sužava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broj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investicionih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projekata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koji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mogu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biti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prihvaćeni</a:t>
            </a:r>
            <a:r>
              <a:rPr lang="en-US" sz="2400" dirty="0">
                <a:solidFill>
                  <a:srgbClr val="3333CC"/>
                </a:solidFill>
                <a:effectLst/>
              </a:rPr>
              <a:t>.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Otuda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je 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ova </a:t>
            </a:r>
            <a:r>
              <a:rPr lang="en-US" sz="2400" dirty="0">
                <a:solidFill>
                  <a:srgbClr val="3333CC"/>
                </a:solidFill>
                <a:effectLst/>
              </a:rPr>
              <a:t>forma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finansiranja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isplativa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samo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za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visoko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profitne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organizacije</a:t>
            </a:r>
            <a:r>
              <a:rPr lang="sr-Latn-RS" sz="2400" dirty="0">
                <a:solidFill>
                  <a:srgbClr val="3333CC"/>
                </a:solidFill>
                <a:effectLst/>
              </a:rPr>
              <a:t>;</a:t>
            </a:r>
            <a:endParaRPr lang="en-US" sz="2400" dirty="0">
              <a:solidFill>
                <a:srgbClr val="3333CC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rgbClr val="3333CC"/>
                </a:solidFill>
                <a:effectLst/>
              </a:rPr>
              <a:t>Strah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>
                <a:solidFill>
                  <a:srgbClr val="3333CC"/>
                </a:solidFill>
                <a:effectLst/>
              </a:rPr>
              <a:t>od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gubitka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kontrole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sukoba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između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osnivača</a:t>
            </a:r>
            <a:r>
              <a:rPr lang="en-US" sz="2400" dirty="0">
                <a:solidFill>
                  <a:srgbClr val="3333CC"/>
                </a:solidFill>
                <a:effectLst/>
              </a:rPr>
              <a:t> (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ranijih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vlasnika</a:t>
            </a:r>
            <a:r>
              <a:rPr lang="en-US" sz="2400" dirty="0">
                <a:solidFill>
                  <a:srgbClr val="3333CC"/>
                </a:solidFill>
                <a:effectLst/>
              </a:rPr>
              <a:t>)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menadžera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ili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novih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vlasnika</a:t>
            </a:r>
            <a:r>
              <a:rPr lang="en-US" sz="2400" dirty="0">
                <a:solidFill>
                  <a:srgbClr val="3333CC"/>
                </a:solidFill>
                <a:effectLst/>
              </a:rPr>
              <a:t>,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što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može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rezultirati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u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pojavi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niza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problema</a:t>
            </a:r>
            <a:r>
              <a:rPr lang="sr-Latn-RS" sz="2400" dirty="0">
                <a:solidFill>
                  <a:srgbClr val="3333CC"/>
                </a:solidFill>
                <a:effectLst/>
              </a:rPr>
              <a:t>;</a:t>
            </a:r>
            <a:endParaRPr lang="en-US" sz="2400" dirty="0">
              <a:solidFill>
                <a:srgbClr val="3333CC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4189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233488" y="404813"/>
            <a:ext cx="8035925" cy="6192837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3333CC"/>
                </a:solidFill>
                <a:effectLst/>
              </a:rPr>
              <a:t>Da </a:t>
            </a:r>
            <a:r>
              <a:rPr lang="en-US" sz="2400" dirty="0">
                <a:solidFill>
                  <a:srgbClr val="3333CC"/>
                </a:solidFill>
                <a:effectLst/>
              </a:rPr>
              <a:t>bi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neko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malo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ili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srednje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preduzeće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uopšte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moglo</a:t>
            </a:r>
            <a:r>
              <a:rPr lang="en-US" sz="2400" dirty="0">
                <a:solidFill>
                  <a:srgbClr val="3333CC"/>
                </a:solidFill>
                <a:effectLst/>
              </a:rPr>
              <a:t> da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aplicira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za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ovaj</a:t>
            </a:r>
            <a:r>
              <a:rPr lang="en-US" sz="2400" dirty="0">
                <a:solidFill>
                  <a:srgbClr val="3333CC"/>
                </a:solidFill>
                <a:effectLst/>
              </a:rPr>
              <a:t> vid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finansiranja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,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>
                <a:solidFill>
                  <a:srgbClr val="3333CC"/>
                </a:solidFill>
                <a:effectLst/>
              </a:rPr>
              <a:t>mora da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postoji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povoljan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s</a:t>
            </a:r>
            <a:r>
              <a:rPr lang="pl-PL" sz="2400" dirty="0" smtClean="0">
                <a:solidFill>
                  <a:srgbClr val="3333CC"/>
                </a:solidFill>
                <a:effectLst/>
              </a:rPr>
              <a:t>poj </a:t>
            </a:r>
            <a:r>
              <a:rPr lang="pl-PL" sz="2400" dirty="0">
                <a:solidFill>
                  <a:srgbClr val="3333CC"/>
                </a:solidFill>
                <a:effectLst/>
              </a:rPr>
              <a:t>najmanje tri grupe </a:t>
            </a:r>
            <a:r>
              <a:rPr lang="pl-PL" sz="2400" dirty="0" smtClean="0">
                <a:solidFill>
                  <a:srgbClr val="3333CC"/>
                </a:solidFill>
                <a:effectLst/>
              </a:rPr>
              <a:t>faktora: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b="1" dirty="0" err="1">
                <a:solidFill>
                  <a:srgbClr val="3333CC"/>
                </a:solidFill>
                <a:effectLst/>
              </a:rPr>
              <a:t>Ekonomskih</a:t>
            </a:r>
            <a:r>
              <a:rPr lang="en-US" sz="2400" dirty="0">
                <a:solidFill>
                  <a:srgbClr val="3333CC"/>
                </a:solidFill>
                <a:effectLst/>
              </a:rPr>
              <a:t> – 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obuhvata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veliko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potencijalno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tržište</a:t>
            </a:r>
            <a:r>
              <a:rPr lang="en-US" sz="2400" dirty="0">
                <a:solidFill>
                  <a:srgbClr val="3333CC"/>
                </a:solidFill>
                <a:effectLst/>
              </a:rPr>
              <a:t>,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visoke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mogućnosti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za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it-IT" sz="2400" dirty="0" smtClean="0">
                <a:solidFill>
                  <a:srgbClr val="3333CC"/>
                </a:solidFill>
                <a:effectLst/>
              </a:rPr>
              <a:t>rast </a:t>
            </a:r>
            <a:r>
              <a:rPr lang="it-IT" sz="2400" dirty="0">
                <a:solidFill>
                  <a:srgbClr val="3333CC"/>
                </a:solidFill>
                <a:effectLst/>
              </a:rPr>
              <a:t>prodaje i profita, visoke stope prinosa investitora, </a:t>
            </a:r>
            <a:r>
              <a:rPr lang="it-IT" sz="2400" dirty="0" smtClean="0">
                <a:solidFill>
                  <a:srgbClr val="3333CC"/>
                </a:solidFill>
                <a:effectLst/>
              </a:rPr>
              <a:t>razvijen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pl-PL" sz="2400" dirty="0" smtClean="0">
                <a:solidFill>
                  <a:srgbClr val="3333CC"/>
                </a:solidFill>
                <a:effectLst/>
              </a:rPr>
              <a:t>finansijski </a:t>
            </a:r>
            <a:r>
              <a:rPr lang="pl-PL" sz="2400" dirty="0">
                <a:solidFill>
                  <a:srgbClr val="3333CC"/>
                </a:solidFill>
                <a:effectLst/>
              </a:rPr>
              <a:t>sistem i finansijska tržišta, razvijena infrastruktura,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jaka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privreda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stabilnim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monetarnim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sistemom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poreskim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olakšicama</a:t>
            </a:r>
            <a:r>
              <a:rPr lang="sr-Latn-RS" sz="2400" dirty="0">
                <a:solidFill>
                  <a:srgbClr val="3333CC"/>
                </a:solidFill>
                <a:effectLst/>
              </a:rPr>
              <a:t> 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i dr; 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endParaRPr lang="sr-Latn-RS" sz="2400" dirty="0" smtClean="0">
              <a:solidFill>
                <a:srgbClr val="3333CC"/>
              </a:solidFill>
              <a:effectLst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2400" b="1" dirty="0" err="1">
                <a:solidFill>
                  <a:srgbClr val="3333CC"/>
                </a:solidFill>
                <a:effectLst/>
              </a:rPr>
              <a:t>Društvenih</a:t>
            </a:r>
            <a:r>
              <a:rPr lang="en-US" sz="2400" b="1" dirty="0">
                <a:solidFill>
                  <a:srgbClr val="3333CC"/>
                </a:solidFill>
                <a:effectLst/>
              </a:rPr>
              <a:t> (</a:t>
            </a:r>
            <a:r>
              <a:rPr lang="en-US" sz="2400" b="1" dirty="0" err="1">
                <a:solidFill>
                  <a:srgbClr val="3333CC"/>
                </a:solidFill>
                <a:effectLst/>
              </a:rPr>
              <a:t>socijalnih</a:t>
            </a:r>
            <a:r>
              <a:rPr lang="en-US" sz="2400" b="1" dirty="0">
                <a:solidFill>
                  <a:srgbClr val="3333CC"/>
                </a:solidFill>
                <a:effectLst/>
              </a:rPr>
              <a:t>) 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–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obuhvata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kvalitetne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ljudske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resurse</a:t>
            </a:r>
            <a:r>
              <a:rPr lang="en-US" sz="2400" dirty="0">
                <a:solidFill>
                  <a:srgbClr val="3333CC"/>
                </a:solidFill>
                <a:effectLst/>
              </a:rPr>
              <a:t>,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stabilnu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političku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situaciju</a:t>
            </a:r>
            <a:r>
              <a:rPr lang="sv-SE" sz="2400" dirty="0" smtClean="0">
                <a:solidFill>
                  <a:srgbClr val="3333CC"/>
                </a:solidFill>
                <a:effectLst/>
              </a:rPr>
              <a:t>, </a:t>
            </a:r>
            <a:r>
              <a:rPr lang="sv-SE" sz="2400" dirty="0">
                <a:solidFill>
                  <a:srgbClr val="3333CC"/>
                </a:solidFill>
                <a:effectLst/>
              </a:rPr>
              <a:t>atraktivnu klimu za </a:t>
            </a:r>
            <a:r>
              <a:rPr lang="sv-SE" sz="2400" dirty="0" smtClean="0">
                <a:solidFill>
                  <a:srgbClr val="3333CC"/>
                </a:solidFill>
                <a:effectLst/>
              </a:rPr>
              <a:t>istraživanje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,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razvijenost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preduzetničkog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duha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koji</a:t>
            </a:r>
            <a:r>
              <a:rPr lang="en-US" sz="2400" dirty="0">
                <a:solidFill>
                  <a:srgbClr val="3333CC"/>
                </a:solidFill>
                <a:effectLst/>
              </a:rPr>
              <a:t> u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velikoj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meri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zavisi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</a:t>
            </a:r>
            <a:r>
              <a:rPr lang="en-US" sz="2400" dirty="0">
                <a:solidFill>
                  <a:srgbClr val="3333CC"/>
                </a:solidFill>
                <a:effectLst/>
              </a:rPr>
              <a:t> od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svesti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ljudi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,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njihove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kreativnosti</a:t>
            </a:r>
            <a:r>
              <a:rPr lang="en-US" sz="2400" dirty="0">
                <a:solidFill>
                  <a:srgbClr val="3333CC"/>
                </a:solidFill>
                <a:effectLst/>
              </a:rPr>
              <a:t>,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inicijative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otvorenosti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kao i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podrška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institucija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sz="2400" b="1" dirty="0" smtClean="0">
                <a:solidFill>
                  <a:srgbClr val="3333CC"/>
                </a:solidFill>
                <a:effectLst/>
              </a:rPr>
              <a:t>Pravnih</a:t>
            </a:r>
            <a:r>
              <a:rPr lang="pl-PL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pl-PL" sz="2400" dirty="0">
                <a:solidFill>
                  <a:srgbClr val="3333CC"/>
                </a:solidFill>
                <a:effectLst/>
              </a:rPr>
              <a:t>– kompanijski i poreski zakoni koji podstiču preduzetničku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aktivnost</a:t>
            </a:r>
            <a:r>
              <a:rPr lang="en-US" sz="2400" dirty="0">
                <a:solidFill>
                  <a:srgbClr val="3333CC"/>
                </a:solidFill>
                <a:effectLst/>
              </a:rPr>
              <a:t>,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jednostavne</a:t>
            </a:r>
            <a:r>
              <a:rPr lang="en-US" sz="2400" dirty="0">
                <a:solidFill>
                  <a:srgbClr val="3333CC"/>
                </a:solidFill>
                <a:effectLst/>
              </a:rPr>
              <a:t> procedure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,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lak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pristup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berzi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</a:t>
            </a:r>
            <a:r>
              <a:rPr lang="sr-Latn-R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finansijski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m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tržištima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;</a:t>
            </a:r>
            <a:endParaRPr lang="en-US" sz="2400" dirty="0">
              <a:solidFill>
                <a:srgbClr val="3333CC"/>
              </a:solidFill>
              <a:effectLst/>
            </a:endParaRPr>
          </a:p>
          <a:p>
            <a:pPr marL="457200" indent="-457200" algn="just">
              <a:buFont typeface="+mj-lt"/>
              <a:buAutoNum type="arabicPeriod"/>
            </a:pPr>
            <a:endParaRPr lang="en-US" sz="2400" dirty="0">
              <a:solidFill>
                <a:srgbClr val="3333CC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56114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233488" y="404813"/>
            <a:ext cx="8035925" cy="6192837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en-US" sz="2400" b="1" dirty="0" smtClean="0">
                <a:solidFill>
                  <a:srgbClr val="3333CC"/>
                </a:solidFill>
                <a:effectLst/>
              </a:rPr>
              <a:t>2.</a:t>
            </a:r>
            <a:r>
              <a:rPr lang="sr-Latn-RS" sz="2400" b="1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b="1" dirty="0" err="1" smtClean="0">
                <a:solidFill>
                  <a:srgbClr val="3333CC"/>
                </a:solidFill>
                <a:effectLst/>
              </a:rPr>
              <a:t>Emisija</a:t>
            </a:r>
            <a:r>
              <a:rPr lang="en-US" sz="2400" b="1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b="1" dirty="0" err="1" smtClean="0">
                <a:solidFill>
                  <a:srgbClr val="3333CC"/>
                </a:solidFill>
                <a:effectLst/>
              </a:rPr>
              <a:t>akcija</a:t>
            </a:r>
            <a:r>
              <a:rPr lang="en-US" sz="2400" b="1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b="1" dirty="0" err="1" smtClean="0">
                <a:solidFill>
                  <a:srgbClr val="3333CC"/>
                </a:solidFill>
                <a:effectLst/>
              </a:rPr>
              <a:t>kao</a:t>
            </a:r>
            <a:r>
              <a:rPr lang="en-US" sz="2400" b="1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b="1" dirty="0" err="1" smtClean="0">
                <a:solidFill>
                  <a:srgbClr val="3333CC"/>
                </a:solidFill>
                <a:effectLst/>
              </a:rPr>
              <a:t>oblik</a:t>
            </a:r>
            <a:r>
              <a:rPr lang="en-US" sz="2400" b="1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b="1" dirty="0" err="1" smtClean="0">
                <a:solidFill>
                  <a:srgbClr val="3333CC"/>
                </a:solidFill>
                <a:effectLst/>
              </a:rPr>
              <a:t>finansiranja</a:t>
            </a:r>
            <a:endParaRPr lang="en-US" sz="2400" b="1" dirty="0" smtClean="0">
              <a:solidFill>
                <a:srgbClr val="3333CC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rgbClr val="3333CC"/>
                </a:solidFill>
                <a:effectLst/>
              </a:rPr>
              <a:t>Ovaj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izvor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finansiranja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spada</a:t>
            </a:r>
            <a:r>
              <a:rPr lang="en-US" sz="2400" dirty="0">
                <a:solidFill>
                  <a:srgbClr val="3333CC"/>
                </a:solidFill>
                <a:effectLst/>
              </a:rPr>
              <a:t> u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grupu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sopstvenih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izvora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sredstava</a:t>
            </a:r>
            <a:r>
              <a:rPr lang="en-US" sz="2400" dirty="0">
                <a:solidFill>
                  <a:srgbClr val="3333CC"/>
                </a:solidFill>
                <a:effectLst/>
              </a:rPr>
              <a:t>,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ali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iz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podkategorije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eksternih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izvora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;</a:t>
            </a:r>
            <a:endParaRPr lang="en-US" sz="2400" dirty="0" smtClean="0">
              <a:solidFill>
                <a:srgbClr val="3333CC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2400" dirty="0" smtClean="0">
                <a:solidFill>
                  <a:srgbClr val="3333CC"/>
                </a:solidFill>
                <a:effectLst/>
              </a:rPr>
              <a:t>Na ovaj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način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kompanija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može</a:t>
            </a:r>
            <a:r>
              <a:rPr lang="en-US" sz="2400" dirty="0">
                <a:solidFill>
                  <a:srgbClr val="3333CC"/>
                </a:solidFill>
                <a:effectLst/>
              </a:rPr>
              <a:t> da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sakupi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značajno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više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finansijskih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pl-PL" sz="2400" dirty="0" smtClean="0">
                <a:solidFill>
                  <a:srgbClr val="3333CC"/>
                </a:solidFill>
                <a:effectLst/>
              </a:rPr>
              <a:t>sredstava</a:t>
            </a:r>
            <a:r>
              <a:rPr lang="pl-PL" sz="2400" dirty="0">
                <a:solidFill>
                  <a:srgbClr val="3333CC"/>
                </a:solidFill>
                <a:effectLst/>
              </a:rPr>
              <a:t>, bez opasnosti od rasta nivoa </a:t>
            </a:r>
            <a:r>
              <a:rPr lang="pl-PL" sz="2400" dirty="0" smtClean="0">
                <a:solidFill>
                  <a:srgbClr val="3333CC"/>
                </a:solidFill>
                <a:effectLst/>
              </a:rPr>
              <a:t>zaduživanja</a:t>
            </a:r>
            <a:r>
              <a:rPr lang="pl-PL" sz="2400" dirty="0">
                <a:solidFill>
                  <a:srgbClr val="3333CC"/>
                </a:solidFill>
                <a:effectLst/>
              </a:rPr>
              <a:t>;</a:t>
            </a:r>
            <a:endParaRPr lang="en-US" sz="2400" dirty="0" smtClean="0">
              <a:solidFill>
                <a:srgbClr val="3333CC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3333CC"/>
                </a:solidFill>
                <a:effectLst/>
              </a:rPr>
              <a:t>Da bi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jedno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malo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ili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srednje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preduzeće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moglo</a:t>
            </a:r>
            <a:r>
              <a:rPr lang="en-US" sz="2400" dirty="0">
                <a:solidFill>
                  <a:srgbClr val="3333CC"/>
                </a:solidFill>
                <a:effectLst/>
              </a:rPr>
              <a:t> da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emituje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akcije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kao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potreban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uslov</a:t>
            </a:r>
            <a:r>
              <a:rPr lang="en-US" sz="2400" dirty="0">
                <a:solidFill>
                  <a:srgbClr val="3333CC"/>
                </a:solidFill>
                <a:effectLst/>
              </a:rPr>
              <a:t> je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promena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it-IT" sz="2400" dirty="0" smtClean="0">
                <a:solidFill>
                  <a:srgbClr val="3333CC"/>
                </a:solidFill>
                <a:effectLst/>
              </a:rPr>
              <a:t>pravne </a:t>
            </a:r>
            <a:r>
              <a:rPr lang="it-IT" sz="2400" dirty="0">
                <a:solidFill>
                  <a:srgbClr val="3333CC"/>
                </a:solidFill>
                <a:effectLst/>
              </a:rPr>
              <a:t>forme – umesto </a:t>
            </a:r>
            <a:r>
              <a:rPr lang="it-IT" sz="2400" dirty="0" smtClean="0">
                <a:solidFill>
                  <a:srgbClr val="3333CC"/>
                </a:solidFill>
                <a:effectLst/>
              </a:rPr>
              <a:t>D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OO</a:t>
            </a:r>
            <a:r>
              <a:rPr lang="it-IT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it-IT" sz="2400" dirty="0">
                <a:solidFill>
                  <a:srgbClr val="3333CC"/>
                </a:solidFill>
                <a:effectLst/>
              </a:rPr>
              <a:t>u </a:t>
            </a:r>
            <a:r>
              <a:rPr lang="it-IT" sz="2400" dirty="0" smtClean="0">
                <a:solidFill>
                  <a:srgbClr val="3333CC"/>
                </a:solidFill>
                <a:effectLst/>
              </a:rPr>
              <a:t>AD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;</a:t>
            </a:r>
            <a:r>
              <a:rPr lang="it-IT" sz="2400" dirty="0" smtClean="0">
                <a:solidFill>
                  <a:srgbClr val="3333CC"/>
                </a:solidFill>
                <a:effectLst/>
              </a:rPr>
              <a:t> </a:t>
            </a:r>
            <a:endParaRPr lang="sr-Latn-RS" sz="2400" dirty="0" smtClean="0">
              <a:solidFill>
                <a:srgbClr val="3333CC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rgbClr val="3333CC"/>
                </a:solidFill>
                <a:effectLst/>
              </a:rPr>
              <a:t>Pored </a:t>
            </a:r>
            <a:r>
              <a:rPr lang="it-IT" sz="2400" dirty="0">
                <a:solidFill>
                  <a:srgbClr val="3333CC"/>
                </a:solidFill>
                <a:effectLst/>
              </a:rPr>
              <a:t>toga, neophodno je da </a:t>
            </a:r>
            <a:r>
              <a:rPr lang="it-IT" sz="2400" dirty="0" smtClean="0">
                <a:solidFill>
                  <a:srgbClr val="3333CC"/>
                </a:solidFill>
                <a:effectLst/>
              </a:rPr>
              <a:t>se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izvrši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registracija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akcija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kod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nadležnog</a:t>
            </a:r>
            <a:r>
              <a:rPr lang="en-US" sz="2400" dirty="0">
                <a:solidFill>
                  <a:srgbClr val="3333CC"/>
                </a:solidFill>
                <a:effectLst/>
              </a:rPr>
              <a:t> organa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koji</a:t>
            </a:r>
            <a:r>
              <a:rPr lang="en-US" sz="2400" dirty="0">
                <a:solidFill>
                  <a:srgbClr val="3333CC"/>
                </a:solidFill>
                <a:effectLst/>
              </a:rPr>
              <a:t> se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naziva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pl-PL" sz="2400" dirty="0" smtClean="0">
                <a:solidFill>
                  <a:srgbClr val="3333CC"/>
                </a:solidFill>
                <a:effectLst/>
              </a:rPr>
              <a:t>Komisija </a:t>
            </a:r>
            <a:r>
              <a:rPr lang="pl-PL" sz="2400" dirty="0">
                <a:solidFill>
                  <a:srgbClr val="3333CC"/>
                </a:solidFill>
                <a:effectLst/>
              </a:rPr>
              <a:t>za hartije od </a:t>
            </a:r>
            <a:r>
              <a:rPr lang="pl-PL" sz="2400" dirty="0" smtClean="0">
                <a:solidFill>
                  <a:srgbClr val="3333CC"/>
                </a:solidFill>
                <a:effectLst/>
              </a:rPr>
              <a:t>vrednosti</a:t>
            </a:r>
            <a:r>
              <a:rPr lang="pl-PL" sz="2400" dirty="0">
                <a:solidFill>
                  <a:srgbClr val="3333CC"/>
                </a:solidFill>
                <a:effectLst/>
              </a:rPr>
              <a:t>;</a:t>
            </a:r>
            <a:endParaRPr lang="pl-PL" sz="2400" dirty="0" smtClean="0">
              <a:solidFill>
                <a:srgbClr val="3333CC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2400" dirty="0" smtClean="0">
                <a:solidFill>
                  <a:srgbClr val="3333CC"/>
                </a:solidFill>
                <a:effectLst/>
              </a:rPr>
              <a:t>Uslovi </a:t>
            </a:r>
            <a:r>
              <a:rPr lang="pl-PL" sz="2400" dirty="0">
                <a:solidFill>
                  <a:srgbClr val="3333CC"/>
                </a:solidFill>
                <a:effectLst/>
              </a:rPr>
              <a:t>za emisiju akcija propisani </a:t>
            </a:r>
            <a:r>
              <a:rPr lang="pl-PL" sz="2400" dirty="0" smtClean="0">
                <a:solidFill>
                  <a:srgbClr val="3333CC"/>
                </a:solidFill>
                <a:effectLst/>
              </a:rPr>
              <a:t>su odredbama </a:t>
            </a:r>
            <a:r>
              <a:rPr lang="pl-PL" sz="2400" dirty="0">
                <a:solidFill>
                  <a:srgbClr val="3333CC"/>
                </a:solidFill>
                <a:effectLst/>
              </a:rPr>
              <a:t>Zakona o tržištu hartija od </a:t>
            </a:r>
            <a:r>
              <a:rPr lang="pl-PL" sz="2400" dirty="0" smtClean="0">
                <a:solidFill>
                  <a:srgbClr val="3333CC"/>
                </a:solidFill>
                <a:effectLst/>
              </a:rPr>
              <a:t>vrednosti;</a:t>
            </a:r>
            <a:endParaRPr lang="sr-Latn-RS" sz="2400" dirty="0" smtClean="0">
              <a:solidFill>
                <a:srgbClr val="3333CC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94686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233488" y="404813"/>
            <a:ext cx="8035925" cy="6192837"/>
          </a:xfrm>
        </p:spPr>
        <p:txBody>
          <a:bodyPr/>
          <a:lstStyle/>
          <a:p>
            <a:pPr marL="0" indent="0" algn="just">
              <a:buNone/>
            </a:pPr>
            <a:r>
              <a:rPr lang="sr-Latn-RS" sz="2400" dirty="0" smtClean="0">
                <a:solidFill>
                  <a:srgbClr val="3333CC"/>
                </a:solidFill>
                <a:effectLst/>
              </a:rPr>
              <a:t>M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ogu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>
                <a:solidFill>
                  <a:srgbClr val="3333CC"/>
                </a:solidFill>
                <a:effectLst/>
              </a:rPr>
              <a:t>se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emitovati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dve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vrste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akcija</a:t>
            </a:r>
            <a:r>
              <a:rPr lang="en-US" sz="2400" dirty="0">
                <a:solidFill>
                  <a:srgbClr val="3333CC"/>
                </a:solidFill>
                <a:effectLst/>
              </a:rPr>
              <a:t>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b="1" dirty="0" err="1" smtClean="0">
                <a:solidFill>
                  <a:srgbClr val="3333CC"/>
                </a:solidFill>
                <a:effectLst/>
              </a:rPr>
              <a:t>Obične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>
                <a:solidFill>
                  <a:srgbClr val="3333CC"/>
                </a:solidFill>
                <a:effectLst/>
              </a:rPr>
              <a:t>–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daju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niz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prava</a:t>
            </a:r>
            <a:r>
              <a:rPr lang="en-US" sz="2400" dirty="0">
                <a:solidFill>
                  <a:srgbClr val="3333CC"/>
                </a:solidFill>
                <a:effectLst/>
              </a:rPr>
              <a:t> (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glasa</a:t>
            </a:r>
            <a:r>
              <a:rPr lang="en-US" sz="2400" dirty="0">
                <a:solidFill>
                  <a:srgbClr val="3333CC"/>
                </a:solidFill>
                <a:effectLst/>
              </a:rPr>
              <a:t>,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na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dividendu</a:t>
            </a:r>
            <a:r>
              <a:rPr lang="en-US" sz="2400" dirty="0">
                <a:solidFill>
                  <a:srgbClr val="3333CC"/>
                </a:solidFill>
                <a:effectLst/>
              </a:rPr>
              <a:t>,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preče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kupovine</a:t>
            </a:r>
            <a:r>
              <a:rPr lang="en-US" sz="2400" dirty="0">
                <a:solidFill>
                  <a:srgbClr val="3333CC"/>
                </a:solidFill>
                <a:effectLst/>
              </a:rPr>
              <a:t>, </a:t>
            </a:r>
            <a:r>
              <a:rPr lang="pl-PL" sz="2400" dirty="0" smtClean="0">
                <a:solidFill>
                  <a:srgbClr val="3333CC"/>
                </a:solidFill>
                <a:effectLst/>
              </a:rPr>
              <a:t>itd</a:t>
            </a:r>
            <a:r>
              <a:rPr lang="pl-PL" sz="2400" dirty="0">
                <a:solidFill>
                  <a:srgbClr val="3333CC"/>
                </a:solidFill>
                <a:effectLst/>
              </a:rPr>
              <a:t>), ali ne daju posebne pogodnosti </a:t>
            </a:r>
            <a:r>
              <a:rPr lang="pl-PL" sz="2400" dirty="0" smtClean="0">
                <a:solidFill>
                  <a:srgbClr val="3333CC"/>
                </a:solidFill>
                <a:effectLst/>
              </a:rPr>
              <a:t>u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pogledu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dividendi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ili</a:t>
            </a:r>
            <a:r>
              <a:rPr lang="en-US" sz="2400" dirty="0">
                <a:solidFill>
                  <a:srgbClr val="3333CC"/>
                </a:solidFill>
                <a:effectLst/>
              </a:rPr>
              <a:t> u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slučaju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likvidacije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AD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b="1" dirty="0" err="1" smtClean="0">
                <a:solidFill>
                  <a:srgbClr val="3333CC"/>
                </a:solidFill>
                <a:effectLst/>
              </a:rPr>
              <a:t>Prioritetne</a:t>
            </a:r>
            <a:r>
              <a:rPr lang="en-US" sz="2400" dirty="0">
                <a:solidFill>
                  <a:srgbClr val="3333CC"/>
                </a:solidFill>
                <a:effectLst/>
              </a:rPr>
              <a:t>,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preferencijalne</a:t>
            </a:r>
            <a:r>
              <a:rPr lang="en-US" sz="2400" dirty="0">
                <a:solidFill>
                  <a:srgbClr val="3333CC"/>
                </a:solidFill>
                <a:effectLst/>
              </a:rPr>
              <a:t> (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ponekad</a:t>
            </a:r>
            <a:r>
              <a:rPr lang="en-US" sz="2400" dirty="0">
                <a:solidFill>
                  <a:srgbClr val="3333CC"/>
                </a:solidFill>
                <a:effectLst/>
              </a:rPr>
              <a:t> se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nazivaju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povlašćene</a:t>
            </a:r>
            <a:r>
              <a:rPr lang="en-US" sz="2400" dirty="0">
                <a:solidFill>
                  <a:srgbClr val="3333CC"/>
                </a:solidFill>
                <a:effectLst/>
              </a:rPr>
              <a:t>) 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–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obično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>
                <a:solidFill>
                  <a:srgbClr val="3333CC"/>
                </a:solidFill>
                <a:effectLst/>
              </a:rPr>
              <a:t>ne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daju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pravo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glasa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svojim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vlasnicima</a:t>
            </a:r>
            <a:r>
              <a:rPr lang="en-US" sz="2400" dirty="0">
                <a:solidFill>
                  <a:srgbClr val="3333CC"/>
                </a:solidFill>
                <a:effectLst/>
              </a:rPr>
              <a:t>,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ali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daju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najmanje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dve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pogodnosti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>
                <a:solidFill>
                  <a:srgbClr val="3333CC"/>
                </a:solidFill>
                <a:effectLst/>
              </a:rPr>
              <a:t>–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prioritet</a:t>
            </a:r>
            <a:r>
              <a:rPr lang="en-US" sz="2400" dirty="0">
                <a:solidFill>
                  <a:srgbClr val="3333CC"/>
                </a:solidFill>
                <a:effectLst/>
              </a:rPr>
              <a:t> u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isplati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dividende</a:t>
            </a:r>
            <a:r>
              <a:rPr lang="en-US" sz="2400" dirty="0">
                <a:solidFill>
                  <a:srgbClr val="3333CC"/>
                </a:solidFill>
                <a:effectLst/>
              </a:rPr>
              <a:t> u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odnosu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na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vlasnike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običnih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akcija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i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povlašćen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tretman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u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slučaju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likvidacije</a:t>
            </a:r>
            <a:r>
              <a:rPr lang="en-US" sz="2400" dirty="0">
                <a:solidFill>
                  <a:srgbClr val="3333CC"/>
                </a:solidFill>
                <a:effectLst/>
              </a:rPr>
              <a:t> AD,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kada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prava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vlasnika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ovih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akcija</a:t>
            </a:r>
            <a:r>
              <a:rPr lang="en-US" sz="2400" dirty="0">
                <a:solidFill>
                  <a:srgbClr val="3333CC"/>
                </a:solidFill>
                <a:effectLst/>
              </a:rPr>
              <a:t> "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starija</a:t>
            </a:r>
            <a:r>
              <a:rPr lang="en-US" sz="2400" dirty="0">
                <a:solidFill>
                  <a:srgbClr val="3333CC"/>
                </a:solidFill>
                <a:effectLst/>
              </a:rPr>
              <a:t>" 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u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pl-PL" sz="2400" dirty="0" smtClean="0">
                <a:solidFill>
                  <a:srgbClr val="3333CC"/>
                </a:solidFill>
                <a:effectLst/>
              </a:rPr>
              <a:t>odnosu </a:t>
            </a:r>
            <a:r>
              <a:rPr lang="pl-PL" sz="2400" dirty="0">
                <a:solidFill>
                  <a:srgbClr val="3333CC"/>
                </a:solidFill>
                <a:effectLst/>
              </a:rPr>
              <a:t>na vlasnike običnih </a:t>
            </a:r>
            <a:r>
              <a:rPr lang="pl-PL" sz="2400" dirty="0" smtClean="0">
                <a:solidFill>
                  <a:srgbClr val="3333CC"/>
                </a:solidFill>
                <a:effectLst/>
              </a:rPr>
              <a:t>akcija;</a:t>
            </a:r>
            <a:endParaRPr lang="sr-Latn-RS" sz="2400" dirty="0" smtClean="0">
              <a:solidFill>
                <a:srgbClr val="3333CC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9533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233488" y="404813"/>
            <a:ext cx="8035925" cy="6192837"/>
          </a:xfrm>
        </p:spPr>
        <p:txBody>
          <a:bodyPr/>
          <a:lstStyle/>
          <a:p>
            <a:pPr marL="0" indent="0" algn="just">
              <a:buNone/>
            </a:pPr>
            <a:r>
              <a:rPr lang="sr-Latn-RS" sz="2400" b="1" dirty="0" smtClean="0">
                <a:solidFill>
                  <a:srgbClr val="3333CC"/>
                </a:solidFill>
                <a:effectLst/>
              </a:rPr>
              <a:t>Prednosti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e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misij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e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akcija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kao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izvor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a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finansiranja</a:t>
            </a:r>
            <a:r>
              <a:rPr lang="sr-Latn-RS" sz="2400" dirty="0">
                <a:solidFill>
                  <a:srgbClr val="3333CC"/>
                </a:solidFill>
                <a:effectLst/>
              </a:rPr>
              <a:t>:</a:t>
            </a:r>
            <a:endParaRPr lang="sr-Latn-RS" sz="2400" dirty="0" smtClean="0">
              <a:solidFill>
                <a:srgbClr val="3333CC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rgbClr val="3333CC"/>
                </a:solidFill>
                <a:effectLst/>
              </a:rPr>
              <a:t>Emitovanje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običnih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akcija</a:t>
            </a:r>
            <a:r>
              <a:rPr lang="en-US" sz="2400" dirty="0">
                <a:solidFill>
                  <a:srgbClr val="3333CC"/>
                </a:solidFill>
                <a:effectLst/>
              </a:rPr>
              <a:t> ne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povlači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fiksan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trošak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kapitala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za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preduzeće</a:t>
            </a:r>
            <a:r>
              <a:rPr lang="en-US" sz="2400" dirty="0">
                <a:solidFill>
                  <a:srgbClr val="3333CC"/>
                </a:solidFill>
                <a:effectLst/>
              </a:rPr>
              <a:t>,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kao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što</a:t>
            </a:r>
            <a:r>
              <a:rPr lang="en-US" sz="2400" dirty="0">
                <a:solidFill>
                  <a:srgbClr val="3333CC"/>
                </a:solidFill>
                <a:effectLst/>
              </a:rPr>
              <a:t> je to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slučaj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kod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uzimanja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kredita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ili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emitovanja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sv-SE" sz="2400" dirty="0" smtClean="0">
                <a:solidFill>
                  <a:srgbClr val="3333CC"/>
                </a:solidFill>
                <a:effectLst/>
              </a:rPr>
              <a:t>obveznica</a:t>
            </a:r>
            <a:r>
              <a:rPr lang="sv-SE" sz="2400" dirty="0">
                <a:solidFill>
                  <a:srgbClr val="3333CC"/>
                </a:solidFill>
                <a:effectLst/>
              </a:rPr>
              <a:t>, gde preduzeće ima unapred definisanu kamatnu </a:t>
            </a:r>
            <a:r>
              <a:rPr lang="sv-SE" sz="2400" dirty="0" smtClean="0">
                <a:solidFill>
                  <a:srgbClr val="3333CC"/>
                </a:solidFill>
                <a:effectLst/>
              </a:rPr>
              <a:t>stopu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.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Dividenda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se </a:t>
            </a:r>
            <a:r>
              <a:rPr lang="pl-PL" sz="2400" dirty="0" smtClean="0">
                <a:solidFill>
                  <a:srgbClr val="3333CC"/>
                </a:solidFill>
                <a:effectLst/>
              </a:rPr>
              <a:t>plaća samo ukoliko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kompanija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ostvari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zadovoljavajući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nivo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profita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Skupština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AD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donese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takvu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odluku</a:t>
            </a:r>
            <a:r>
              <a:rPr lang="sr-Latn-RS" sz="2400" dirty="0">
                <a:solidFill>
                  <a:srgbClr val="3333CC"/>
                </a:solidFill>
                <a:effectLst/>
              </a:rPr>
              <a:t>;</a:t>
            </a:r>
            <a:endParaRPr lang="sr-Latn-RS" sz="2400" dirty="0" smtClean="0">
              <a:solidFill>
                <a:srgbClr val="3333CC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rgbClr val="3333CC"/>
                </a:solidFill>
                <a:effectLst/>
              </a:rPr>
              <a:t>Akcije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nemaju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fiksan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rok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dospeća</a:t>
            </a:r>
            <a:r>
              <a:rPr lang="en-US" sz="2400" dirty="0">
                <a:solidFill>
                  <a:srgbClr val="3333CC"/>
                </a:solidFill>
                <a:effectLst/>
              </a:rPr>
              <a:t>,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kao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što</a:t>
            </a:r>
            <a:r>
              <a:rPr lang="en-US" sz="2400" dirty="0">
                <a:solidFill>
                  <a:srgbClr val="3333CC"/>
                </a:solidFill>
                <a:effectLst/>
              </a:rPr>
              <a:t> je to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slučaj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kreditom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ili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obveznicama</a:t>
            </a:r>
            <a:r>
              <a:rPr lang="en-US" sz="2400" dirty="0">
                <a:solidFill>
                  <a:srgbClr val="3333CC"/>
                </a:solidFill>
                <a:effectLst/>
              </a:rPr>
              <a:t>. To je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velika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prednost</a:t>
            </a:r>
            <a:r>
              <a:rPr lang="en-US" sz="2400" dirty="0">
                <a:solidFill>
                  <a:srgbClr val="3333CC"/>
                </a:solidFill>
                <a:effectLst/>
              </a:rPr>
              <a:t>,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pošto</a:t>
            </a:r>
            <a:r>
              <a:rPr lang="en-US" sz="2400" dirty="0">
                <a:solidFill>
                  <a:srgbClr val="3333CC"/>
                </a:solidFill>
                <a:effectLst/>
              </a:rPr>
              <a:t> se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preduzeće</a:t>
            </a:r>
            <a:r>
              <a:rPr lang="en-US" sz="2400" dirty="0">
                <a:solidFill>
                  <a:srgbClr val="3333CC"/>
                </a:solidFill>
                <a:effectLst/>
              </a:rPr>
              <a:t> ne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suočava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sa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danom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definitivnog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izmirenja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obaveza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rgbClr val="3333CC"/>
                </a:solidFill>
                <a:effectLst/>
              </a:rPr>
              <a:t>Emitovanjem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akcija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kompanija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poboljšava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svoj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bonitet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kreditni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rejting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. 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N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a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taj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način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preduzeće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dolazi</a:t>
            </a:r>
            <a:r>
              <a:rPr lang="en-US" sz="2400" dirty="0">
                <a:solidFill>
                  <a:srgbClr val="3333CC"/>
                </a:solidFill>
                <a:effectLst/>
              </a:rPr>
              <a:t> do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novog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svežeg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kapitala</a:t>
            </a:r>
            <a:r>
              <a:rPr lang="en-US" sz="2400" dirty="0">
                <a:solidFill>
                  <a:srgbClr val="3333CC"/>
                </a:solidFill>
                <a:effectLst/>
              </a:rPr>
              <a:t>,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što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predstavlja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svojevrsnu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garanciju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za</a:t>
            </a:r>
            <a:r>
              <a:rPr lang="en-US" sz="2400" dirty="0">
                <a:solidFill>
                  <a:srgbClr val="3333CC"/>
                </a:solidFill>
                <a:effectLst/>
              </a:rPr>
              <a:t> same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kreditore</a:t>
            </a:r>
            <a:r>
              <a:rPr lang="sr-Latn-RS" sz="2400" dirty="0">
                <a:solidFill>
                  <a:srgbClr val="3333CC"/>
                </a:solidFill>
                <a:effectLst/>
              </a:rPr>
              <a:t>;</a:t>
            </a:r>
            <a:endParaRPr lang="sr-Latn-RS" sz="2400" dirty="0" smtClean="0">
              <a:solidFill>
                <a:srgbClr val="3333CC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04105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233488" y="404813"/>
            <a:ext cx="8035925" cy="6192837"/>
          </a:xfrm>
        </p:spPr>
        <p:txBody>
          <a:bodyPr/>
          <a:lstStyle/>
          <a:p>
            <a:pPr marL="0" indent="0" algn="just">
              <a:buNone/>
            </a:pPr>
            <a:r>
              <a:rPr lang="sr-Latn-RS" sz="2400" b="1" dirty="0" smtClean="0">
                <a:solidFill>
                  <a:srgbClr val="3333CC"/>
                </a:solidFill>
                <a:effectLst/>
              </a:rPr>
              <a:t>Nedostaci 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e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misij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e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akcija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kao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izvor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a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finansiranja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rgbClr val="3333CC"/>
                </a:solidFill>
                <a:effectLst/>
              </a:rPr>
              <a:t>Emitovanjem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običnih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akcija</a:t>
            </a:r>
            <a:r>
              <a:rPr lang="en-US" sz="2400" dirty="0">
                <a:solidFill>
                  <a:srgbClr val="3333CC"/>
                </a:solidFill>
                <a:effectLst/>
              </a:rPr>
              <a:t> se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povećava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broj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vlasnika</a:t>
            </a:r>
            <a:r>
              <a:rPr lang="en-US" sz="2400" dirty="0">
                <a:solidFill>
                  <a:srgbClr val="3333CC"/>
                </a:solidFill>
                <a:effectLst/>
              </a:rPr>
              <a:t>,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što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može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pl-PL" sz="2400" dirty="0" smtClean="0">
                <a:solidFill>
                  <a:srgbClr val="3333CC"/>
                </a:solidFill>
                <a:effectLst/>
              </a:rPr>
              <a:t>dovesti </a:t>
            </a:r>
            <a:r>
              <a:rPr lang="pl-PL" sz="2400" dirty="0">
                <a:solidFill>
                  <a:srgbClr val="3333CC"/>
                </a:solidFill>
                <a:effectLst/>
              </a:rPr>
              <a:t>do gubitka kontrole nad </a:t>
            </a:r>
            <a:r>
              <a:rPr lang="pl-PL" sz="2400" dirty="0" smtClean="0">
                <a:solidFill>
                  <a:srgbClr val="3333CC"/>
                </a:solidFill>
                <a:effectLst/>
              </a:rPr>
              <a:t>kompanijom i 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do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razdvajanja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funkcija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vlasništva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upravljanja</a:t>
            </a:r>
            <a:r>
              <a:rPr lang="en-US" sz="2400" dirty="0">
                <a:solidFill>
                  <a:srgbClr val="3333CC"/>
                </a:solidFill>
                <a:effectLst/>
              </a:rPr>
              <a:t>. 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Pored </a:t>
            </a:r>
            <a:r>
              <a:rPr lang="en-US" sz="2400" dirty="0">
                <a:solidFill>
                  <a:srgbClr val="3333CC"/>
                </a:solidFill>
                <a:effectLst/>
              </a:rPr>
              <a:t>toga,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originalni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vlasnici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mogu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biti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isključeni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iz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menadžment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procesa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ili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im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značajno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može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biti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redukovana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moć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rgbClr val="3333CC"/>
                </a:solidFill>
                <a:effectLst/>
              </a:rPr>
              <a:t>Akcijski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kapital</a:t>
            </a:r>
            <a:r>
              <a:rPr lang="en-US" sz="2400" dirty="0">
                <a:solidFill>
                  <a:srgbClr val="3333CC"/>
                </a:solidFill>
                <a:effectLst/>
              </a:rPr>
              <a:t> je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skup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oblik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finansiranja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jer z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ahtevana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stopa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prinosa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na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emitovane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akcije</a:t>
            </a:r>
            <a:r>
              <a:rPr lang="en-US" sz="2400" dirty="0">
                <a:solidFill>
                  <a:srgbClr val="3333CC"/>
                </a:solidFill>
                <a:effectLst/>
              </a:rPr>
              <a:t> mora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biti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veća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pl-PL" sz="2400" dirty="0" smtClean="0">
                <a:solidFill>
                  <a:srgbClr val="3333CC"/>
                </a:solidFill>
                <a:effectLst/>
              </a:rPr>
              <a:t>od </a:t>
            </a:r>
            <a:r>
              <a:rPr lang="pl-PL" sz="2400" dirty="0">
                <a:solidFill>
                  <a:srgbClr val="3333CC"/>
                </a:solidFill>
                <a:effectLst/>
              </a:rPr>
              <a:t>kamatne stope na </a:t>
            </a:r>
            <a:r>
              <a:rPr lang="pl-PL" sz="2400" dirty="0" smtClean="0">
                <a:solidFill>
                  <a:srgbClr val="3333CC"/>
                </a:solidFill>
                <a:effectLst/>
              </a:rPr>
              <a:t>obveznice a emitovanje </a:t>
            </a:r>
            <a:r>
              <a:rPr lang="pl-PL" sz="2400" dirty="0">
                <a:solidFill>
                  <a:srgbClr val="3333CC"/>
                </a:solidFill>
                <a:effectLst/>
              </a:rPr>
              <a:t>instrumenata akcijskog kapitala je povezano sa </a:t>
            </a:r>
            <a:r>
              <a:rPr lang="pl-PL" sz="2400" dirty="0" smtClean="0">
                <a:solidFill>
                  <a:srgbClr val="3333CC"/>
                </a:solidFill>
                <a:effectLst/>
              </a:rPr>
              <a:t>visokim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troškovima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emisije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,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kao što su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troškovi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vezani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za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usluge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investicionih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bankara</a:t>
            </a:r>
            <a:r>
              <a:rPr lang="en-US" sz="2400" dirty="0">
                <a:solidFill>
                  <a:srgbClr val="3333CC"/>
                </a:solidFill>
                <a:effectLst/>
              </a:rPr>
              <a:t>,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pokrovitelja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emisije</a:t>
            </a:r>
            <a:r>
              <a:rPr lang="en-US" sz="2400" dirty="0">
                <a:solidFill>
                  <a:srgbClr val="3333CC"/>
                </a:solidFill>
                <a:effectLst/>
              </a:rPr>
              <a:t>,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konsultanata</a:t>
            </a:r>
            <a:r>
              <a:rPr lang="en-US" sz="2400" dirty="0">
                <a:solidFill>
                  <a:srgbClr val="3333CC"/>
                </a:solidFill>
                <a:effectLst/>
              </a:rPr>
              <a:t>,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registracije</a:t>
            </a:r>
            <a:r>
              <a:rPr lang="en-US" sz="2400" dirty="0">
                <a:solidFill>
                  <a:srgbClr val="3333CC"/>
                </a:solidFill>
                <a:effectLst/>
              </a:rPr>
              <a:t>,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provizije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,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itd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.</a:t>
            </a:r>
            <a:endParaRPr lang="sr-Latn-RS" sz="2400" dirty="0" smtClean="0">
              <a:solidFill>
                <a:srgbClr val="3333CC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rgbClr val="3333CC"/>
                </a:solidFill>
                <a:effectLst/>
              </a:rPr>
              <a:t>Nepovoljan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poreski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tretman</a:t>
            </a:r>
            <a:r>
              <a:rPr lang="en-US" sz="2400" dirty="0">
                <a:solidFill>
                  <a:srgbClr val="3333CC"/>
                </a:solidFill>
                <a:effectLst/>
              </a:rPr>
              <a:t> –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gde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postoji</a:t>
            </a:r>
            <a:r>
              <a:rPr lang="en-US" sz="2400" dirty="0">
                <a:solidFill>
                  <a:srgbClr val="3333CC"/>
                </a:solidFill>
                <a:effectLst/>
              </a:rPr>
              <a:t> problem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dvostrukog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oporezivanja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>
                <a:solidFill>
                  <a:srgbClr val="3333CC"/>
                </a:solidFill>
                <a:effectLst/>
              </a:rPr>
              <a:t>–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kako</a:t>
            </a:r>
            <a:r>
              <a:rPr lang="en-US" sz="2400" dirty="0">
                <a:solidFill>
                  <a:srgbClr val="3333CC"/>
                </a:solidFill>
                <a:effectLst/>
              </a:rPr>
              <a:t> same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kompanije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pl-PL" sz="2400" dirty="0" smtClean="0">
                <a:solidFill>
                  <a:srgbClr val="3333CC"/>
                </a:solidFill>
                <a:effectLst/>
              </a:rPr>
              <a:t>kao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i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akcionara</a:t>
            </a:r>
            <a:r>
              <a:rPr lang="en-US" sz="2400" dirty="0">
                <a:solidFill>
                  <a:srgbClr val="3333CC"/>
                </a:solidFill>
                <a:effectLst/>
              </a:rPr>
              <a:t> (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prihod</a:t>
            </a:r>
            <a:r>
              <a:rPr lang="en-US" sz="2400" dirty="0">
                <a:solidFill>
                  <a:srgbClr val="3333CC"/>
                </a:solidFill>
                <a:effectLst/>
              </a:rPr>
              <a:t> od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dividende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ulazi</a:t>
            </a:r>
            <a:r>
              <a:rPr lang="en-US" sz="2400" dirty="0">
                <a:solidFill>
                  <a:srgbClr val="3333CC"/>
                </a:solidFill>
                <a:effectLst/>
              </a:rPr>
              <a:t> u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lične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prihode</a:t>
            </a:r>
            <a:r>
              <a:rPr lang="en-US" sz="2400" dirty="0">
                <a:solidFill>
                  <a:srgbClr val="3333CC"/>
                </a:solidFill>
                <a:effectLst/>
              </a:rPr>
              <a:t>, pa se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može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vršiti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oporezivanje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ličnog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prihoda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građana</a:t>
            </a:r>
            <a:r>
              <a:rPr lang="en-US" sz="2400" dirty="0">
                <a:solidFill>
                  <a:srgbClr val="3333CC"/>
                </a:solidFill>
                <a:effectLst/>
              </a:rPr>
              <a:t>).</a:t>
            </a:r>
            <a:endParaRPr lang="sr-Latn-RS" sz="2400" dirty="0" smtClean="0">
              <a:solidFill>
                <a:srgbClr val="3333CC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sr-Latn-RS" sz="2400" dirty="0" smtClean="0">
              <a:solidFill>
                <a:srgbClr val="3333CC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24602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233488" y="404813"/>
            <a:ext cx="8035925" cy="6192837"/>
          </a:xfrm>
        </p:spPr>
        <p:txBody>
          <a:bodyPr/>
          <a:lstStyle/>
          <a:p>
            <a:pPr marL="0" indent="0">
              <a:buNone/>
            </a:pPr>
            <a:r>
              <a:rPr lang="sr-Latn-RS" sz="2400" dirty="0">
                <a:solidFill>
                  <a:srgbClr val="3333CC"/>
                </a:solidFill>
              </a:rPr>
              <a:t>Literatura: </a:t>
            </a:r>
          </a:p>
          <a:p>
            <a:pPr marL="0" indent="0" algn="just">
              <a:buNone/>
            </a:pPr>
            <a:r>
              <a:rPr lang="en-US" sz="2400" dirty="0" err="1">
                <a:solidFill>
                  <a:srgbClr val="3333CC"/>
                </a:solidFill>
              </a:rPr>
              <a:t>Erić</a:t>
            </a:r>
            <a:r>
              <a:rPr lang="en-US" sz="2400" dirty="0">
                <a:solidFill>
                  <a:srgbClr val="3333CC"/>
                </a:solidFill>
              </a:rPr>
              <a:t>, D. </a:t>
            </a:r>
            <a:r>
              <a:rPr lang="en-US" sz="2400" dirty="0" err="1">
                <a:solidFill>
                  <a:srgbClr val="3333CC"/>
                </a:solidFill>
              </a:rPr>
              <a:t>i</a:t>
            </a:r>
            <a:r>
              <a:rPr lang="en-US" sz="2400" dirty="0">
                <a:solidFill>
                  <a:srgbClr val="3333CC"/>
                </a:solidFill>
              </a:rPr>
              <a:t> </a:t>
            </a:r>
            <a:r>
              <a:rPr lang="en-US" sz="2400" dirty="0" err="1">
                <a:solidFill>
                  <a:srgbClr val="3333CC"/>
                </a:solidFill>
              </a:rPr>
              <a:t>ostali</a:t>
            </a:r>
            <a:r>
              <a:rPr lang="en-US" sz="2400" dirty="0">
                <a:solidFill>
                  <a:srgbClr val="3333CC"/>
                </a:solidFill>
              </a:rPr>
              <a:t> (2012). </a:t>
            </a:r>
            <a:r>
              <a:rPr lang="en-US" sz="2400" dirty="0" err="1">
                <a:solidFill>
                  <a:srgbClr val="3333CC"/>
                </a:solidFill>
              </a:rPr>
              <a:t>Finansiranje</a:t>
            </a:r>
            <a:r>
              <a:rPr lang="en-US" sz="2400" dirty="0">
                <a:solidFill>
                  <a:srgbClr val="3333CC"/>
                </a:solidFill>
              </a:rPr>
              <a:t> </a:t>
            </a:r>
            <a:r>
              <a:rPr lang="en-US" sz="2400" dirty="0" err="1">
                <a:solidFill>
                  <a:srgbClr val="3333CC"/>
                </a:solidFill>
              </a:rPr>
              <a:t>malih</a:t>
            </a:r>
            <a:r>
              <a:rPr lang="en-US" sz="2400" dirty="0">
                <a:solidFill>
                  <a:srgbClr val="3333CC"/>
                </a:solidFill>
              </a:rPr>
              <a:t> </a:t>
            </a:r>
            <a:r>
              <a:rPr lang="en-US" sz="2400" dirty="0" err="1">
                <a:solidFill>
                  <a:srgbClr val="3333CC"/>
                </a:solidFill>
              </a:rPr>
              <a:t>i</a:t>
            </a:r>
            <a:r>
              <a:rPr lang="en-US" sz="2400" dirty="0">
                <a:solidFill>
                  <a:srgbClr val="3333CC"/>
                </a:solidFill>
              </a:rPr>
              <a:t> </a:t>
            </a:r>
            <a:r>
              <a:rPr lang="en-US" sz="2400" dirty="0" err="1">
                <a:solidFill>
                  <a:srgbClr val="3333CC"/>
                </a:solidFill>
              </a:rPr>
              <a:t>srednjih</a:t>
            </a:r>
            <a:r>
              <a:rPr lang="en-US" sz="2400" dirty="0">
                <a:solidFill>
                  <a:srgbClr val="3333CC"/>
                </a:solidFill>
              </a:rPr>
              <a:t> </a:t>
            </a:r>
            <a:r>
              <a:rPr lang="en-US" sz="2400" dirty="0" err="1">
                <a:solidFill>
                  <a:srgbClr val="3333CC"/>
                </a:solidFill>
              </a:rPr>
              <a:t>preduzeća</a:t>
            </a:r>
            <a:r>
              <a:rPr lang="en-US" sz="2400" dirty="0">
                <a:solidFill>
                  <a:srgbClr val="3333CC"/>
                </a:solidFill>
              </a:rPr>
              <a:t> u </a:t>
            </a:r>
            <a:r>
              <a:rPr lang="en-US" sz="2400" dirty="0" err="1">
                <a:solidFill>
                  <a:srgbClr val="3333CC"/>
                </a:solidFill>
              </a:rPr>
              <a:t>Srbiji</a:t>
            </a:r>
            <a:r>
              <a:rPr lang="en-US" sz="2400" dirty="0">
                <a:solidFill>
                  <a:srgbClr val="3333CC"/>
                </a:solidFill>
              </a:rPr>
              <a:t>, </a:t>
            </a:r>
            <a:r>
              <a:rPr lang="en-US" sz="2400" dirty="0" err="1">
                <a:solidFill>
                  <a:srgbClr val="3333CC"/>
                </a:solidFill>
              </a:rPr>
              <a:t>Institut</a:t>
            </a:r>
            <a:r>
              <a:rPr lang="en-US" sz="2400" dirty="0">
                <a:solidFill>
                  <a:srgbClr val="3333CC"/>
                </a:solidFill>
              </a:rPr>
              <a:t> </a:t>
            </a:r>
            <a:r>
              <a:rPr lang="en-US" sz="2400" dirty="0" err="1">
                <a:solidFill>
                  <a:srgbClr val="3333CC"/>
                </a:solidFill>
              </a:rPr>
              <a:t>ekonomskih</a:t>
            </a:r>
            <a:r>
              <a:rPr lang="en-US" sz="2400" dirty="0">
                <a:solidFill>
                  <a:srgbClr val="3333CC"/>
                </a:solidFill>
              </a:rPr>
              <a:t> </a:t>
            </a:r>
            <a:r>
              <a:rPr lang="en-US" sz="2400" dirty="0" err="1">
                <a:solidFill>
                  <a:srgbClr val="3333CC"/>
                </a:solidFill>
              </a:rPr>
              <a:t>nauka</a:t>
            </a:r>
            <a:r>
              <a:rPr lang="en-US" sz="2400" dirty="0">
                <a:solidFill>
                  <a:srgbClr val="3333CC"/>
                </a:solidFill>
              </a:rPr>
              <a:t> </a:t>
            </a:r>
            <a:r>
              <a:rPr lang="en-US" sz="2400" dirty="0" err="1">
                <a:solidFill>
                  <a:srgbClr val="3333CC"/>
                </a:solidFill>
              </a:rPr>
              <a:t>i</a:t>
            </a:r>
            <a:r>
              <a:rPr lang="en-US" sz="2400" dirty="0">
                <a:solidFill>
                  <a:srgbClr val="3333CC"/>
                </a:solidFill>
              </a:rPr>
              <a:t> </a:t>
            </a:r>
            <a:r>
              <a:rPr lang="en-US" sz="2400" dirty="0" err="1">
                <a:solidFill>
                  <a:srgbClr val="3333CC"/>
                </a:solidFill>
              </a:rPr>
              <a:t>Privredna</a:t>
            </a:r>
            <a:r>
              <a:rPr lang="en-US" sz="2400" dirty="0">
                <a:solidFill>
                  <a:srgbClr val="3333CC"/>
                </a:solidFill>
              </a:rPr>
              <a:t> </a:t>
            </a:r>
            <a:r>
              <a:rPr lang="en-US" sz="2400" dirty="0" err="1">
                <a:solidFill>
                  <a:srgbClr val="3333CC"/>
                </a:solidFill>
              </a:rPr>
              <a:t>komora</a:t>
            </a:r>
            <a:r>
              <a:rPr lang="en-US" sz="2400" dirty="0">
                <a:solidFill>
                  <a:srgbClr val="3333CC"/>
                </a:solidFill>
              </a:rPr>
              <a:t> </a:t>
            </a:r>
            <a:r>
              <a:rPr lang="en-US" sz="2400" dirty="0" err="1">
                <a:solidFill>
                  <a:srgbClr val="3333CC"/>
                </a:solidFill>
              </a:rPr>
              <a:t>Srbije</a:t>
            </a:r>
            <a:r>
              <a:rPr lang="en-US" sz="2400" dirty="0">
                <a:solidFill>
                  <a:srgbClr val="3333CC"/>
                </a:solidFill>
              </a:rPr>
              <a:t>, Beograd</a:t>
            </a:r>
            <a:endParaRPr lang="sr-Latn-RS" sz="2400" dirty="0">
              <a:solidFill>
                <a:srgbClr val="3333CC"/>
              </a:solidFill>
            </a:endParaRPr>
          </a:p>
          <a:p>
            <a:pPr marL="0" indent="0" algn="just">
              <a:buNone/>
            </a:pPr>
            <a:r>
              <a:rPr lang="en-US" sz="2400" dirty="0">
                <a:solidFill>
                  <a:srgbClr val="3333CC"/>
                </a:solidFill>
              </a:rPr>
              <a:t/>
            </a:r>
            <a:br>
              <a:rPr lang="en-US" sz="2400" dirty="0">
                <a:solidFill>
                  <a:srgbClr val="3333CC"/>
                </a:solidFill>
              </a:rPr>
            </a:br>
            <a:endParaRPr lang="sr-Latn-RS" sz="2400" dirty="0" smtClean="0">
              <a:solidFill>
                <a:srgbClr val="3333CC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6825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233488" y="404813"/>
            <a:ext cx="8035925" cy="6192837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en-US" sz="2400" b="1" dirty="0" smtClean="0">
                <a:solidFill>
                  <a:srgbClr val="3333CC"/>
                </a:solidFill>
                <a:effectLst/>
              </a:rPr>
              <a:t>1.</a:t>
            </a:r>
            <a:r>
              <a:rPr lang="sr-Latn-RS" sz="2400" b="1" dirty="0" smtClean="0">
                <a:solidFill>
                  <a:srgbClr val="3333CC"/>
                </a:solidFill>
                <a:effectLst/>
              </a:rPr>
              <a:t> </a:t>
            </a:r>
            <a:r>
              <a:rPr lang="sr-Latn-RS" sz="2400" b="1" dirty="0" smtClean="0">
                <a:solidFill>
                  <a:srgbClr val="3333CC"/>
                </a:solidFill>
                <a:effectLst/>
              </a:rPr>
              <a:t>Alternativni izvori finansiranja – venture kapital i privatni investicioni fondovi</a:t>
            </a:r>
            <a:endParaRPr lang="en-US" sz="2400" b="1" dirty="0" smtClean="0">
              <a:solidFill>
                <a:srgbClr val="3333CC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sr-Latn-RS" sz="2400" dirty="0" smtClean="0">
                <a:solidFill>
                  <a:srgbClr val="3333CC"/>
                </a:solidFill>
                <a:effectLst/>
              </a:rPr>
              <a:t>U razvijenim zemljama postoje brojne mogućnosti za prikupljanje finansijskih sredstava za mala i srednja preduzeća;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3333CC"/>
                </a:solidFill>
                <a:effectLst/>
              </a:rPr>
              <a:t>Pored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bankarskih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kredita</a:t>
            </a:r>
            <a:r>
              <a:rPr lang="en-US" sz="2400" dirty="0">
                <a:solidFill>
                  <a:srgbClr val="3333CC"/>
                </a:solidFill>
                <a:effectLst/>
              </a:rPr>
              <a:t>,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važan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izvor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finansiranja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malih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srednjih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preduzeća</a:t>
            </a:r>
            <a:r>
              <a:rPr lang="en-US" sz="2400" dirty="0">
                <a:solidFill>
                  <a:srgbClr val="3333CC"/>
                </a:solidFill>
                <a:effectLst/>
              </a:rPr>
              <a:t> u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razvijenim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zemljama</a:t>
            </a:r>
            <a:r>
              <a:rPr lang="en-US" sz="2400" dirty="0">
                <a:solidFill>
                  <a:srgbClr val="3333CC"/>
                </a:solidFill>
                <a:effectLst/>
              </a:rPr>
              <a:t> je</a:t>
            </a:r>
            <a:r>
              <a:rPr lang="en-US" sz="2400" b="1" dirty="0">
                <a:solidFill>
                  <a:srgbClr val="3333CC"/>
                </a:solidFill>
                <a:effectLst/>
              </a:rPr>
              <a:t> </a:t>
            </a:r>
            <a:r>
              <a:rPr lang="sr-Latn-CS" sz="2400" dirty="0">
                <a:solidFill>
                  <a:srgbClr val="3333CC"/>
                </a:solidFill>
                <a:effectLst/>
              </a:rPr>
              <a:t>kapital sa pravom vlasništva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odnosno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vlasnički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kapital</a:t>
            </a:r>
            <a:r>
              <a:rPr lang="sr-Latn-RS" sz="2400" dirty="0">
                <a:solidFill>
                  <a:srgbClr val="3333CC"/>
                </a:solidFill>
                <a:effectLst/>
              </a:rPr>
              <a:t>;</a:t>
            </a:r>
            <a:endParaRPr lang="en-US" sz="2400" dirty="0">
              <a:solidFill>
                <a:srgbClr val="3333CC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3333CC"/>
                </a:solidFill>
                <a:effectLst/>
              </a:rPr>
              <a:t>Bez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razvijene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mreže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ovih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izvora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finansiranja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,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vlasnicima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malog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biznisa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preduzetnicima</a:t>
            </a:r>
            <a:r>
              <a:rPr lang="en-US" sz="2400" dirty="0">
                <a:solidFill>
                  <a:srgbClr val="3333CC"/>
                </a:solidFill>
                <a:effectLst/>
              </a:rPr>
              <a:t> je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potrebno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puno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vremena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>
                <a:solidFill>
                  <a:srgbClr val="3333CC"/>
                </a:solidFill>
                <a:effectLst/>
              </a:rPr>
              <a:t>da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pribave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kapital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reše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probleme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oko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finansiranja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svog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biznisa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;</a:t>
            </a:r>
            <a:endParaRPr lang="en-US" sz="2400" dirty="0">
              <a:solidFill>
                <a:srgbClr val="3333CC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rgbClr val="3333CC"/>
                </a:solidFill>
                <a:effectLst/>
              </a:rPr>
              <a:t>Na taj način se gubi značajna kreativna i stvaralačka </a:t>
            </a:r>
            <a:r>
              <a:rPr lang="sv-SE" sz="2400" dirty="0" smtClean="0">
                <a:solidFill>
                  <a:srgbClr val="3333CC"/>
                </a:solidFill>
                <a:effectLst/>
              </a:rPr>
              <a:t>energija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koja bi mogla da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bude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usmerena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inovacijama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razvoju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;</a:t>
            </a:r>
            <a:endParaRPr lang="sr-Latn-RS" sz="2400" dirty="0" smtClean="0">
              <a:solidFill>
                <a:srgbClr val="3333CC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8360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233488" y="404813"/>
            <a:ext cx="8035925" cy="6192837"/>
          </a:xfrm>
        </p:spPr>
        <p:txBody>
          <a:bodyPr/>
          <a:lstStyle/>
          <a:p>
            <a:pPr marL="0" indent="0" algn="just">
              <a:buNone/>
            </a:pPr>
            <a:r>
              <a:rPr lang="sr-Latn-RS" sz="2400" dirty="0" smtClean="0">
                <a:solidFill>
                  <a:srgbClr val="3333CC"/>
                </a:solidFill>
                <a:effectLst/>
              </a:rPr>
              <a:t>Najčešći oblici alternativnih izvora finansiranja su: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rgbClr val="3333CC"/>
                </a:solidFill>
                <a:effectLst/>
              </a:rPr>
              <a:t>Rizični kapital (</a:t>
            </a:r>
            <a:r>
              <a:rPr lang="it-IT" sz="2400" i="1" dirty="0">
                <a:solidFill>
                  <a:srgbClr val="3333CC"/>
                </a:solidFill>
                <a:effectLst/>
              </a:rPr>
              <a:t>Venture Capital – VC</a:t>
            </a:r>
            <a:r>
              <a:rPr lang="it-IT" sz="2400" dirty="0" smtClean="0">
                <a:solidFill>
                  <a:srgbClr val="3333CC"/>
                </a:solidFill>
                <a:effectLst/>
              </a:rPr>
              <a:t>) </a:t>
            </a:r>
            <a:r>
              <a:rPr lang="it-IT" sz="2400" dirty="0">
                <a:solidFill>
                  <a:srgbClr val="3333CC"/>
                </a:solidFill>
                <a:effectLst/>
              </a:rPr>
              <a:t>i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rgbClr val="3333CC"/>
                </a:solidFill>
                <a:effectLst/>
              </a:rPr>
              <a:t>Privatn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i</a:t>
            </a:r>
            <a:r>
              <a:rPr lang="it-IT" sz="2400" dirty="0" smtClean="0">
                <a:solidFill>
                  <a:srgbClr val="3333CC"/>
                </a:solidFill>
                <a:effectLst/>
              </a:rPr>
              <a:t> investicion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i</a:t>
            </a:r>
            <a:r>
              <a:rPr lang="it-IT" sz="2400" dirty="0" smtClean="0">
                <a:solidFill>
                  <a:srgbClr val="3333CC"/>
                </a:solidFill>
                <a:effectLst/>
              </a:rPr>
              <a:t> fondov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i</a:t>
            </a:r>
            <a:r>
              <a:rPr lang="it-IT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it-IT" sz="2400" dirty="0">
                <a:solidFill>
                  <a:srgbClr val="3333CC"/>
                </a:solidFill>
                <a:effectLst/>
              </a:rPr>
              <a:t>(</a:t>
            </a:r>
            <a:r>
              <a:rPr lang="it-IT" sz="2400" i="1" dirty="0">
                <a:solidFill>
                  <a:srgbClr val="3333CC"/>
                </a:solidFill>
                <a:effectLst/>
              </a:rPr>
              <a:t>Private Equity Funds – PEF</a:t>
            </a:r>
            <a:r>
              <a:rPr lang="it-IT" sz="2400" dirty="0" smtClean="0">
                <a:solidFill>
                  <a:srgbClr val="3333CC"/>
                </a:solidFill>
                <a:effectLst/>
              </a:rPr>
              <a:t>)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rgbClr val="3333CC"/>
                </a:solidFill>
                <a:effectLst/>
              </a:rPr>
              <a:t>Naročito dinamičan rast </a:t>
            </a:r>
            <a:r>
              <a:rPr lang="pl-PL" sz="2400" dirty="0" smtClean="0">
                <a:solidFill>
                  <a:srgbClr val="3333CC"/>
                </a:solidFill>
                <a:effectLst/>
              </a:rPr>
              <a:t>ovih fondova je </a:t>
            </a:r>
            <a:r>
              <a:rPr lang="pl-PL" sz="2400" dirty="0">
                <a:solidFill>
                  <a:srgbClr val="3333CC"/>
                </a:solidFill>
                <a:effectLst/>
              </a:rPr>
              <a:t>bio krajem 70-ih </a:t>
            </a:r>
            <a:r>
              <a:rPr lang="pl-PL" sz="2400" dirty="0" smtClean="0">
                <a:solidFill>
                  <a:srgbClr val="3333CC"/>
                </a:solidFill>
                <a:effectLst/>
              </a:rPr>
              <a:t>i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početkom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>
                <a:solidFill>
                  <a:srgbClr val="3333CC"/>
                </a:solidFill>
                <a:effectLst/>
              </a:rPr>
              <a:t>80-ih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godina</a:t>
            </a:r>
            <a:r>
              <a:rPr lang="en-US" sz="2400" dirty="0">
                <a:solidFill>
                  <a:srgbClr val="3333CC"/>
                </a:solidFill>
                <a:effectLst/>
              </a:rPr>
              <a:t>,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kao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krajem</a:t>
            </a:r>
            <a:r>
              <a:rPr lang="en-US" sz="2400" dirty="0">
                <a:solidFill>
                  <a:srgbClr val="3333CC"/>
                </a:solidFill>
                <a:effectLst/>
              </a:rPr>
              <a:t> XX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veka</a:t>
            </a:r>
            <a:r>
              <a:rPr lang="sr-Latn-RS" sz="2400" dirty="0">
                <a:solidFill>
                  <a:srgbClr val="3333CC"/>
                </a:solidFill>
                <a:effectLst/>
              </a:rPr>
              <a:t>;</a:t>
            </a:r>
            <a:endParaRPr lang="sr-Latn-RS" sz="2400" dirty="0" smtClean="0">
              <a:solidFill>
                <a:srgbClr val="3333CC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sr-Latn-CS" sz="2400" dirty="0">
                <a:solidFill>
                  <a:srgbClr val="3333CC"/>
                </a:solidFill>
                <a:effectLst/>
              </a:rPr>
              <a:t>Najznačajniji deo rizičnog kapitala jeste </a:t>
            </a:r>
            <a:r>
              <a:rPr lang="sr-Latn-CS" sz="2400" b="1" i="1" dirty="0">
                <a:solidFill>
                  <a:srgbClr val="3333CC"/>
                </a:solidFill>
                <a:effectLst/>
              </a:rPr>
              <a:t>venture capital</a:t>
            </a:r>
            <a:r>
              <a:rPr lang="sr-Latn-CS" sz="2400" b="1" dirty="0">
                <a:solidFill>
                  <a:srgbClr val="3333CC"/>
                </a:solidFill>
                <a:effectLst/>
              </a:rPr>
              <a:t> </a:t>
            </a:r>
            <a:r>
              <a:rPr lang="sr-Latn-CS" sz="2400" dirty="0">
                <a:solidFill>
                  <a:srgbClr val="3333CC"/>
                </a:solidFill>
                <a:effectLst/>
              </a:rPr>
              <a:t>koji se u literaturi još naziva i fond zajedničkih ulaganja ili rizični </a:t>
            </a:r>
            <a:r>
              <a:rPr lang="sr-Latn-CS" sz="2400" dirty="0" smtClean="0">
                <a:solidFill>
                  <a:srgbClr val="3333CC"/>
                </a:solidFill>
                <a:effectLst/>
              </a:rPr>
              <a:t>kapital</a:t>
            </a:r>
            <a:r>
              <a:rPr lang="sr-Latn-CS" sz="2400" dirty="0">
                <a:solidFill>
                  <a:srgbClr val="3333CC"/>
                </a:solidFill>
                <a:effectLst/>
              </a:rPr>
              <a:t>;</a:t>
            </a:r>
            <a:endParaRPr lang="sr-Latn-CS" sz="2400" dirty="0" smtClean="0">
              <a:solidFill>
                <a:srgbClr val="3333CC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sr-Latn-RS" sz="2400" dirty="0" smtClean="0">
                <a:solidFill>
                  <a:srgbClr val="3333CC"/>
                </a:solidFill>
                <a:effectLst/>
              </a:rPr>
              <a:t>Venture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kapital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predstavlja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investitore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koji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zainteresovani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za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preduzeća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koja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nisu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listirana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na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berzi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ali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imaju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velike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mogućnosti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za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rast</a:t>
            </a:r>
            <a:r>
              <a:rPr lang="sr-Latn-RS" sz="2400" dirty="0">
                <a:solidFill>
                  <a:srgbClr val="3333CC"/>
                </a:solidFill>
                <a:effectLst/>
              </a:rPr>
              <a:t>;</a:t>
            </a:r>
            <a:endParaRPr lang="sr-Latn-RS" sz="2400" dirty="0" smtClean="0">
              <a:solidFill>
                <a:srgbClr val="3333CC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rgbClr val="3333CC"/>
                </a:solidFill>
                <a:effectLst/>
              </a:rPr>
              <a:t>Rizi</a:t>
            </a:r>
            <a:r>
              <a:rPr lang="sr-Cyrl-CS" sz="2400" dirty="0">
                <a:solidFill>
                  <a:srgbClr val="3333CC"/>
                </a:solidFill>
                <a:effectLst/>
              </a:rPr>
              <a:t>č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ni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kapital</a:t>
            </a:r>
            <a:r>
              <a:rPr lang="en-US" sz="2400" dirty="0">
                <a:solidFill>
                  <a:srgbClr val="3333CC"/>
                </a:solidFill>
                <a:effectLst/>
              </a:rPr>
              <a:t> ja</a:t>
            </a:r>
            <a:r>
              <a:rPr lang="sr-Cyrl-CS" sz="2400" dirty="0">
                <a:solidFill>
                  <a:srgbClr val="3333CC"/>
                </a:solidFill>
                <a:effectLst/>
              </a:rPr>
              <a:t>č</a:t>
            </a:r>
            <a:r>
              <a:rPr lang="en-US" sz="2400" dirty="0">
                <a:solidFill>
                  <a:srgbClr val="3333CC"/>
                </a:solidFill>
                <a:effectLst/>
              </a:rPr>
              <a:t>a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preduze</a:t>
            </a:r>
            <a:r>
              <a:rPr lang="sr-Cyrl-CS" sz="2400" dirty="0">
                <a:solidFill>
                  <a:srgbClr val="3333CC"/>
                </a:solidFill>
                <a:effectLst/>
              </a:rPr>
              <a:t>ć</a:t>
            </a:r>
            <a:r>
              <a:rPr lang="en-US" sz="2400" dirty="0">
                <a:solidFill>
                  <a:srgbClr val="3333CC"/>
                </a:solidFill>
                <a:effectLst/>
              </a:rPr>
              <a:t>e u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njegovim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ranim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fazama</a:t>
            </a:r>
            <a:r>
              <a:rPr lang="sr-Cyrl-CS" sz="2400" dirty="0">
                <a:solidFill>
                  <a:srgbClr val="3333CC"/>
                </a:solidFill>
                <a:effectLst/>
              </a:rPr>
              <a:t>, </a:t>
            </a:r>
            <a:r>
              <a:rPr lang="en-US" sz="2400" dirty="0">
                <a:solidFill>
                  <a:srgbClr val="3333CC"/>
                </a:solidFill>
                <a:effectLst/>
              </a:rPr>
              <a:t>obi</a:t>
            </a:r>
            <a:r>
              <a:rPr lang="sr-Cyrl-CS" sz="2400" dirty="0">
                <a:solidFill>
                  <a:srgbClr val="3333CC"/>
                </a:solidFill>
                <a:effectLst/>
              </a:rPr>
              <a:t>č</a:t>
            </a:r>
            <a:r>
              <a:rPr lang="en-US" sz="2400" dirty="0">
                <a:solidFill>
                  <a:srgbClr val="3333CC"/>
                </a:solidFill>
                <a:effectLst/>
              </a:rPr>
              <a:t>no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kada</a:t>
            </a:r>
            <a:r>
              <a:rPr lang="en-US" sz="2400" dirty="0">
                <a:solidFill>
                  <a:srgbClr val="3333CC"/>
                </a:solidFill>
                <a:effectLst/>
              </a:rPr>
              <a:t> je </a:t>
            </a:r>
            <a:r>
              <a:rPr lang="sr-Latn-CS" sz="2400" dirty="0">
                <a:solidFill>
                  <a:srgbClr val="3333CC"/>
                </a:solidFill>
                <a:effectLst/>
              </a:rPr>
              <a:t>već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lansiran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novi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proizvod</a:t>
            </a:r>
            <a:r>
              <a:rPr lang="sr-Cyrl-CS" sz="2400" dirty="0">
                <a:solidFill>
                  <a:srgbClr val="3333CC"/>
                </a:solidFill>
                <a:effectLst/>
              </a:rPr>
              <a:t>.</a:t>
            </a:r>
            <a:r>
              <a:rPr lang="sr-Latn-CS" sz="2400" dirty="0">
                <a:solidFill>
                  <a:srgbClr val="3333CC"/>
                </a:solidFill>
                <a:effectLst/>
              </a:rPr>
              <a:t> Više od 30% kapitala malih preduzeća u razvijenim zemljama potiče iz tog </a:t>
            </a:r>
            <a:r>
              <a:rPr lang="sr-Latn-CS" sz="2400" dirty="0" smtClean="0">
                <a:solidFill>
                  <a:srgbClr val="3333CC"/>
                </a:solidFill>
                <a:effectLst/>
              </a:rPr>
              <a:t>izvora;</a:t>
            </a:r>
            <a:endParaRPr lang="en-US" sz="2400" dirty="0">
              <a:solidFill>
                <a:srgbClr val="3333CC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8385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233488" y="404813"/>
            <a:ext cx="8035925" cy="6192837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sr-Latn-CS" sz="2400" dirty="0" smtClean="0">
                <a:solidFill>
                  <a:srgbClr val="3333CC"/>
                </a:solidFill>
                <a:effectLst/>
              </a:rPr>
              <a:t>Prednost </a:t>
            </a:r>
            <a:r>
              <a:rPr lang="sr-Latn-CS" sz="2400" dirty="0">
                <a:solidFill>
                  <a:srgbClr val="3333CC"/>
                </a:solidFill>
                <a:effectLst/>
              </a:rPr>
              <a:t>dobijanja ovih sredstava jeste izuzetno dobra povezanost </a:t>
            </a:r>
            <a:r>
              <a:rPr lang="sr-Latn-CS" sz="2400" i="1" dirty="0">
                <a:solidFill>
                  <a:srgbClr val="3333CC"/>
                </a:solidFill>
                <a:effectLst/>
              </a:rPr>
              <a:t>venture capital</a:t>
            </a:r>
            <a:r>
              <a:rPr lang="sr-Latn-CS" sz="2400" dirty="0">
                <a:solidFill>
                  <a:srgbClr val="3333CC"/>
                </a:solidFill>
                <a:effectLst/>
              </a:rPr>
              <a:t> fondova sa poslovnim svetom što preduzeću može doneti korisne kontakte sa potrošačima, klijentima, dobavljačima, predstavnicima vlade, finansijerima i sl</a:t>
            </a:r>
            <a:r>
              <a:rPr lang="sr-Latn-CS" sz="2400" dirty="0" smtClean="0">
                <a:solidFill>
                  <a:srgbClr val="3333CC"/>
                </a:solidFill>
                <a:effectLst/>
              </a:rPr>
              <a:t>.</a:t>
            </a:r>
          </a:p>
          <a:p>
            <a:pPr marL="0" indent="0" algn="just">
              <a:buNone/>
            </a:pPr>
            <a:r>
              <a:rPr lang="sr-Latn-CS" sz="2400" dirty="0" smtClean="0">
                <a:solidFill>
                  <a:srgbClr val="3333CC"/>
                </a:solidFill>
                <a:effectLst/>
              </a:rPr>
              <a:t>Karakteristike venture kapitala: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>
                <a:solidFill>
                  <a:srgbClr val="3333CC"/>
                </a:solidFill>
                <a:effectLst/>
              </a:rPr>
              <a:t>VC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predstavlja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finansijsko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posredovanje</a:t>
            </a:r>
            <a:r>
              <a:rPr lang="en-US" sz="2400" dirty="0">
                <a:solidFill>
                  <a:srgbClr val="3333CC"/>
                </a:solidFill>
                <a:effectLst/>
              </a:rPr>
              <a:t>,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što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znači</a:t>
            </a:r>
            <a:r>
              <a:rPr lang="en-US" sz="2400" dirty="0">
                <a:solidFill>
                  <a:srgbClr val="3333CC"/>
                </a:solidFill>
                <a:effectLst/>
              </a:rPr>
              <a:t> da 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se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kapital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prikuplja</a:t>
            </a:r>
            <a:r>
              <a:rPr lang="en-US" sz="2400" dirty="0">
                <a:solidFill>
                  <a:srgbClr val="3333CC"/>
                </a:solidFill>
                <a:effectLst/>
              </a:rPr>
              <a:t> od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pojedinačnih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investitora</a:t>
            </a:r>
            <a:r>
              <a:rPr lang="en-US" sz="2400" dirty="0">
                <a:solidFill>
                  <a:srgbClr val="3333CC"/>
                </a:solidFill>
                <a:effectLst/>
              </a:rPr>
              <a:t>,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koji</a:t>
            </a:r>
            <a:r>
              <a:rPr lang="en-US" sz="2400" dirty="0">
                <a:solidFill>
                  <a:srgbClr val="3333CC"/>
                </a:solidFill>
                <a:effectLst/>
              </a:rPr>
              <a:t> se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nakon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toga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investira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>
                <a:solidFill>
                  <a:srgbClr val="3333CC"/>
                </a:solidFill>
                <a:effectLst/>
              </a:rPr>
              <a:t>u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jedno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ili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više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malih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srednjih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preduzeća</a:t>
            </a:r>
            <a:r>
              <a:rPr lang="sr-Latn-RS" sz="2400" dirty="0">
                <a:solidFill>
                  <a:srgbClr val="3333CC"/>
                </a:solidFill>
                <a:effectLst/>
              </a:rPr>
              <a:t>;</a:t>
            </a:r>
            <a:endParaRPr lang="en-US" sz="2400" dirty="0">
              <a:solidFill>
                <a:srgbClr val="3333CC"/>
              </a:solidFill>
              <a:effectLst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smtClean="0">
                <a:solidFill>
                  <a:srgbClr val="3333CC"/>
                </a:solidFill>
                <a:effectLst/>
              </a:rPr>
              <a:t>VC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investira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sredstva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samo</a:t>
            </a:r>
            <a:r>
              <a:rPr lang="en-US" sz="2400" dirty="0">
                <a:solidFill>
                  <a:srgbClr val="3333CC"/>
                </a:solidFill>
                <a:effectLst/>
              </a:rPr>
              <a:t> u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privatna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preduzeća</a:t>
            </a:r>
            <a:r>
              <a:rPr lang="en-US" sz="2400" dirty="0">
                <a:solidFill>
                  <a:srgbClr val="3333CC"/>
                </a:solidFill>
                <a:effectLst/>
              </a:rPr>
              <a:t>,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što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znači</a:t>
            </a:r>
            <a:r>
              <a:rPr lang="en-US" sz="2400" dirty="0">
                <a:solidFill>
                  <a:srgbClr val="3333CC"/>
                </a:solidFill>
                <a:effectLst/>
              </a:rPr>
              <a:t> da 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ne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ulazi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>
                <a:solidFill>
                  <a:srgbClr val="3333CC"/>
                </a:solidFill>
                <a:effectLst/>
              </a:rPr>
              <a:t>u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aranžmane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drugim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oblicima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vlasništva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>
                <a:solidFill>
                  <a:srgbClr val="3333CC"/>
                </a:solidFill>
                <a:effectLst/>
              </a:rPr>
              <a:t>(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npr</a:t>
            </a:r>
            <a:r>
              <a:rPr lang="en-US" sz="2400" dirty="0">
                <a:solidFill>
                  <a:srgbClr val="3333CC"/>
                </a:solidFill>
                <a:effectLst/>
              </a:rPr>
              <a:t>.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državom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)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;</a:t>
            </a:r>
            <a:endParaRPr lang="en-US" sz="2400" dirty="0">
              <a:solidFill>
                <a:srgbClr val="3333CC"/>
              </a:solidFill>
              <a:effectLst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err="1" smtClean="0">
                <a:solidFill>
                  <a:srgbClr val="3333CC"/>
                </a:solidFill>
                <a:effectLst/>
              </a:rPr>
              <a:t>Ovaj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>
                <a:solidFill>
                  <a:srgbClr val="3333CC"/>
                </a:solidFill>
                <a:effectLst/>
              </a:rPr>
              <a:t>tip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institucija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zadržava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aktivnu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ulogu</a:t>
            </a:r>
            <a:r>
              <a:rPr lang="en-US" sz="2400" dirty="0">
                <a:solidFill>
                  <a:srgbClr val="3333CC"/>
                </a:solidFill>
                <a:effectLst/>
              </a:rPr>
              <a:t> u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upravljanju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kontroli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pl-PL" sz="2400" dirty="0" smtClean="0">
                <a:solidFill>
                  <a:srgbClr val="3333CC"/>
                </a:solidFill>
                <a:effectLst/>
              </a:rPr>
              <a:t>kompanija </a:t>
            </a:r>
            <a:r>
              <a:rPr lang="pl-PL" sz="2400" dirty="0">
                <a:solidFill>
                  <a:srgbClr val="3333CC"/>
                </a:solidFill>
                <a:effectLst/>
              </a:rPr>
              <a:t>u koje su uložili svoj novac. Na taj način oni pružaju </a:t>
            </a:r>
            <a:r>
              <a:rPr lang="pl-PL" sz="2400" dirty="0" smtClean="0">
                <a:solidFill>
                  <a:srgbClr val="3333CC"/>
                </a:solidFill>
                <a:effectLst/>
              </a:rPr>
              <a:t>niz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usluga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koje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pomažu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samim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preduzetnicima</a:t>
            </a:r>
            <a:r>
              <a:rPr lang="en-US" sz="2400" dirty="0">
                <a:solidFill>
                  <a:srgbClr val="3333CC"/>
                </a:solidFill>
                <a:effectLst/>
              </a:rPr>
              <a:t> da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brže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rastu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razvijaju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svoj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biznis</a:t>
            </a:r>
            <a:r>
              <a:rPr lang="sr-Latn-RS" sz="2400" dirty="0">
                <a:solidFill>
                  <a:srgbClr val="3333CC"/>
                </a:solidFill>
                <a:effectLst/>
              </a:rPr>
              <a:t>;</a:t>
            </a:r>
            <a:endParaRPr lang="en-US" sz="2400" dirty="0">
              <a:solidFill>
                <a:srgbClr val="3333CC"/>
              </a:solidFill>
              <a:effectLst/>
            </a:endParaRPr>
          </a:p>
          <a:p>
            <a:endParaRPr lang="sr-Latn-RS" sz="2400" dirty="0" smtClean="0">
              <a:solidFill>
                <a:srgbClr val="3333CC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1897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233488" y="404813"/>
            <a:ext cx="8035925" cy="6192837"/>
          </a:xfrm>
        </p:spPr>
        <p:txBody>
          <a:bodyPr/>
          <a:lstStyle/>
          <a:p>
            <a:pPr marL="457200" indent="-457200" algn="just">
              <a:buFont typeface="+mj-lt"/>
              <a:buAutoNum type="arabicPeriod" startAt="4"/>
            </a:pPr>
            <a:r>
              <a:rPr lang="en-US" sz="2400" dirty="0" err="1">
                <a:solidFill>
                  <a:srgbClr val="3333CC"/>
                </a:solidFill>
                <a:effectLst/>
              </a:rPr>
              <a:t>Osnovni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cilj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ovih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institucija</a:t>
            </a:r>
            <a:r>
              <a:rPr lang="en-US" sz="2400" dirty="0">
                <a:solidFill>
                  <a:srgbClr val="3333CC"/>
                </a:solidFill>
                <a:effectLst/>
              </a:rPr>
              <a:t> je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maksimiranje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finansijskog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prinosa</a:t>
            </a:r>
            <a:r>
              <a:rPr lang="sr-Latn-RS" sz="2400" dirty="0">
                <a:solidFill>
                  <a:srgbClr val="3333CC"/>
                </a:solidFill>
                <a:effectLst/>
              </a:rPr>
              <a:t>;</a:t>
            </a:r>
            <a:endParaRPr lang="en-US" sz="2400" dirty="0">
              <a:solidFill>
                <a:srgbClr val="3333CC"/>
              </a:solidFill>
              <a:effectLst/>
            </a:endParaRPr>
          </a:p>
          <a:p>
            <a:pPr marL="457200" indent="-457200" algn="just">
              <a:buFont typeface="+mj-lt"/>
              <a:buAutoNum type="arabicPeriod" startAt="4"/>
            </a:pPr>
            <a:r>
              <a:rPr lang="en-US" sz="2400" dirty="0" err="1" smtClean="0">
                <a:solidFill>
                  <a:srgbClr val="3333CC"/>
                </a:solidFill>
                <a:effectLst/>
              </a:rPr>
              <a:t>Sredstva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koja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ulažu</a:t>
            </a:r>
            <a:r>
              <a:rPr lang="en-US" sz="2400" dirty="0">
                <a:solidFill>
                  <a:srgbClr val="3333CC"/>
                </a:solidFill>
                <a:effectLst/>
              </a:rPr>
              <a:t> se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koriste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za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finansiranje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investicija</a:t>
            </a:r>
            <a:r>
              <a:rPr lang="en-US" sz="2400" dirty="0">
                <a:solidFill>
                  <a:srgbClr val="3333CC"/>
                </a:solidFill>
                <a:effectLst/>
              </a:rPr>
              <a:t> u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interni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rast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kompanije</a:t>
            </a:r>
            <a:r>
              <a:rPr lang="en-US" sz="2400" dirty="0">
                <a:solidFill>
                  <a:srgbClr val="3333CC"/>
                </a:solidFill>
                <a:effectLst/>
              </a:rPr>
              <a:t>.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Kroz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ostvarivanje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internog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metoda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rasta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očekuje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se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uvećanje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ukupne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vrednosti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kompanije</a:t>
            </a:r>
            <a:r>
              <a:rPr lang="en-US" sz="2400" dirty="0">
                <a:solidFill>
                  <a:srgbClr val="3333CC"/>
                </a:solidFill>
                <a:effectLst/>
              </a:rPr>
              <a:t>,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nakon</a:t>
            </a:r>
            <a:r>
              <a:rPr lang="en-US" sz="2400" dirty="0">
                <a:solidFill>
                  <a:srgbClr val="3333CC"/>
                </a:solidFill>
                <a:effectLst/>
              </a:rPr>
              <a:t> toga se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analizira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potencijalna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strategija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izlaska</a:t>
            </a:r>
            <a:r>
              <a:rPr lang="en-US" sz="2400" dirty="0">
                <a:solidFill>
                  <a:srgbClr val="3333CC"/>
                </a:solidFill>
                <a:effectLst/>
              </a:rPr>
              <a:t> (</a:t>
            </a:r>
            <a:r>
              <a:rPr lang="en-US" sz="2400" i="1" dirty="0">
                <a:solidFill>
                  <a:srgbClr val="3333CC"/>
                </a:solidFill>
                <a:effectLst/>
              </a:rPr>
              <a:t>exit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)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;</a:t>
            </a:r>
          </a:p>
          <a:p>
            <a:pPr marL="457200" indent="-457200" algn="just">
              <a:buFont typeface="+mj-lt"/>
              <a:buAutoNum type="arabicPeriod" startAt="4"/>
            </a:pPr>
            <a:r>
              <a:rPr lang="sr-Latn-CS" sz="2400" dirty="0">
                <a:solidFill>
                  <a:srgbClr val="3333CC"/>
                </a:solidFill>
                <a:effectLst/>
              </a:rPr>
              <a:t>Poslednja karakteristika je </a:t>
            </a:r>
            <a:r>
              <a:rPr lang="sr-Latn-CS" sz="2400" i="1" dirty="0">
                <a:solidFill>
                  <a:srgbClr val="3333CC"/>
                </a:solidFill>
                <a:effectLst/>
              </a:rPr>
              <a:t>visok nivo strpljenja</a:t>
            </a:r>
            <a:r>
              <a:rPr lang="sr-Latn-CS" sz="2400" dirty="0">
                <a:solidFill>
                  <a:srgbClr val="3333CC"/>
                </a:solidFill>
                <a:effectLst/>
              </a:rPr>
              <a:t> jer prihodi nastaju tek nakon nekoliko godina. U razvijenim zemljama prodaja udela rizičnog kapitala nastaje u periodu od pet do sedam godina nakon nastanka preduzeća. Takav dugoročni odnos sa preduzećem zahteva i političku stabilnost u zemlji i što je još važnije, stabilnu ekonomsku </a:t>
            </a:r>
            <a:r>
              <a:rPr lang="sr-Latn-CS" sz="2400" dirty="0" smtClean="0">
                <a:solidFill>
                  <a:srgbClr val="3333CC"/>
                </a:solidFill>
                <a:effectLst/>
              </a:rPr>
              <a:t>politiku</a:t>
            </a:r>
            <a:r>
              <a:rPr lang="sr-Latn-CS" sz="2400" dirty="0">
                <a:solidFill>
                  <a:srgbClr val="3333CC"/>
                </a:solidFill>
                <a:effectLst/>
              </a:rPr>
              <a:t>;</a:t>
            </a:r>
            <a:endParaRPr lang="en-US" sz="2400" dirty="0">
              <a:solidFill>
                <a:srgbClr val="3333CC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93373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233488" y="404813"/>
            <a:ext cx="8035925" cy="6192837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rgbClr val="3333CC"/>
                </a:solidFill>
                <a:effectLst/>
              </a:rPr>
              <a:t>Najprostije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rečeno</a:t>
            </a:r>
            <a:r>
              <a:rPr lang="en-US" sz="2400" dirty="0">
                <a:solidFill>
                  <a:srgbClr val="3333CC"/>
                </a:solidFill>
                <a:effectLst/>
              </a:rPr>
              <a:t>,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kompanije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koje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obezbeđuju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rizični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kapital</a:t>
            </a:r>
            <a:r>
              <a:rPr lang="en-US" sz="2400" dirty="0">
                <a:solidFill>
                  <a:srgbClr val="3333CC"/>
                </a:solidFill>
                <a:effectLst/>
              </a:rPr>
              <a:t> (</a:t>
            </a:r>
            <a:r>
              <a:rPr lang="en-US" sz="2400" i="1" dirty="0" smtClean="0">
                <a:solidFill>
                  <a:srgbClr val="3333CC"/>
                </a:solidFill>
                <a:effectLst/>
              </a:rPr>
              <a:t>venture</a:t>
            </a:r>
            <a:r>
              <a:rPr lang="sr-Latn-RS" sz="2400" i="1" dirty="0" smtClean="0">
                <a:solidFill>
                  <a:srgbClr val="3333CC"/>
                </a:solidFill>
                <a:effectLst/>
              </a:rPr>
              <a:t> </a:t>
            </a:r>
            <a:r>
              <a:rPr lang="it-IT" sz="2400" i="1" dirty="0" smtClean="0">
                <a:solidFill>
                  <a:srgbClr val="3333CC"/>
                </a:solidFill>
                <a:effectLst/>
              </a:rPr>
              <a:t>capital </a:t>
            </a:r>
            <a:r>
              <a:rPr lang="it-IT" sz="2400" i="1" dirty="0">
                <a:solidFill>
                  <a:srgbClr val="3333CC"/>
                </a:solidFill>
                <a:effectLst/>
              </a:rPr>
              <a:t>firms – VCF</a:t>
            </a:r>
            <a:r>
              <a:rPr lang="it-IT" sz="2400" dirty="0">
                <a:solidFill>
                  <a:srgbClr val="3333CC"/>
                </a:solidFill>
                <a:effectLst/>
              </a:rPr>
              <a:t>) i privatni investicioni fondovi (</a:t>
            </a:r>
            <a:r>
              <a:rPr lang="it-IT" sz="2400" i="1" dirty="0">
                <a:solidFill>
                  <a:srgbClr val="3333CC"/>
                </a:solidFill>
                <a:effectLst/>
              </a:rPr>
              <a:t>Private Equity </a:t>
            </a:r>
            <a:r>
              <a:rPr lang="it-IT" sz="2400" i="1" dirty="0" smtClean="0">
                <a:solidFill>
                  <a:srgbClr val="3333CC"/>
                </a:solidFill>
                <a:effectLst/>
              </a:rPr>
              <a:t>Funds</a:t>
            </a:r>
            <a:r>
              <a:rPr lang="sr-Latn-RS" sz="2400" i="1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i="1" dirty="0" smtClean="0">
                <a:solidFill>
                  <a:srgbClr val="3333CC"/>
                </a:solidFill>
                <a:effectLst/>
              </a:rPr>
              <a:t>– </a:t>
            </a:r>
            <a:r>
              <a:rPr lang="en-US" sz="2400" i="1" dirty="0">
                <a:solidFill>
                  <a:srgbClr val="3333CC"/>
                </a:solidFill>
                <a:effectLst/>
              </a:rPr>
              <a:t>PEF</a:t>
            </a:r>
            <a:r>
              <a:rPr lang="en-US" sz="2400" dirty="0">
                <a:solidFill>
                  <a:srgbClr val="3333CC"/>
                </a:solidFill>
                <a:effectLst/>
              </a:rPr>
              <a:t>)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obezbeđuju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privatni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kapital</a:t>
            </a:r>
            <a:r>
              <a:rPr lang="en-US" sz="2400" dirty="0">
                <a:solidFill>
                  <a:srgbClr val="3333CC"/>
                </a:solidFill>
                <a:effectLst/>
              </a:rPr>
              <a:t> od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strane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privatnih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investitora</a:t>
            </a:r>
            <a:r>
              <a:rPr lang="en-US" sz="2400" dirty="0">
                <a:solidFill>
                  <a:srgbClr val="3333CC"/>
                </a:solidFill>
                <a:effectLst/>
              </a:rPr>
              <a:t> (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koji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se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označavaju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pojmom</a:t>
            </a:r>
            <a:r>
              <a:rPr lang="en-US" sz="2400" dirty="0">
                <a:solidFill>
                  <a:srgbClr val="3333CC"/>
                </a:solidFill>
                <a:effectLst/>
              </a:rPr>
              <a:t> – </a:t>
            </a:r>
            <a:r>
              <a:rPr lang="en-US" sz="2400" i="1" dirty="0">
                <a:solidFill>
                  <a:srgbClr val="3333CC"/>
                </a:solidFill>
                <a:effectLst/>
              </a:rPr>
              <a:t>the venture capitalists</a:t>
            </a:r>
            <a:r>
              <a:rPr lang="en-US" sz="2400" dirty="0">
                <a:solidFill>
                  <a:srgbClr val="3333CC"/>
                </a:solidFill>
                <a:effectLst/>
              </a:rPr>
              <a:t>)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za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sektor</a:t>
            </a:r>
            <a:r>
              <a:rPr lang="en-US" sz="2400" dirty="0">
                <a:solidFill>
                  <a:srgbClr val="3333CC"/>
                </a:solidFill>
                <a:effectLst/>
              </a:rPr>
              <a:t> MSP,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posebno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onih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pl-PL" sz="2400" dirty="0" smtClean="0">
                <a:solidFill>
                  <a:srgbClr val="3333CC"/>
                </a:solidFill>
                <a:effectLst/>
              </a:rPr>
              <a:t>koja </a:t>
            </a:r>
            <a:r>
              <a:rPr lang="pl-PL" sz="2400" dirty="0">
                <a:solidFill>
                  <a:srgbClr val="3333CC"/>
                </a:solidFill>
                <a:effectLst/>
              </a:rPr>
              <a:t>se nalaze u početnim fazama </a:t>
            </a:r>
            <a:r>
              <a:rPr lang="pl-PL" sz="2400" dirty="0" smtClean="0">
                <a:solidFill>
                  <a:srgbClr val="3333CC"/>
                </a:solidFill>
                <a:effectLst/>
              </a:rPr>
              <a:t>razvoja</a:t>
            </a:r>
            <a:r>
              <a:rPr lang="pl-PL" sz="2400" dirty="0">
                <a:solidFill>
                  <a:srgbClr val="3333CC"/>
                </a:solidFill>
                <a:effectLst/>
              </a:rPr>
              <a:t>;</a:t>
            </a:r>
            <a:endParaRPr lang="pl-PL" sz="2400" dirty="0" smtClean="0">
              <a:solidFill>
                <a:srgbClr val="3333CC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rgbClr val="3333CC"/>
                </a:solidFill>
                <a:effectLst/>
              </a:rPr>
              <a:t>Bitno je istaći </a:t>
            </a:r>
            <a:r>
              <a:rPr lang="pl-PL" sz="2400" dirty="0" smtClean="0">
                <a:solidFill>
                  <a:srgbClr val="3333CC"/>
                </a:solidFill>
                <a:effectLst/>
              </a:rPr>
              <a:t>da </a:t>
            </a:r>
            <a:r>
              <a:rPr lang="pl-PL" sz="2400" dirty="0">
                <a:solidFill>
                  <a:srgbClr val="3333CC"/>
                </a:solidFill>
                <a:effectLst/>
              </a:rPr>
              <a:t>VCF i PEF </a:t>
            </a:r>
            <a:r>
              <a:rPr lang="pl-PL" sz="2400" dirty="0" smtClean="0">
                <a:solidFill>
                  <a:srgbClr val="3333CC"/>
                </a:solidFill>
                <a:effectLst/>
              </a:rPr>
              <a:t>ne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investiraju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svoj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sopstveni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kapital</a:t>
            </a:r>
            <a:r>
              <a:rPr lang="en-US" sz="2400" dirty="0">
                <a:solidFill>
                  <a:srgbClr val="3333CC"/>
                </a:solidFill>
                <a:effectLst/>
              </a:rPr>
              <a:t>,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već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sredstva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koja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prikupljaju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od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institucionalnih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ili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individualnih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investitora</a:t>
            </a:r>
            <a:r>
              <a:rPr lang="sr-Latn-RS" sz="2400" dirty="0">
                <a:solidFill>
                  <a:srgbClr val="3333CC"/>
                </a:solidFill>
                <a:effectLst/>
              </a:rPr>
              <a:t>;</a:t>
            </a:r>
            <a:endParaRPr lang="sr-Latn-RS" sz="2400" dirty="0" smtClean="0">
              <a:solidFill>
                <a:srgbClr val="3333CC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rgbClr val="3333CC"/>
                </a:solidFill>
                <a:effectLst/>
              </a:rPr>
              <a:t>Za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razliku</a:t>
            </a:r>
            <a:r>
              <a:rPr lang="en-US" sz="2400" dirty="0">
                <a:solidFill>
                  <a:srgbClr val="3333CC"/>
                </a:solidFill>
                <a:effectLst/>
              </a:rPr>
              <a:t> od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njih</a:t>
            </a:r>
            <a:r>
              <a:rPr lang="en-US" sz="2400" dirty="0">
                <a:solidFill>
                  <a:srgbClr val="3333CC"/>
                </a:solidFill>
                <a:effectLst/>
              </a:rPr>
              <a:t>,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postoji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tip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organizacija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koje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takođe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finansiraju</a:t>
            </a:r>
            <a:r>
              <a:rPr lang="en-US" sz="2400" dirty="0">
                <a:solidFill>
                  <a:srgbClr val="3333CC"/>
                </a:solidFill>
                <a:effectLst/>
              </a:rPr>
              <a:t> MSP u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početnim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fazama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razvoja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a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nazivaju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>
                <a:solidFill>
                  <a:srgbClr val="3333CC"/>
                </a:solidFill>
                <a:effectLst/>
              </a:rPr>
              <a:t>se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pojmom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b="1" dirty="0" err="1">
                <a:solidFill>
                  <a:srgbClr val="3333CC"/>
                </a:solidFill>
                <a:effectLst/>
              </a:rPr>
              <a:t>poslovni</a:t>
            </a:r>
            <a:r>
              <a:rPr lang="en-US" sz="2400" b="1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b="1" dirty="0" err="1" smtClean="0">
                <a:solidFill>
                  <a:srgbClr val="3333CC"/>
                </a:solidFill>
                <a:effectLst/>
              </a:rPr>
              <a:t>anđeli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rgbClr val="3333CC"/>
                </a:solidFill>
                <a:effectLst/>
              </a:rPr>
              <a:t>Ovde</a:t>
            </a:r>
            <a:r>
              <a:rPr lang="en-US" sz="2400" dirty="0">
                <a:solidFill>
                  <a:srgbClr val="3333CC"/>
                </a:solidFill>
                <a:effectLst/>
              </a:rPr>
              <a:t> se ne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radi</a:t>
            </a:r>
            <a:r>
              <a:rPr lang="en-US" sz="2400" dirty="0">
                <a:solidFill>
                  <a:srgbClr val="3333CC"/>
                </a:solidFill>
                <a:effectLst/>
              </a:rPr>
              <a:t> o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posredničkom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tipu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organizacija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kao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što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su</a:t>
            </a:r>
            <a:r>
              <a:rPr lang="en-US" sz="2400" dirty="0">
                <a:solidFill>
                  <a:srgbClr val="3333CC"/>
                </a:solidFill>
                <a:effectLst/>
              </a:rPr>
              <a:t> VCF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ili</a:t>
            </a:r>
            <a:r>
              <a:rPr lang="en-US" sz="2400" dirty="0">
                <a:solidFill>
                  <a:srgbClr val="3333CC"/>
                </a:solidFill>
                <a:effectLst/>
              </a:rPr>
              <a:t> PEF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,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već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kompanijama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koje</a:t>
            </a:r>
            <a:r>
              <a:rPr lang="en-US" sz="2400" dirty="0">
                <a:solidFill>
                  <a:srgbClr val="3333CC"/>
                </a:solidFill>
                <a:effectLst/>
              </a:rPr>
              <a:t> same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investiraju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sopstveni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novac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kao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svojevrsni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„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anđeli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“ o čemu će biti reči u poslednjem delu knjige</a:t>
            </a:r>
            <a:r>
              <a:rPr lang="sr-Latn-RS" sz="2400" dirty="0">
                <a:solidFill>
                  <a:srgbClr val="3333CC"/>
                </a:solidFill>
                <a:effectLst/>
              </a:rPr>
              <a:t>;</a:t>
            </a:r>
            <a:endParaRPr lang="sr-Latn-RS" sz="2400" dirty="0" smtClean="0">
              <a:solidFill>
                <a:srgbClr val="3333CC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0171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233488" y="404813"/>
            <a:ext cx="8035925" cy="6192837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sr-Latn-RS" sz="2400" dirty="0">
                <a:solidFill>
                  <a:srgbClr val="3333CC"/>
                </a:solidFill>
                <a:effectLst/>
              </a:rPr>
              <a:t>Kod finansiranja putem rizičnog kapitala ne postoji dužničko – poverilački odnos između investitora i preduzeća već se uspostavljaju </a:t>
            </a:r>
            <a:r>
              <a:rPr lang="sr-Latn-RS" sz="2400" b="1" dirty="0">
                <a:solidFill>
                  <a:srgbClr val="3333CC"/>
                </a:solidFill>
                <a:effectLst/>
              </a:rPr>
              <a:t>vlasnički odnosi</a:t>
            </a:r>
            <a:r>
              <a:rPr lang="sr-Latn-RS" sz="2400" dirty="0">
                <a:solidFill>
                  <a:srgbClr val="3333CC"/>
                </a:solidFill>
                <a:effectLst/>
              </a:rPr>
              <a:t> a investitori imaju monitoring funkciju ostvarenja finansijskih performansi i aktivno su uključeni u upravljanje 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preduzećem</a:t>
            </a:r>
            <a:r>
              <a:rPr lang="sr-Latn-RS" sz="2400" dirty="0">
                <a:solidFill>
                  <a:srgbClr val="3333CC"/>
                </a:solidFill>
                <a:effectLst/>
              </a:rPr>
              <a:t>;</a:t>
            </a:r>
            <a:endParaRPr lang="sr-Latn-RS" sz="2400" dirty="0" smtClean="0">
              <a:solidFill>
                <a:srgbClr val="3333CC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rgbClr val="3333CC"/>
                </a:solidFill>
                <a:effectLst/>
              </a:rPr>
              <a:t>Smatra</a:t>
            </a:r>
            <a:r>
              <a:rPr lang="en-US" sz="2400" dirty="0">
                <a:solidFill>
                  <a:srgbClr val="3333CC"/>
                </a:solidFill>
                <a:effectLst/>
              </a:rPr>
              <a:t> se da pored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uloge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investiranja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,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>
                <a:solidFill>
                  <a:srgbClr val="3333CC"/>
                </a:solidFill>
                <a:effectLst/>
              </a:rPr>
              <a:t>VCF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</a:t>
            </a:r>
            <a:r>
              <a:rPr lang="en-US" sz="2400" dirty="0">
                <a:solidFill>
                  <a:srgbClr val="3333CC"/>
                </a:solidFill>
                <a:effectLst/>
              </a:rPr>
              <a:t> PEF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obično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obavljaju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još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dve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uloge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>
                <a:solidFill>
                  <a:srgbClr val="3333CC"/>
                </a:solidFill>
                <a:effectLst/>
              </a:rPr>
              <a:t>– </a:t>
            </a:r>
            <a:r>
              <a:rPr lang="en-US" sz="2400" b="1" dirty="0">
                <a:solidFill>
                  <a:srgbClr val="3333CC"/>
                </a:solidFill>
                <a:effectLst/>
              </a:rPr>
              <a:t>monitoring</a:t>
            </a:r>
            <a:r>
              <a:rPr lang="en-US" sz="2400" dirty="0">
                <a:solidFill>
                  <a:srgbClr val="3333CC"/>
                </a:solidFill>
                <a:effectLst/>
              </a:rPr>
              <a:t> (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kontrolu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pomoć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organizaciji</a:t>
            </a:r>
            <a:r>
              <a:rPr lang="en-US" sz="2400" dirty="0">
                <a:solidFill>
                  <a:srgbClr val="3333CC"/>
                </a:solidFill>
                <a:effectLst/>
              </a:rPr>
              <a:t> da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razvije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svoje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poslovanje</a:t>
            </a:r>
            <a:r>
              <a:rPr lang="en-US" sz="2400" dirty="0">
                <a:solidFill>
                  <a:srgbClr val="3333CC"/>
                </a:solidFill>
                <a:effectLst/>
              </a:rPr>
              <a:t>)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b="1" dirty="0" err="1" smtClean="0">
                <a:solidFill>
                  <a:srgbClr val="3333CC"/>
                </a:solidFill>
                <a:effectLst/>
              </a:rPr>
              <a:t>izlaz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rgbClr val="3333CC"/>
                </a:solidFill>
                <a:effectLst/>
              </a:rPr>
              <a:t>Uloga</a:t>
            </a:r>
            <a:r>
              <a:rPr lang="en-US" sz="2400" dirty="0">
                <a:solidFill>
                  <a:srgbClr val="3333CC"/>
                </a:solidFill>
                <a:effectLst/>
              </a:rPr>
              <a:t> VCF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</a:t>
            </a:r>
            <a:r>
              <a:rPr lang="en-US" sz="2400" dirty="0">
                <a:solidFill>
                  <a:srgbClr val="3333CC"/>
                </a:solidFill>
                <a:effectLst/>
              </a:rPr>
              <a:t> PEF je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vrlo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značajna</a:t>
            </a:r>
            <a:r>
              <a:rPr lang="en-US" sz="2400" dirty="0">
                <a:solidFill>
                  <a:srgbClr val="3333CC"/>
                </a:solidFill>
                <a:effectLst/>
              </a:rPr>
              <a:t> u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razvijenim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zemljama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zbog č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injenic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e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da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pl-PL" sz="2400" dirty="0" smtClean="0">
                <a:solidFill>
                  <a:srgbClr val="3333CC"/>
                </a:solidFill>
                <a:effectLst/>
              </a:rPr>
              <a:t>ulažu </a:t>
            </a:r>
            <a:r>
              <a:rPr lang="pl-PL" sz="2400" dirty="0">
                <a:solidFill>
                  <a:srgbClr val="3333CC"/>
                </a:solidFill>
                <a:effectLst/>
              </a:rPr>
              <a:t>u manje kompanije koje kasnije izlaze na berzu i postaju </a:t>
            </a:r>
            <a:r>
              <a:rPr lang="pl-PL" sz="2400" dirty="0" smtClean="0">
                <a:solidFill>
                  <a:srgbClr val="3333CC"/>
                </a:solidFill>
                <a:effectLst/>
              </a:rPr>
              <a:t>javna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akcionarska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društva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čijim</a:t>
            </a:r>
            <a:r>
              <a:rPr lang="en-US" sz="2400" dirty="0">
                <a:solidFill>
                  <a:srgbClr val="3333CC"/>
                </a:solidFill>
                <a:effectLst/>
              </a:rPr>
              <a:t> se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akcijama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trguje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na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vodećim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sekundarnim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tržištima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rgbClr val="3333CC"/>
                </a:solidFill>
                <a:effectLst/>
              </a:rPr>
              <a:t>Privatni investitori u obliku PEF ne moraju obavezno da </a:t>
            </a:r>
            <a:r>
              <a:rPr lang="it-IT" sz="2400" dirty="0" smtClean="0">
                <a:solidFill>
                  <a:srgbClr val="3333CC"/>
                </a:solidFill>
                <a:effectLst/>
              </a:rPr>
              <a:t>bud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u</a:t>
            </a:r>
            <a:r>
              <a:rPr lang="it-IT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it-IT" sz="2400" dirty="0">
                <a:solidFill>
                  <a:srgbClr val="3333CC"/>
                </a:solidFill>
                <a:effectLst/>
              </a:rPr>
              <a:t>uključeni </a:t>
            </a:r>
            <a:r>
              <a:rPr lang="it-IT" sz="2400" dirty="0" smtClean="0">
                <a:solidFill>
                  <a:srgbClr val="3333CC"/>
                </a:solidFill>
                <a:effectLst/>
              </a:rPr>
              <a:t>u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svakodnevni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operativni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menadžment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kompanije</a:t>
            </a:r>
            <a:r>
              <a:rPr lang="en-US" sz="2400" dirty="0">
                <a:solidFill>
                  <a:srgbClr val="3333CC"/>
                </a:solidFill>
                <a:effectLst/>
              </a:rPr>
              <a:t> u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koju</a:t>
            </a:r>
            <a:r>
              <a:rPr lang="en-US" sz="2400" dirty="0">
                <a:solidFill>
                  <a:srgbClr val="3333CC"/>
                </a:solidFill>
                <a:effectLst/>
              </a:rPr>
              <a:t> je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investirano</a:t>
            </a:r>
            <a:r>
              <a:rPr lang="en-US" sz="2400" dirty="0">
                <a:solidFill>
                  <a:srgbClr val="3333CC"/>
                </a:solidFill>
                <a:effectLst/>
              </a:rPr>
              <a:t>. 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Tada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se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radi</a:t>
            </a:r>
            <a:r>
              <a:rPr lang="en-US" sz="2400" dirty="0">
                <a:solidFill>
                  <a:srgbClr val="3333CC"/>
                </a:solidFill>
                <a:effectLst/>
              </a:rPr>
              <a:t> o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pasivnom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tipu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investitora</a:t>
            </a:r>
            <a:r>
              <a:rPr lang="sr-Latn-RS" sz="2400" dirty="0">
                <a:solidFill>
                  <a:srgbClr val="3333CC"/>
                </a:solidFill>
                <a:effectLst/>
              </a:rPr>
              <a:t>;</a:t>
            </a:r>
            <a:endParaRPr lang="en-US" sz="2400" dirty="0">
              <a:solidFill>
                <a:srgbClr val="3333CC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71633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233488" y="404813"/>
            <a:ext cx="8035925" cy="6192837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rgbClr val="3333CC"/>
                </a:solidFill>
                <a:effectLst/>
              </a:rPr>
              <a:t>Međutim</a:t>
            </a:r>
            <a:r>
              <a:rPr lang="en-US" sz="2400" dirty="0">
                <a:solidFill>
                  <a:srgbClr val="3333CC"/>
                </a:solidFill>
                <a:effectLst/>
              </a:rPr>
              <a:t>,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mnogo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češći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slučaj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sv-SE" sz="2400" dirty="0" smtClean="0">
                <a:solidFill>
                  <a:srgbClr val="3333CC"/>
                </a:solidFill>
                <a:effectLst/>
              </a:rPr>
              <a:t>predstavljaju </a:t>
            </a:r>
            <a:r>
              <a:rPr lang="sv-SE" sz="2400" dirty="0">
                <a:solidFill>
                  <a:srgbClr val="3333CC"/>
                </a:solidFill>
                <a:effectLst/>
              </a:rPr>
              <a:t>aranžmani u kojima se VCF i PEF </a:t>
            </a:r>
            <a:r>
              <a:rPr lang="sv-SE" sz="2400" dirty="0" smtClean="0">
                <a:solidFill>
                  <a:srgbClr val="3333CC"/>
                </a:solidFill>
                <a:effectLst/>
              </a:rPr>
              <a:t>invest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it</a:t>
            </a:r>
            <a:r>
              <a:rPr lang="sv-SE" sz="2400" dirty="0" smtClean="0">
                <a:solidFill>
                  <a:srgbClr val="3333CC"/>
                </a:solidFill>
                <a:effectLst/>
              </a:rPr>
              <a:t>ori </a:t>
            </a:r>
            <a:r>
              <a:rPr lang="sv-SE" sz="2400" dirty="0">
                <a:solidFill>
                  <a:srgbClr val="3333CC"/>
                </a:solidFill>
                <a:effectLst/>
              </a:rPr>
              <a:t>aktivno </a:t>
            </a:r>
            <a:r>
              <a:rPr lang="sv-SE" sz="2400" dirty="0" smtClean="0">
                <a:solidFill>
                  <a:srgbClr val="3333CC"/>
                </a:solidFill>
                <a:effectLst/>
              </a:rPr>
              <a:t>uključuju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ne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samo</a:t>
            </a:r>
            <a:r>
              <a:rPr lang="en-US" sz="2400" dirty="0">
                <a:solidFill>
                  <a:srgbClr val="3333CC"/>
                </a:solidFill>
                <a:effectLst/>
              </a:rPr>
              <a:t> u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strategijski</a:t>
            </a:r>
            <a:r>
              <a:rPr lang="en-US" sz="2400" dirty="0">
                <a:solidFill>
                  <a:srgbClr val="3333CC"/>
                </a:solidFill>
                <a:effectLst/>
              </a:rPr>
              <a:t>,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već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operativni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menadžment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kako</a:t>
            </a:r>
            <a:r>
              <a:rPr lang="en-US" sz="2400" dirty="0">
                <a:solidFill>
                  <a:srgbClr val="3333CC"/>
                </a:solidFill>
                <a:effectLst/>
              </a:rPr>
              <a:t> bi se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pomoglo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it-IT" sz="2400" dirty="0" smtClean="0">
                <a:solidFill>
                  <a:srgbClr val="3333CC"/>
                </a:solidFill>
                <a:effectLst/>
              </a:rPr>
              <a:t>kompaniji </a:t>
            </a:r>
            <a:r>
              <a:rPr lang="it-IT" sz="2400" dirty="0">
                <a:solidFill>
                  <a:srgbClr val="3333CC"/>
                </a:solidFill>
                <a:effectLst/>
              </a:rPr>
              <a:t>da popravi poslovne </a:t>
            </a:r>
            <a:r>
              <a:rPr lang="it-IT" sz="2400" dirty="0" smtClean="0">
                <a:solidFill>
                  <a:srgbClr val="3333CC"/>
                </a:solidFill>
                <a:effectLst/>
              </a:rPr>
              <a:t>performanse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rgbClr val="3333CC"/>
                </a:solidFill>
                <a:effectLst/>
              </a:rPr>
              <a:t>Posebna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specifičnost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biznisa</a:t>
            </a:r>
            <a:r>
              <a:rPr lang="en-US" sz="2400" dirty="0">
                <a:solidFill>
                  <a:srgbClr val="3333CC"/>
                </a:solidFill>
                <a:effectLst/>
              </a:rPr>
              <a:t> PEF se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sastoji</a:t>
            </a:r>
            <a:r>
              <a:rPr lang="en-US" sz="2400" dirty="0">
                <a:solidFill>
                  <a:srgbClr val="3333CC"/>
                </a:solidFill>
                <a:effectLst/>
              </a:rPr>
              <a:t> u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njihovim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b="1" dirty="0" err="1" smtClean="0">
                <a:solidFill>
                  <a:srgbClr val="3333CC"/>
                </a:solidFill>
                <a:effectLst/>
              </a:rPr>
              <a:t>zahtevanim</a:t>
            </a:r>
            <a:r>
              <a:rPr lang="sr-Latn-RS" sz="2400" b="1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b="1" dirty="0" err="1" smtClean="0">
                <a:solidFill>
                  <a:srgbClr val="3333CC"/>
                </a:solidFill>
                <a:effectLst/>
              </a:rPr>
              <a:t>stopama</a:t>
            </a:r>
            <a:r>
              <a:rPr lang="en-US" sz="2400" b="1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b="1" dirty="0" err="1" smtClean="0">
                <a:solidFill>
                  <a:srgbClr val="3333CC"/>
                </a:solidFill>
                <a:effectLst/>
              </a:rPr>
              <a:t>prinosa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,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koje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su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prilično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visoke</a:t>
            </a:r>
            <a:r>
              <a:rPr lang="sr-Latn-RS" sz="2400" dirty="0">
                <a:solidFill>
                  <a:srgbClr val="3333CC"/>
                </a:solidFill>
                <a:effectLst/>
              </a:rPr>
              <a:t> 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zbog visokog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nivo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a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rizika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kojim</a:t>
            </a:r>
            <a:r>
              <a:rPr lang="en-US" sz="2400" dirty="0">
                <a:solidFill>
                  <a:srgbClr val="3333CC"/>
                </a:solidFill>
                <a:effectLst/>
              </a:rPr>
              <a:t> se VCF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</a:t>
            </a:r>
            <a:r>
              <a:rPr lang="en-US" sz="2400" dirty="0">
                <a:solidFill>
                  <a:srgbClr val="3333CC"/>
                </a:solidFill>
                <a:effectLst/>
              </a:rPr>
              <a:t> PEF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susreću</a:t>
            </a:r>
            <a:r>
              <a:rPr lang="en-US" sz="2400" dirty="0">
                <a:solidFill>
                  <a:srgbClr val="3333CC"/>
                </a:solidFill>
                <a:effectLst/>
              </a:rPr>
              <a:t> u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uslovima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relativno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nerazvijenih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privrednih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posebno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finansijskih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sistema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tih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zemlja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rgbClr val="3333CC"/>
                </a:solidFill>
                <a:effectLst/>
              </a:rPr>
              <a:t>Nisu sva MSP pogodna da budu potencijalni kandidati za ovaj </a:t>
            </a:r>
            <a:r>
              <a:rPr lang="pl-PL" sz="2400" dirty="0" smtClean="0">
                <a:solidFill>
                  <a:srgbClr val="3333CC"/>
                </a:solidFill>
                <a:effectLst/>
              </a:rPr>
              <a:t>tip i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nvestitora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sr-Latn-RS" sz="2400" b="1" dirty="0" smtClean="0">
                <a:solidFill>
                  <a:srgbClr val="3333CC"/>
                </a:solidFill>
                <a:effectLst/>
              </a:rPr>
              <a:t>Stroga </a:t>
            </a:r>
            <a:r>
              <a:rPr lang="pl-PL" sz="2400" b="1" dirty="0" smtClean="0">
                <a:solidFill>
                  <a:srgbClr val="3333CC"/>
                </a:solidFill>
                <a:effectLst/>
              </a:rPr>
              <a:t>selekcija </a:t>
            </a:r>
            <a:r>
              <a:rPr lang="pl-PL" sz="2400" dirty="0">
                <a:solidFill>
                  <a:srgbClr val="3333CC"/>
                </a:solidFill>
                <a:effectLst/>
              </a:rPr>
              <a:t>i </a:t>
            </a:r>
            <a:r>
              <a:rPr lang="pl-PL" sz="2400" dirty="0" smtClean="0">
                <a:solidFill>
                  <a:srgbClr val="3333CC"/>
                </a:solidFill>
                <a:effectLst/>
              </a:rPr>
              <a:t>izbor </a:t>
            </a:r>
            <a:r>
              <a:rPr lang="pl-PL" sz="2400" dirty="0">
                <a:solidFill>
                  <a:srgbClr val="3333CC"/>
                </a:solidFill>
                <a:effectLst/>
              </a:rPr>
              <a:t>potencijalnih MSP u koje oni </a:t>
            </a:r>
            <a:r>
              <a:rPr lang="pl-PL" sz="2400" dirty="0" smtClean="0">
                <a:solidFill>
                  <a:srgbClr val="3333CC"/>
                </a:solidFill>
                <a:effectLst/>
              </a:rPr>
              <a:t>investiraju (cilj su </a:t>
            </a:r>
            <a:r>
              <a:rPr lang="pl-PL" sz="2400" dirty="0">
                <a:solidFill>
                  <a:srgbClr val="3333CC"/>
                </a:solidFill>
                <a:effectLst/>
              </a:rPr>
              <a:t>kompanije koje se nalaze u dinamičnim </a:t>
            </a:r>
            <a:r>
              <a:rPr lang="pl-PL" sz="2400" dirty="0" smtClean="0">
                <a:solidFill>
                  <a:srgbClr val="3333CC"/>
                </a:solidFill>
                <a:effectLst/>
              </a:rPr>
              <a:t>privrednim granama </a:t>
            </a:r>
            <a:r>
              <a:rPr lang="pl-PL" sz="2400" dirty="0">
                <a:solidFill>
                  <a:srgbClr val="3333CC"/>
                </a:solidFill>
                <a:effectLst/>
              </a:rPr>
              <a:t>gde postoji rastuća tražnja i visoki potencijal za internim </a:t>
            </a:r>
            <a:r>
              <a:rPr lang="pl-PL" sz="2400" dirty="0" smtClean="0">
                <a:solidFill>
                  <a:srgbClr val="3333CC"/>
                </a:solidFill>
                <a:effectLst/>
              </a:rPr>
              <a:t>rastom;</a:t>
            </a:r>
            <a:endParaRPr lang="en-US" sz="2400" dirty="0">
              <a:solidFill>
                <a:srgbClr val="3333CC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4090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233488" y="404813"/>
            <a:ext cx="8035925" cy="6192837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rgbClr val="3333CC"/>
                </a:solidFill>
                <a:effectLst/>
              </a:rPr>
              <a:t>Proces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investiranja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putem</a:t>
            </a:r>
            <a:r>
              <a:rPr lang="en-US" sz="2400" dirty="0">
                <a:solidFill>
                  <a:srgbClr val="3333CC"/>
                </a:solidFill>
                <a:effectLst/>
              </a:rPr>
              <a:t> VC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</a:t>
            </a:r>
            <a:r>
              <a:rPr lang="en-US" sz="2400" dirty="0">
                <a:solidFill>
                  <a:srgbClr val="3333CC"/>
                </a:solidFill>
                <a:effectLst/>
              </a:rPr>
              <a:t> PEF je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veoma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kompleksan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a j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edno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od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najvažnijih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pitanja</a:t>
            </a:r>
            <a:r>
              <a:rPr lang="en-US" sz="2400" dirty="0">
                <a:solidFill>
                  <a:srgbClr val="3333CC"/>
                </a:solidFill>
                <a:effectLst/>
              </a:rPr>
              <a:t> je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vezano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za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određivanje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vrednosti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celog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poslovnog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poduhvata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odnosa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uloženog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kapitala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procenta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vlasništva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koje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će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ove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institucije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dobiti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za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uzvrat</a:t>
            </a:r>
            <a:r>
              <a:rPr lang="sr-Latn-RS" sz="2400" dirty="0">
                <a:solidFill>
                  <a:srgbClr val="3333CC"/>
                </a:solidFill>
                <a:effectLst/>
              </a:rPr>
              <a:t>;</a:t>
            </a:r>
            <a:endParaRPr lang="sr-Latn-RS" sz="2400" dirty="0" smtClean="0">
              <a:solidFill>
                <a:srgbClr val="3333CC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rgbClr val="3333CC"/>
                </a:solidFill>
                <a:effectLst/>
              </a:rPr>
              <a:t>Vrlo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često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vrednost</a:t>
            </a:r>
            <a:r>
              <a:rPr lang="en-US" sz="2400" dirty="0">
                <a:solidFill>
                  <a:srgbClr val="3333CC"/>
                </a:solidFill>
                <a:effectLst/>
              </a:rPr>
              <a:t> MSP u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koja</a:t>
            </a:r>
            <a:r>
              <a:rPr lang="en-US" sz="2400" dirty="0">
                <a:solidFill>
                  <a:srgbClr val="3333CC"/>
                </a:solidFill>
                <a:effectLst/>
              </a:rPr>
              <a:t> se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ulaže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u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pogledu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obima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opipljive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imovine</a:t>
            </a:r>
            <a:r>
              <a:rPr lang="en-US" sz="2400" dirty="0">
                <a:solidFill>
                  <a:srgbClr val="3333CC"/>
                </a:solidFill>
                <a:effectLst/>
              </a:rPr>
              <a:t> je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relativno</a:t>
            </a:r>
            <a:r>
              <a:rPr lang="en-US" sz="2400" dirty="0">
                <a:solidFill>
                  <a:srgbClr val="3333CC"/>
                </a:solidFill>
                <a:effectLst/>
              </a:rPr>
              <a:t> mala, pa je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potrebno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vršiti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procene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budućih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prinosa</a:t>
            </a:r>
            <a:r>
              <a:rPr lang="en-US" sz="2400" dirty="0">
                <a:solidFill>
                  <a:srgbClr val="3333CC"/>
                </a:solidFill>
                <a:effectLst/>
              </a:rPr>
              <a:t>,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posebno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analize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stopa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prinosa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rgbClr val="3333CC"/>
                </a:solidFill>
                <a:effectLst/>
              </a:rPr>
              <a:t>Posebno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treba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istaći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kako</a:t>
            </a:r>
            <a:r>
              <a:rPr lang="en-US" sz="2400" dirty="0">
                <a:solidFill>
                  <a:srgbClr val="3333CC"/>
                </a:solidFill>
                <a:effectLst/>
              </a:rPr>
              <a:t> VCF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</a:t>
            </a:r>
            <a:r>
              <a:rPr lang="en-US" sz="2400" dirty="0">
                <a:solidFill>
                  <a:srgbClr val="3333CC"/>
                </a:solidFill>
                <a:effectLst/>
              </a:rPr>
              <a:t> PEF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gotovo</a:t>
            </a:r>
            <a:r>
              <a:rPr lang="en-US" sz="2400" dirty="0">
                <a:solidFill>
                  <a:srgbClr val="3333CC"/>
                </a:solidFill>
                <a:effectLst/>
              </a:rPr>
              <a:t> bez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izuzetka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posluju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vrlo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it-IT" sz="2400" dirty="0" smtClean="0">
                <a:solidFill>
                  <a:srgbClr val="3333CC"/>
                </a:solidFill>
                <a:effectLst/>
              </a:rPr>
              <a:t>sofisticiranim </a:t>
            </a:r>
            <a:r>
              <a:rPr lang="it-IT" sz="2400" dirty="0">
                <a:solidFill>
                  <a:srgbClr val="3333CC"/>
                </a:solidFill>
                <a:effectLst/>
              </a:rPr>
              <a:t>profesionalnim </a:t>
            </a:r>
            <a:r>
              <a:rPr lang="it-IT" sz="2400" dirty="0" smtClean="0">
                <a:solidFill>
                  <a:srgbClr val="3333CC"/>
                </a:solidFill>
                <a:effectLst/>
              </a:rPr>
              <a:t>investitorima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rgbClr val="3333CC"/>
                </a:solidFill>
                <a:effectLst/>
              </a:rPr>
              <a:t>Takvi </a:t>
            </a:r>
            <a:r>
              <a:rPr lang="it-IT" sz="2400" dirty="0">
                <a:solidFill>
                  <a:srgbClr val="3333CC"/>
                </a:solidFill>
                <a:effectLst/>
              </a:rPr>
              <a:t>investitori su </a:t>
            </a:r>
            <a:r>
              <a:rPr lang="it-IT" sz="2400" dirty="0" smtClean="0">
                <a:solidFill>
                  <a:srgbClr val="3333CC"/>
                </a:solidFill>
                <a:effectLst/>
              </a:rPr>
              <a:t>sposobni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da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razumeju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prihvate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nivo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rizika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potencijalne</a:t>
            </a:r>
            <a:r>
              <a:rPr lang="en-US" sz="2400" dirty="0">
                <a:solidFill>
                  <a:srgbClr val="3333CC"/>
                </a:solidFill>
                <a:effectLst/>
              </a:rPr>
              <a:t> stope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prinosa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koje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nosi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ovaj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>
                <a:solidFill>
                  <a:srgbClr val="3333CC"/>
                </a:solidFill>
                <a:effectLst/>
              </a:rPr>
              <a:t>tip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finansiranja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sektora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MSP</a:t>
            </a:r>
            <a:r>
              <a:rPr lang="sr-Latn-RS" sz="2400" dirty="0">
                <a:solidFill>
                  <a:srgbClr val="3333CC"/>
                </a:solidFill>
                <a:effectLst/>
              </a:rPr>
              <a:t>;</a:t>
            </a:r>
            <a:endParaRPr lang="sr-Latn-RS" sz="2400" dirty="0" smtClean="0">
              <a:solidFill>
                <a:srgbClr val="3333CC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sr-Latn-RS" sz="2400" dirty="0">
                <a:solidFill>
                  <a:srgbClr val="3333CC"/>
                </a:solidFill>
                <a:effectLst/>
              </a:rPr>
              <a:t>Na našim prostorima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trenutno</a:t>
            </a:r>
            <a:r>
              <a:rPr lang="en-US" sz="2400" dirty="0">
                <a:solidFill>
                  <a:srgbClr val="3333CC"/>
                </a:solidFill>
                <a:effectLst/>
              </a:rPr>
              <a:t> ne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postoji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jasna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regulativa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ovih</a:t>
            </a:r>
            <a:r>
              <a:rPr lang="sr-Latn-R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institucija</a:t>
            </a:r>
            <a:r>
              <a:rPr lang="sr-Latn-RS" sz="2400" dirty="0">
                <a:solidFill>
                  <a:srgbClr val="3333CC"/>
                </a:solidFill>
                <a:effectLst/>
              </a:rPr>
              <a:t> ali ni domaća MSP nisu upoznata sa 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konceptima </a:t>
            </a:r>
            <a:r>
              <a:rPr lang="sr-Latn-RS" sz="2400" dirty="0">
                <a:solidFill>
                  <a:srgbClr val="3333CC"/>
                </a:solidFill>
                <a:effectLst/>
              </a:rPr>
              <a:t>rizičnog kapitala ni private equity finansiranja;</a:t>
            </a:r>
            <a:endParaRPr lang="en-US" sz="2400" dirty="0">
              <a:solidFill>
                <a:srgbClr val="3333CC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91233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zure">
  <a:themeElements>
    <a:clrScheme name="Azure 3">
      <a:dk1>
        <a:srgbClr val="000000"/>
      </a:dk1>
      <a:lt1>
        <a:srgbClr val="FFFFFF"/>
      </a:lt1>
      <a:dk2>
        <a:srgbClr val="000000"/>
      </a:dk2>
      <a:lt2>
        <a:srgbClr val="CBCBCB"/>
      </a:lt2>
      <a:accent1>
        <a:srgbClr val="B2B2B2"/>
      </a:accent1>
      <a:accent2>
        <a:srgbClr val="868686"/>
      </a:accent2>
      <a:accent3>
        <a:srgbClr val="FFFFFF"/>
      </a:accent3>
      <a:accent4>
        <a:srgbClr val="000000"/>
      </a:accent4>
      <a:accent5>
        <a:srgbClr val="D5D5D5"/>
      </a:accent5>
      <a:accent6>
        <a:srgbClr val="797979"/>
      </a:accent6>
      <a:hlink>
        <a:srgbClr val="5F5F5F"/>
      </a:hlink>
      <a:folHlink>
        <a:srgbClr val="DDDDDD"/>
      </a:folHlink>
    </a:clrScheme>
    <a:fontScheme name="Azur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 CE" charset="-1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 CE" charset="-18"/>
          </a:defRPr>
        </a:defPPr>
      </a:lstStyle>
    </a:lnDef>
  </a:objectDefaults>
  <a:extraClrSchemeLst>
    <a:extraClrScheme>
      <a:clrScheme name="Azure 1">
        <a:dk1>
          <a:srgbClr val="000000"/>
        </a:dk1>
        <a:lt1>
          <a:srgbClr val="FFFFFF"/>
        </a:lt1>
        <a:dk2>
          <a:srgbClr val="3333FF"/>
        </a:dk2>
        <a:lt2>
          <a:srgbClr val="00FFFF"/>
        </a:lt2>
        <a:accent1>
          <a:srgbClr val="00CCCC"/>
        </a:accent1>
        <a:accent2>
          <a:srgbClr val="CC99FF"/>
        </a:accent2>
        <a:accent3>
          <a:srgbClr val="ADADFF"/>
        </a:accent3>
        <a:accent4>
          <a:srgbClr val="DADADA"/>
        </a:accent4>
        <a:accent5>
          <a:srgbClr val="AAE2E2"/>
        </a:accent5>
        <a:accent6>
          <a:srgbClr val="B98AE7"/>
        </a:accent6>
        <a:hlink>
          <a:srgbClr val="6600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zure 2">
        <a:dk1>
          <a:srgbClr val="000000"/>
        </a:dk1>
        <a:lt1>
          <a:srgbClr val="CCECFF"/>
        </a:lt1>
        <a:dk2>
          <a:srgbClr val="330099"/>
        </a:dk2>
        <a:lt2>
          <a:srgbClr val="0099CC"/>
        </a:lt2>
        <a:accent1>
          <a:srgbClr val="009999"/>
        </a:accent1>
        <a:accent2>
          <a:srgbClr val="FF99CC"/>
        </a:accent2>
        <a:accent3>
          <a:srgbClr val="E2F4FF"/>
        </a:accent3>
        <a:accent4>
          <a:srgbClr val="000000"/>
        </a:accent4>
        <a:accent5>
          <a:srgbClr val="AACACA"/>
        </a:accent5>
        <a:accent6>
          <a:srgbClr val="E78AB9"/>
        </a:accent6>
        <a:hlink>
          <a:srgbClr val="6600CC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D:\OFFICE95\Templates\Presentation Designs\Azure.pot</Template>
  <TotalTime>49122</TotalTime>
  <Words>2039</Words>
  <Application>Microsoft Office PowerPoint</Application>
  <PresentationFormat>Custom</PresentationFormat>
  <Paragraphs>85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Monotype Sorts</vt:lpstr>
      <vt:lpstr>Times New Roman</vt:lpstr>
      <vt:lpstr>Times New Roman CE</vt:lpstr>
      <vt:lpstr>Azure</vt:lpstr>
      <vt:lpstr>7. Predavanje  Analiza mogućih izvora finansiranja MSPP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Висока пословна школа струковних студија Нови Сад</dc:title>
  <dc:creator>Slobodanka Jovin</dc:creator>
  <cp:lastModifiedBy>Korisnik</cp:lastModifiedBy>
  <cp:revision>1189</cp:revision>
  <cp:lastPrinted>2018-02-21T13:21:29Z</cp:lastPrinted>
  <dcterms:created xsi:type="dcterms:W3CDTF">1995-06-02T22:19:30Z</dcterms:created>
  <dcterms:modified xsi:type="dcterms:W3CDTF">2020-04-05T21:41:28Z</dcterms:modified>
</cp:coreProperties>
</file>