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E5840-D46C-4491-8EC7-A4066AEAA1D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AB87-87D8-461A-9F1A-317B788C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Prospekt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Prospekt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dokument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neophodne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izdavaocu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donošenja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investiranju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formiranju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slike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Izdavanje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prospekta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regulisano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zakonskim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odredbama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odredbama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Komisija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berza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Prospekt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najčešće sadrži: 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sjedište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emitenta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Odgovorno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dokaz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registraciji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vlasništvu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borda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Potvrdu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odgovorno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istragom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kriminal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izvještaji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prošli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reviziju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zadnje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emitovan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Svrha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Većinski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vlasnici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vlasništvu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Detaljne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HoV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kupoprodaje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nose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sobom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Podatak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ostaloj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imovini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Tržišnom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položaju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perspektivama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solventnosti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Informaciju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odgovornim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listingu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rizicima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investiranje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rizicima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poslovanjem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emitenta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strukturi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dugovanjima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potraživanjima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Najčešća berzanska dokumenta su: </a:t>
            </a:r>
          </a:p>
          <a:p>
            <a:pPr lvl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tražnje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kupovinu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zaključnica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pojmom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 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bezuslovna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instrukcija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berzanskom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posredniku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kupi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proda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tržišni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unaprijed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definiše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 Forma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standardizovana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svake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pojedinačno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Podjela naloga: 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-po količini:</a:t>
            </a:r>
          </a:p>
          <a:p>
            <a:pPr lvl="2"/>
            <a:r>
              <a:rPr lang="en-US" b="1" dirty="0" err="1" smtClean="0"/>
              <a:t>tipični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nalog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(lot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dirty="0" err="1" smtClean="0"/>
              <a:t>ili</a:t>
            </a:r>
            <a:r>
              <a:rPr lang="en-US" b="1" dirty="0" smtClean="0"/>
              <a:t> </a:t>
            </a:r>
            <a:r>
              <a:rPr lang="en-US" dirty="0" err="1" smtClean="0"/>
              <a:t>jedinični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(</a:t>
            </a:r>
            <a:r>
              <a:rPr lang="en-US" i="1" dirty="0" smtClean="0"/>
              <a:t>round lot</a:t>
            </a:r>
            <a:r>
              <a:rPr lang="en-US" dirty="0" smtClean="0"/>
              <a:t>)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b="1" dirty="0" smtClean="0"/>
              <a:t> </a:t>
            </a:r>
            <a:r>
              <a:rPr lang="en-US" dirty="0" err="1" smtClean="0"/>
              <a:t>zaokružen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(100).</a:t>
            </a:r>
            <a:endParaRPr lang="en-US" sz="1600" dirty="0" smtClean="0"/>
          </a:p>
          <a:p>
            <a:r>
              <a:rPr lang="en-US" b="1" dirty="0" smtClean="0"/>
              <a:t> </a:t>
            </a:r>
            <a:endParaRPr lang="en-US" sz="2000" dirty="0" smtClean="0"/>
          </a:p>
          <a:p>
            <a:pPr lvl="2"/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atipičan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zaokruženog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–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b="1" dirty="0" smtClean="0"/>
              <a:t> </a:t>
            </a:r>
            <a:r>
              <a:rPr lang="en-US" dirty="0" err="1" smtClean="0"/>
              <a:t>lota</a:t>
            </a:r>
            <a:r>
              <a:rPr lang="en-US" dirty="0" smtClean="0"/>
              <a:t> (</a:t>
            </a:r>
            <a:r>
              <a:rPr lang="en-US" i="1" dirty="0" smtClean="0"/>
              <a:t>odd lot</a:t>
            </a:r>
            <a:r>
              <a:rPr lang="en-US" dirty="0" smtClean="0"/>
              <a:t>),</a:t>
            </a:r>
            <a:endParaRPr lang="en-US" sz="1600" dirty="0" smtClean="0"/>
          </a:p>
          <a:p>
            <a:pPr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 cjenovnim ograničenjima: tržišni, limitiani, stop nalog </a:t>
            </a:r>
          </a:p>
          <a:p>
            <a:pPr>
              <a:buFontTx/>
              <a:buChar char="-"/>
            </a:pPr>
            <a:r>
              <a:rPr lang="sr-Latn-B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namjeri investitora</a:t>
            </a:r>
          </a:p>
          <a:p>
            <a:pPr>
              <a:buFontTx/>
              <a:buChar char="-"/>
            </a:pPr>
            <a:r>
              <a:rPr lang="sr-Latn-B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hibridni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533400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Nalozi po cjenovnim prioritetima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ržišni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definisanu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najpovoljnije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prepušta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berzanskom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posredniku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broker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dobio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li je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propustio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,,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miss the market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dužan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nadoknadi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nastalu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štetu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savremenim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berzama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trgovina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računara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toga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rijetko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dogoditi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ovakva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greška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/>
              <a:t> 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/>
              <a:t>N</a:t>
            </a:r>
            <a:r>
              <a:rPr lang="en-US" sz="2000" dirty="0" err="1" smtClean="0"/>
              <a:t>eizvršenje</a:t>
            </a:r>
            <a:r>
              <a:rPr lang="sr-Latn-BA" sz="2000" dirty="0" smtClean="0"/>
              <a:t> tržišnih naloga </a:t>
            </a:r>
            <a:r>
              <a:rPr lang="en-US" sz="2000" dirty="0" smtClean="0"/>
              <a:t> </a:t>
            </a:r>
            <a:r>
              <a:rPr lang="en-US" sz="2000" dirty="0" err="1" smtClean="0"/>
              <a:t>teorijski</a:t>
            </a:r>
            <a:r>
              <a:rPr lang="en-US" sz="2000" dirty="0" smtClean="0"/>
              <a:t> je </a:t>
            </a:r>
            <a:r>
              <a:rPr lang="en-US" sz="2000" dirty="0" err="1" smtClean="0"/>
              <a:t>moguće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cijene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finansijskih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instrumenata</a:t>
            </a:r>
            <a:r>
              <a:rPr lang="en-US" sz="2000" dirty="0" smtClean="0"/>
              <a:t> van </a:t>
            </a:r>
            <a:r>
              <a:rPr lang="en-US" sz="2000" dirty="0" err="1" smtClean="0"/>
              <a:t>definisanih</a:t>
            </a:r>
            <a:r>
              <a:rPr lang="en-US" sz="2000" dirty="0" smtClean="0"/>
              <a:t> </a:t>
            </a:r>
            <a:r>
              <a:rPr lang="en-US" sz="2000" dirty="0" err="1" smtClean="0"/>
              <a:t>okvira</a:t>
            </a:r>
            <a:r>
              <a:rPr lang="en-US" sz="2000" dirty="0" smtClean="0"/>
              <a:t> </a:t>
            </a:r>
            <a:r>
              <a:rPr lang="en-US" sz="2000" dirty="0" err="1" smtClean="0"/>
              <a:t>berze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je </a:t>
            </a:r>
            <a:r>
              <a:rPr lang="en-US" sz="2000" dirty="0" err="1" smtClean="0"/>
              <a:t>trgovanje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berzi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bilo</a:t>
            </a:r>
            <a:r>
              <a:rPr lang="en-US" sz="2000" dirty="0" smtClean="0"/>
              <a:t> </a:t>
            </a:r>
            <a:r>
              <a:rPr lang="en-US" sz="2000" dirty="0" err="1" smtClean="0"/>
              <a:t>kojih</a:t>
            </a:r>
            <a:r>
              <a:rPr lang="en-US" sz="2000" dirty="0" smtClean="0"/>
              <a:t> </a:t>
            </a:r>
            <a:r>
              <a:rPr lang="en-US" sz="2000" dirty="0" err="1" smtClean="0"/>
              <a:t>razloga</a:t>
            </a:r>
            <a:r>
              <a:rPr lang="en-US" sz="2000" dirty="0" smtClean="0"/>
              <a:t> </a:t>
            </a:r>
            <a:r>
              <a:rPr lang="en-US" sz="2000" dirty="0" err="1" smtClean="0"/>
              <a:t>zaustavljeno</a:t>
            </a:r>
            <a:r>
              <a:rPr lang="en-US" sz="2000" dirty="0" smtClean="0"/>
              <a:t>.</a:t>
            </a:r>
          </a:p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b="1" i="1" dirty="0" smtClean="0"/>
              <a:t>- </a:t>
            </a:r>
            <a:r>
              <a:rPr lang="en-US" sz="2000" b="1" i="1" dirty="0" err="1" smtClean="0"/>
              <a:t>Princip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najpovoljnije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cijene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obezbjeđuje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jednog</a:t>
            </a:r>
            <a:r>
              <a:rPr lang="en-US" sz="2000" dirty="0" smtClean="0"/>
              <a:t> </a:t>
            </a:r>
            <a:r>
              <a:rPr lang="en-US" sz="2000" dirty="0" err="1" smtClean="0"/>
              <a:t>naloga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stigne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realizaciju</a:t>
            </a:r>
            <a:r>
              <a:rPr lang="en-US" sz="2000" dirty="0" smtClean="0"/>
              <a:t> u </a:t>
            </a:r>
            <a:r>
              <a:rPr lang="en-US" sz="2000" dirty="0" err="1" smtClean="0"/>
              <a:t>isto</a:t>
            </a:r>
            <a:r>
              <a:rPr lang="en-US" sz="2000" dirty="0" smtClean="0"/>
              <a:t> </a:t>
            </a:r>
            <a:r>
              <a:rPr lang="en-US" sz="2000" dirty="0" err="1" smtClean="0"/>
              <a:t>vrijeme</a:t>
            </a:r>
            <a:r>
              <a:rPr lang="en-US" sz="2000" dirty="0" smtClean="0"/>
              <a:t> </a:t>
            </a:r>
            <a:r>
              <a:rPr lang="en-US" sz="2000" dirty="0" err="1" smtClean="0"/>
              <a:t>prioritet</a:t>
            </a:r>
            <a:r>
              <a:rPr lang="en-US" sz="2000" dirty="0" smtClean="0"/>
              <a:t> u </a:t>
            </a:r>
            <a:r>
              <a:rPr lang="en-US" sz="2000" dirty="0" err="1" smtClean="0"/>
              <a:t>realizaciji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tržišni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najpovoljnijom</a:t>
            </a:r>
            <a:r>
              <a:rPr lang="en-US" sz="2000" dirty="0" smtClean="0"/>
              <a:t> </a:t>
            </a:r>
            <a:r>
              <a:rPr lang="en-US" sz="2000" dirty="0" err="1" smtClean="0"/>
              <a:t>cijenom</a:t>
            </a:r>
            <a:endParaRPr lang="sr-Latn-BA" sz="2000" dirty="0" smtClean="0"/>
          </a:p>
          <a:p>
            <a:pPr>
              <a:buNone/>
            </a:pPr>
            <a:r>
              <a:rPr lang="sr-Latn-BA" sz="2000" b="1" i="1" dirty="0" smtClean="0"/>
              <a:t>- </a:t>
            </a:r>
            <a:r>
              <a:rPr lang="en-US" sz="2000" b="1" i="1" dirty="0" err="1" smtClean="0"/>
              <a:t>Princip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prioriteta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realizacije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podrazumjeva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prijema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jednog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naloga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istoj</a:t>
            </a:r>
            <a:r>
              <a:rPr lang="en-US" sz="2000" dirty="0" smtClean="0"/>
              <a:t> </a:t>
            </a:r>
            <a:r>
              <a:rPr lang="en-US" sz="2000" dirty="0" err="1" smtClean="0"/>
              <a:t>cijeni</a:t>
            </a:r>
            <a:r>
              <a:rPr lang="en-US" sz="2000" dirty="0" smtClean="0"/>
              <a:t> </a:t>
            </a:r>
            <a:r>
              <a:rPr lang="en-US" sz="2000" dirty="0" err="1" smtClean="0"/>
              <a:t>prioritet</a:t>
            </a:r>
            <a:r>
              <a:rPr lang="en-US" sz="2000" dirty="0" smtClean="0"/>
              <a:t> u </a:t>
            </a:r>
            <a:r>
              <a:rPr lang="en-US" sz="2000" dirty="0" err="1" smtClean="0"/>
              <a:t>realizaciji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onaj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je </a:t>
            </a:r>
            <a:r>
              <a:rPr lang="en-US" sz="2000" dirty="0" err="1" smtClean="0"/>
              <a:t>ranije</a:t>
            </a:r>
            <a:r>
              <a:rPr lang="en-US" sz="2000" dirty="0" smtClean="0"/>
              <a:t> </a:t>
            </a:r>
            <a:r>
              <a:rPr lang="en-US" sz="2000" dirty="0" err="1" smtClean="0"/>
              <a:t>stigao</a:t>
            </a:r>
            <a:r>
              <a:rPr lang="en-US" sz="2000" dirty="0" smtClean="0"/>
              <a:t>.</a:t>
            </a:r>
          </a:p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Nalozi po cjenovnim prioritetima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Limitirani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nalog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engl</a:t>
            </a:r>
            <a:r>
              <a:rPr lang="en-US" sz="2400" i="1" dirty="0" smtClean="0"/>
              <a:t>. Limit Order</a:t>
            </a:r>
            <a:r>
              <a:rPr lang="en-US" sz="2400" dirty="0" smtClean="0"/>
              <a:t>) </a:t>
            </a:r>
            <a:r>
              <a:rPr lang="en-US" sz="2400" dirty="0" err="1" smtClean="0"/>
              <a:t>podrazumijeva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klijent</a:t>
            </a:r>
            <a:r>
              <a:rPr lang="en-US" sz="2400" dirty="0" smtClean="0"/>
              <a:t> </a:t>
            </a:r>
            <a:r>
              <a:rPr lang="en-US" sz="2400" dirty="0" err="1" smtClean="0"/>
              <a:t>brokeru</a:t>
            </a:r>
            <a:r>
              <a:rPr lang="en-US" sz="2400" dirty="0" smtClean="0"/>
              <a:t> </a:t>
            </a:r>
            <a:r>
              <a:rPr lang="en-US" sz="2400" dirty="0" err="1" smtClean="0"/>
              <a:t>dao</a:t>
            </a:r>
            <a:r>
              <a:rPr lang="en-US" sz="2400" b="1" dirty="0" smtClean="0"/>
              <a:t> </a:t>
            </a:r>
            <a:r>
              <a:rPr lang="en-US" sz="2400" dirty="0" err="1" smtClean="0"/>
              <a:t>instrukciju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kupi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proda</a:t>
            </a:r>
            <a:r>
              <a:rPr lang="en-US" sz="2400" dirty="0" smtClean="0"/>
              <a:t> </a:t>
            </a:r>
            <a:r>
              <a:rPr lang="en-US" sz="2400" dirty="0" err="1" smtClean="0"/>
              <a:t>određeni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finansijski</a:t>
            </a:r>
            <a:r>
              <a:rPr lang="en-US" sz="2400" dirty="0" smtClean="0"/>
              <a:t> instrument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sr-Latn-BA" sz="2400" dirty="0" smtClean="0"/>
              <a:t> određenoj ili povoljnijoj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</a:t>
            </a:r>
            <a:endParaRPr lang="sr-Latn-BA" sz="2400" dirty="0" smtClean="0"/>
          </a:p>
          <a:p>
            <a:r>
              <a:rPr lang="en-US" sz="2400" dirty="0" err="1" smtClean="0"/>
              <a:t>Limitirani</a:t>
            </a:r>
            <a:r>
              <a:rPr lang="en-US" sz="2400" dirty="0" smtClean="0"/>
              <a:t> </a:t>
            </a:r>
            <a:r>
              <a:rPr lang="en-US" sz="2400" dirty="0" err="1" smtClean="0"/>
              <a:t>nalozi</a:t>
            </a:r>
            <a:r>
              <a:rPr lang="en-US" sz="2400" dirty="0" smtClean="0"/>
              <a:t> se </a:t>
            </a:r>
            <a:r>
              <a:rPr lang="en-US" sz="2400" dirty="0" err="1" smtClean="0"/>
              <a:t>izdaju</a:t>
            </a:r>
            <a:r>
              <a:rPr lang="en-US" sz="2400" dirty="0" smtClean="0"/>
              <a:t> </a:t>
            </a:r>
            <a:r>
              <a:rPr lang="en-US" sz="2400" dirty="0" err="1" smtClean="0"/>
              <a:t>najčešće</a:t>
            </a:r>
            <a:r>
              <a:rPr lang="en-US" sz="2400" dirty="0" smtClean="0"/>
              <a:t> u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slučaja</a:t>
            </a:r>
            <a:r>
              <a:rPr lang="sr-Latn-BA" sz="2400" dirty="0" smtClean="0"/>
              <a:t>:</a:t>
            </a:r>
          </a:p>
          <a:p>
            <a:pPr>
              <a:buFontTx/>
              <a:buChar char="-"/>
            </a:pPr>
            <a:r>
              <a:rPr lang="sr-Latn-BA" sz="2400" dirty="0" smtClean="0"/>
              <a:t>K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klijent</a:t>
            </a:r>
            <a:r>
              <a:rPr lang="en-US" sz="2400" dirty="0" smtClean="0"/>
              <a:t> ne </a:t>
            </a:r>
            <a:r>
              <a:rPr lang="en-US" sz="2400" dirty="0" err="1" smtClean="0"/>
              <a:t>prihvata</a:t>
            </a:r>
            <a:r>
              <a:rPr lang="en-US" sz="2400" dirty="0" smtClean="0"/>
              <a:t> </a:t>
            </a:r>
            <a:r>
              <a:rPr lang="en-US" sz="2400" dirty="0" err="1" smtClean="0"/>
              <a:t>procijenjenu</a:t>
            </a:r>
            <a:r>
              <a:rPr lang="en-US" sz="2400" dirty="0" smtClean="0"/>
              <a:t> </a:t>
            </a:r>
            <a:r>
              <a:rPr lang="en-US" sz="2400" dirty="0" err="1" smtClean="0"/>
              <a:t>tržišnu</a:t>
            </a:r>
            <a:r>
              <a:rPr lang="en-US" sz="2400" dirty="0" smtClean="0"/>
              <a:t> </a:t>
            </a:r>
            <a:r>
              <a:rPr lang="en-US" sz="2400" dirty="0" err="1" smtClean="0"/>
              <a:t>cijenu</a:t>
            </a:r>
            <a:r>
              <a:rPr lang="en-US" sz="2400" dirty="0" smtClean="0"/>
              <a:t> </a:t>
            </a:r>
            <a:r>
              <a:rPr lang="sr-Latn-BA" sz="2400" dirty="0" smtClean="0"/>
              <a:t>,</a:t>
            </a:r>
            <a:r>
              <a:rPr lang="en-US" sz="2400" dirty="0" err="1" smtClean="0"/>
              <a:t>odnosno</a:t>
            </a:r>
            <a:r>
              <a:rPr lang="en-US" sz="2400" dirty="0" smtClean="0"/>
              <a:t> </a:t>
            </a:r>
            <a:r>
              <a:rPr lang="en-US" sz="2400" dirty="0" err="1" smtClean="0"/>
              <a:t>kada</a:t>
            </a:r>
            <a:r>
              <a:rPr lang="en-US" sz="2400" dirty="0" smtClean="0"/>
              <a:t> on </a:t>
            </a:r>
            <a:r>
              <a:rPr lang="en-US" sz="2400" dirty="0" err="1" smtClean="0"/>
              <a:t>očekuje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se </a:t>
            </a:r>
            <a:r>
              <a:rPr lang="en-US" sz="2400" dirty="0" err="1" smtClean="0"/>
              <a:t>tržišne</a:t>
            </a:r>
            <a:r>
              <a:rPr lang="en-US" sz="2400" dirty="0" smtClean="0"/>
              <a:t> </a:t>
            </a:r>
            <a:r>
              <a:rPr lang="en-US" sz="2400" dirty="0" err="1" smtClean="0"/>
              <a:t>cijene</a:t>
            </a:r>
            <a:r>
              <a:rPr lang="en-US" sz="2400" dirty="0" smtClean="0"/>
              <a:t> </a:t>
            </a:r>
            <a:r>
              <a:rPr lang="en-US" sz="2400" dirty="0" err="1" smtClean="0"/>
              <a:t>mijenjati</a:t>
            </a:r>
            <a:r>
              <a:rPr lang="en-US" sz="2400" dirty="0" smtClean="0"/>
              <a:t> </a:t>
            </a:r>
            <a:r>
              <a:rPr lang="en-US" sz="2400" dirty="0" err="1" smtClean="0"/>
              <a:t>tako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on </a:t>
            </a:r>
            <a:r>
              <a:rPr lang="en-US" sz="2400" dirty="0" err="1" smtClean="0"/>
              <a:t>imati</a:t>
            </a:r>
            <a:r>
              <a:rPr lang="en-US" sz="2400" dirty="0" smtClean="0"/>
              <a:t> </a:t>
            </a:r>
            <a:r>
              <a:rPr lang="en-US" sz="2400" dirty="0" err="1" smtClean="0"/>
              <a:t>korist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promjene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 </a:t>
            </a:r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 smtClean="0"/>
              <a:t>želi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izbjegne</a:t>
            </a:r>
            <a:r>
              <a:rPr lang="en-US" sz="2400" dirty="0" smtClean="0"/>
              <a:t> </a:t>
            </a:r>
            <a:r>
              <a:rPr lang="en-US" sz="2400" dirty="0" err="1" smtClean="0"/>
              <a:t>gubitak</a:t>
            </a:r>
            <a:r>
              <a:rPr lang="en-US" sz="2400" dirty="0" smtClean="0"/>
              <a:t> u </a:t>
            </a:r>
            <a:r>
              <a:rPr lang="en-US" sz="2400" dirty="0" err="1" smtClean="0"/>
              <a:t>slučaju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promjene</a:t>
            </a:r>
            <a:r>
              <a:rPr lang="en-US" sz="2400" dirty="0" smtClean="0"/>
              <a:t> </a:t>
            </a:r>
            <a:r>
              <a:rPr lang="en-US" sz="2400" dirty="0" err="1" smtClean="0"/>
              <a:t>cijene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njegovu</a:t>
            </a:r>
            <a:r>
              <a:rPr lang="en-US" sz="2400" dirty="0" smtClean="0"/>
              <a:t> </a:t>
            </a:r>
            <a:r>
              <a:rPr lang="en-US" sz="2400" dirty="0" err="1" smtClean="0"/>
              <a:t>štetu</a:t>
            </a:r>
            <a:r>
              <a:rPr lang="en-US" sz="2400" dirty="0" smtClean="0"/>
              <a:t>. </a:t>
            </a:r>
            <a:r>
              <a:rPr lang="en-US" sz="2400" dirty="0" err="1" smtClean="0"/>
              <a:t>Limitirani</a:t>
            </a:r>
            <a:r>
              <a:rPr lang="en-US" sz="2400" dirty="0" smtClean="0"/>
              <a:t> </a:t>
            </a:r>
            <a:r>
              <a:rPr lang="en-US" sz="2400" dirty="0" err="1" smtClean="0"/>
              <a:t>nalog</a:t>
            </a:r>
            <a:r>
              <a:rPr lang="en-US" sz="2400" dirty="0" smtClean="0"/>
              <a:t> u </a:t>
            </a:r>
            <a:r>
              <a:rPr lang="en-US" sz="2400" dirty="0" err="1" smtClean="0"/>
              <a:t>ovom</a:t>
            </a:r>
            <a:r>
              <a:rPr lang="en-US" sz="2400" dirty="0" smtClean="0"/>
              <a:t> </a:t>
            </a:r>
            <a:r>
              <a:rPr lang="en-US" sz="2400" dirty="0" err="1" smtClean="0"/>
              <a:t>slučaju</a:t>
            </a:r>
            <a:r>
              <a:rPr lang="en-US" sz="2400" dirty="0" smtClean="0"/>
              <a:t> se </a:t>
            </a:r>
            <a:r>
              <a:rPr lang="en-US" sz="2400" dirty="0" err="1" smtClean="0"/>
              <a:t>izdaje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određenim</a:t>
            </a:r>
            <a:r>
              <a:rPr lang="en-US" sz="2400" dirty="0" smtClean="0"/>
              <a:t> </a:t>
            </a:r>
            <a:r>
              <a:rPr lang="en-US" sz="2400" dirty="0" err="1" smtClean="0"/>
              <a:t>vremenskim</a:t>
            </a:r>
            <a:r>
              <a:rPr lang="en-US" sz="2400" dirty="0" smtClean="0"/>
              <a:t> </a:t>
            </a:r>
            <a:r>
              <a:rPr lang="en-US" sz="2400" dirty="0" err="1" smtClean="0"/>
              <a:t>trajanjem</a:t>
            </a:r>
            <a:endParaRPr lang="sr-Latn-BA" sz="2400" dirty="0" smtClean="0"/>
          </a:p>
          <a:p>
            <a:pPr>
              <a:buFontTx/>
              <a:buChar char="-"/>
            </a:pPr>
            <a:r>
              <a:rPr lang="sr-Latn-BA" sz="2400" dirty="0" smtClean="0"/>
              <a:t>K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brzo</a:t>
            </a:r>
            <a:r>
              <a:rPr lang="en-US" sz="2400" dirty="0" smtClean="0"/>
              <a:t> </a:t>
            </a:r>
            <a:r>
              <a:rPr lang="en-US" sz="2400" dirty="0" err="1" smtClean="0"/>
              <a:t>dolazi</a:t>
            </a:r>
            <a:r>
              <a:rPr lang="en-US" sz="2400" dirty="0" smtClean="0"/>
              <a:t> do </a:t>
            </a:r>
            <a:r>
              <a:rPr lang="en-US" sz="2400" dirty="0" err="1" smtClean="0"/>
              <a:t>promjene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. </a:t>
            </a:r>
            <a:r>
              <a:rPr lang="sr-Latn-BA" sz="2400" dirty="0" smtClean="0"/>
              <a:t>K</a:t>
            </a:r>
            <a:r>
              <a:rPr lang="en-US" sz="2400" dirty="0" err="1" smtClean="0"/>
              <a:t>lijent</a:t>
            </a:r>
            <a:r>
              <a:rPr lang="en-US" sz="2400" dirty="0" smtClean="0"/>
              <a:t> se </a:t>
            </a:r>
            <a:r>
              <a:rPr lang="en-US" sz="2400" dirty="0" err="1" smtClean="0"/>
              <a:t>obezbjeđuje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rizika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ne </a:t>
            </a:r>
            <a:r>
              <a:rPr lang="en-US" sz="2400" dirty="0" err="1" smtClean="0"/>
              <a:t>plati</a:t>
            </a:r>
            <a:r>
              <a:rPr lang="en-US" sz="2400" dirty="0" smtClean="0"/>
              <a:t> </a:t>
            </a:r>
            <a:r>
              <a:rPr lang="sr-Latn-BA" sz="2400" dirty="0" smtClean="0"/>
              <a:t>HOV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je </a:t>
            </a:r>
            <a:r>
              <a:rPr lang="en-US" sz="2400" dirty="0" err="1" smtClean="0"/>
              <a:t>veća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cijene</a:t>
            </a:r>
            <a:r>
              <a:rPr lang="en-US" sz="2400" dirty="0" smtClean="0"/>
              <a:t> </a:t>
            </a:r>
            <a:r>
              <a:rPr lang="en-US" sz="2400" dirty="0" err="1" smtClean="0"/>
              <a:t>koju</a:t>
            </a:r>
            <a:r>
              <a:rPr lang="en-US" sz="2400" dirty="0" smtClean="0"/>
              <a:t> je on </a:t>
            </a:r>
            <a:r>
              <a:rPr lang="en-US" sz="2400" dirty="0" err="1" smtClean="0"/>
              <a:t>definisao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neće</a:t>
            </a:r>
            <a:r>
              <a:rPr lang="en-US" sz="2400" dirty="0" smtClean="0"/>
              <a:t> </a:t>
            </a:r>
            <a:r>
              <a:rPr lang="en-US" sz="2400" dirty="0" err="1" smtClean="0"/>
              <a:t>prodati</a:t>
            </a:r>
            <a:r>
              <a:rPr lang="en-US" sz="2400" dirty="0" smtClean="0"/>
              <a:t> </a:t>
            </a:r>
            <a:r>
              <a:rPr lang="en-US" sz="2400" dirty="0" err="1" smtClean="0"/>
              <a:t>određeni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finansijski</a:t>
            </a:r>
            <a:r>
              <a:rPr lang="en-US" sz="2400" dirty="0" smtClean="0"/>
              <a:t> instrument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je </a:t>
            </a:r>
            <a:r>
              <a:rPr lang="en-US" sz="2400" dirty="0" err="1" smtClean="0"/>
              <a:t>manja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unaprijed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definisane</a:t>
            </a:r>
            <a:r>
              <a:rPr lang="en-US" sz="2400" dirty="0" smtClean="0"/>
              <a:t> </a:t>
            </a:r>
            <a:r>
              <a:rPr lang="en-US" sz="2400" dirty="0" err="1" smtClean="0"/>
              <a:t>cijene</a:t>
            </a:r>
            <a:r>
              <a:rPr lang="en-US" sz="2400" dirty="0" smtClean="0"/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Limitirani nalog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Broker </a:t>
            </a:r>
            <a:r>
              <a:rPr lang="sr-Latn-BA" sz="2400" dirty="0" smtClean="0"/>
              <a:t>je </a:t>
            </a:r>
            <a:r>
              <a:rPr lang="en-US" sz="2400" dirty="0" err="1" smtClean="0"/>
              <a:t>dužan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etičkom</a:t>
            </a:r>
            <a:r>
              <a:rPr lang="en-US" sz="2400" dirty="0" smtClean="0"/>
              <a:t> </a:t>
            </a:r>
            <a:r>
              <a:rPr lang="en-US" sz="2400" dirty="0" err="1" smtClean="0"/>
              <a:t>kodeksu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sr-Latn-BA" sz="2400" dirty="0" smtClean="0"/>
              <a:t>limitirani nalog </a:t>
            </a:r>
            <a:r>
              <a:rPr lang="en-US" sz="2400" dirty="0" smtClean="0"/>
              <a:t> </a:t>
            </a:r>
            <a:r>
              <a:rPr lang="en-US" sz="2400" dirty="0" err="1" smtClean="0"/>
              <a:t>odmah</a:t>
            </a:r>
            <a:r>
              <a:rPr lang="en-US" sz="2400" dirty="0" smtClean="0"/>
              <a:t> </a:t>
            </a:r>
            <a:r>
              <a:rPr lang="en-US" sz="2400" dirty="0" err="1" smtClean="0"/>
              <a:t>realizije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najpovoljnijoj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endParaRPr lang="sr-Latn-BA" sz="2400" dirty="0" smtClean="0"/>
          </a:p>
          <a:p>
            <a:r>
              <a:rPr lang="sr-Latn-BA" sz="2400" dirty="0" smtClean="0"/>
              <a:t>Limitirani nalozi se uvijek vremenski ograničavaju i obično glase na velike sume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Ukoliko</a:t>
            </a:r>
            <a:r>
              <a:rPr lang="en-US" sz="2400" dirty="0" smtClean="0"/>
              <a:t> ne </a:t>
            </a:r>
            <a:r>
              <a:rPr lang="en-US" sz="2400" dirty="0" err="1" smtClean="0"/>
              <a:t>postoji</a:t>
            </a:r>
            <a:r>
              <a:rPr lang="en-US" sz="2400" dirty="0" smtClean="0"/>
              <a:t> </a:t>
            </a:r>
            <a:r>
              <a:rPr lang="en-US" sz="2400" dirty="0" err="1" smtClean="0"/>
              <a:t>mogućnost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limitirani</a:t>
            </a:r>
            <a:r>
              <a:rPr lang="en-US" sz="2400" dirty="0" smtClean="0"/>
              <a:t> </a:t>
            </a:r>
            <a:r>
              <a:rPr lang="en-US" sz="2400" dirty="0" err="1" smtClean="0"/>
              <a:t>nalozi</a:t>
            </a:r>
            <a:r>
              <a:rPr lang="en-US" sz="2400" dirty="0" smtClean="0"/>
              <a:t> </a:t>
            </a:r>
            <a:r>
              <a:rPr lang="en-US" sz="2400" dirty="0" err="1" smtClean="0"/>
              <a:t>izvrše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limit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povoljnijoj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broker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odloži</a:t>
            </a:r>
            <a:r>
              <a:rPr lang="en-US" sz="2400" dirty="0" smtClean="0"/>
              <a:t> </a:t>
            </a:r>
            <a:r>
              <a:rPr lang="en-US" sz="2400" dirty="0" err="1" smtClean="0"/>
              <a:t>njegovo</a:t>
            </a:r>
            <a:r>
              <a:rPr lang="en-US" sz="2400" dirty="0" smtClean="0"/>
              <a:t> </a:t>
            </a:r>
            <a:r>
              <a:rPr lang="en-US" sz="2400" dirty="0" err="1" smtClean="0"/>
              <a:t>izvršenje</a:t>
            </a:r>
            <a:r>
              <a:rPr lang="en-US" sz="2400" dirty="0" smtClean="0"/>
              <a:t>. U tom </a:t>
            </a:r>
            <a:r>
              <a:rPr lang="en-US" sz="2400" dirty="0" err="1" smtClean="0"/>
              <a:t>slučaju</a:t>
            </a:r>
            <a:r>
              <a:rPr lang="en-US" sz="2400" dirty="0" smtClean="0"/>
              <a:t> </a:t>
            </a:r>
            <a:r>
              <a:rPr lang="en-US" sz="2400" dirty="0" err="1" smtClean="0"/>
              <a:t>ovi</a:t>
            </a:r>
            <a:r>
              <a:rPr lang="en-US" sz="2400" dirty="0" smtClean="0"/>
              <a:t> </a:t>
            </a:r>
            <a:r>
              <a:rPr lang="en-US" sz="2400" dirty="0" err="1" smtClean="0"/>
              <a:t>nalozi</a:t>
            </a:r>
            <a:r>
              <a:rPr lang="en-US" sz="2400" dirty="0" smtClean="0"/>
              <a:t> se </a:t>
            </a:r>
            <a:r>
              <a:rPr lang="en-US" sz="2400" dirty="0" err="1" smtClean="0"/>
              <a:t>registruju</a:t>
            </a:r>
            <a:r>
              <a:rPr lang="en-US" sz="2400" dirty="0" smtClean="0"/>
              <a:t> u </a:t>
            </a:r>
            <a:r>
              <a:rPr lang="en-US" sz="2400" dirty="0" err="1" smtClean="0"/>
              <a:t>posebnu</a:t>
            </a:r>
            <a:r>
              <a:rPr lang="en-US" sz="2400" dirty="0" smtClean="0"/>
              <a:t> </a:t>
            </a:r>
            <a:r>
              <a:rPr lang="en-US" sz="2400" dirty="0" err="1" smtClean="0"/>
              <a:t>evidenciju</a:t>
            </a:r>
            <a:r>
              <a:rPr lang="en-US" sz="2400" dirty="0" smtClean="0"/>
              <a:t> </a:t>
            </a:r>
            <a:r>
              <a:rPr lang="en-US" sz="2400" dirty="0" err="1" smtClean="0"/>
              <a:t>neizvršenih</a:t>
            </a:r>
            <a:r>
              <a:rPr lang="en-US" sz="2400" dirty="0" smtClean="0"/>
              <a:t> </a:t>
            </a:r>
            <a:r>
              <a:rPr lang="en-US" sz="2400" dirty="0" err="1" smtClean="0"/>
              <a:t>naloga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izvršavaju</a:t>
            </a:r>
            <a:r>
              <a:rPr lang="en-US" sz="2400" dirty="0" smtClean="0"/>
              <a:t> se </a:t>
            </a:r>
            <a:r>
              <a:rPr lang="en-US" sz="2400" dirty="0" err="1" smtClean="0"/>
              <a:t>kada</a:t>
            </a:r>
            <a:r>
              <a:rPr lang="en-US" sz="2400" dirty="0" smtClean="0"/>
              <a:t> to </a:t>
            </a:r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moguće</a:t>
            </a:r>
            <a:r>
              <a:rPr lang="sr-Latn-BA" sz="2400" dirty="0" smtClean="0"/>
              <a:t> (u okviru vremenskog ograničenja)</a:t>
            </a:r>
            <a:r>
              <a:rPr lang="en-US" sz="2400" dirty="0" smtClean="0"/>
              <a:t>, a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njima</a:t>
            </a:r>
            <a:r>
              <a:rPr lang="en-US" sz="2400" dirty="0" smtClean="0"/>
              <a:t> </a:t>
            </a:r>
            <a:r>
              <a:rPr lang="en-US" sz="2400" dirty="0" err="1" smtClean="0"/>
              <a:t>direktno</a:t>
            </a:r>
            <a:r>
              <a:rPr lang="en-US" sz="2400" dirty="0" smtClean="0"/>
              <a:t> </a:t>
            </a:r>
            <a:r>
              <a:rPr lang="en-US" sz="2400" dirty="0" err="1" smtClean="0"/>
              <a:t>upravlja</a:t>
            </a:r>
            <a:r>
              <a:rPr lang="en-US" sz="2400" dirty="0" smtClean="0"/>
              <a:t> </a:t>
            </a:r>
            <a:r>
              <a:rPr lang="en-US" sz="2400" dirty="0" err="1" smtClean="0"/>
              <a:t>aukcionar</a:t>
            </a:r>
            <a:endParaRPr lang="sr-Latn-BA" sz="2400" dirty="0" smtClean="0"/>
          </a:p>
          <a:p>
            <a:r>
              <a:rPr lang="sr-Latn-BA" sz="2400" dirty="0" smtClean="0"/>
              <a:t>Rizici vezani za limit naloge: rizik neizvršenja</a:t>
            </a:r>
          </a:p>
          <a:p>
            <a:pPr>
              <a:buNone/>
            </a:pPr>
            <a:r>
              <a:rPr lang="sr-Latn-BA" sz="2400" dirty="0" smtClean="0"/>
              <a:t>                                                        rizik propuštanja tržišta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Stop nalog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instrukciju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brokeru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obaviti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stop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izjednače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stop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limit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izjednačavanja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stop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pretvara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Antimanipulativna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Ova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utvrđuju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stop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kupovnom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viša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tekuće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sr-Latn-BA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stop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prodajnom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niža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tekuće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Pojednostavljeno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rečeno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brokeru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izdaje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instrukciju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pokuša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utvrđenu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uspije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najboljoj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mogućoj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Rizici kod stop naloga:</a:t>
            </a:r>
          </a:p>
          <a:p>
            <a:pPr>
              <a:buFontTx/>
              <a:buChar char="-"/>
            </a:pPr>
            <a:r>
              <a:rPr lang="en-US" sz="2000" dirty="0" smtClean="0"/>
              <a:t>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tržištu</a:t>
            </a:r>
            <a:r>
              <a:rPr lang="en-US" sz="2000" dirty="0" smtClean="0"/>
              <a:t> </a:t>
            </a:r>
            <a:r>
              <a:rPr lang="en-US" sz="2000" dirty="0" err="1" smtClean="0"/>
              <a:t>dođe</a:t>
            </a:r>
            <a:r>
              <a:rPr lang="en-US" sz="2000" dirty="0" smtClean="0"/>
              <a:t> do </a:t>
            </a:r>
            <a:r>
              <a:rPr lang="en-US" sz="2000" dirty="0" err="1" smtClean="0"/>
              <a:t>nagle</a:t>
            </a:r>
            <a:r>
              <a:rPr lang="en-US" sz="2000" dirty="0" smtClean="0"/>
              <a:t> </a:t>
            </a:r>
            <a:r>
              <a:rPr lang="en-US" sz="2000" dirty="0" err="1" smtClean="0"/>
              <a:t>promjene</a:t>
            </a:r>
            <a:r>
              <a:rPr lang="en-US" sz="2000" dirty="0" smtClean="0"/>
              <a:t> </a:t>
            </a:r>
            <a:r>
              <a:rPr lang="en-US" sz="2000" dirty="0" err="1" smtClean="0"/>
              <a:t>cijene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to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rasta</a:t>
            </a:r>
            <a:r>
              <a:rPr lang="en-US" sz="2000" dirty="0" smtClean="0"/>
              <a:t> u pad, </a:t>
            </a:r>
            <a:r>
              <a:rPr lang="en-US" sz="2000" dirty="0" err="1" smtClean="0"/>
              <a:t>ali</a:t>
            </a:r>
            <a:r>
              <a:rPr lang="en-US" sz="2000" dirty="0" smtClean="0"/>
              <a:t> pod </a:t>
            </a:r>
            <a:r>
              <a:rPr lang="en-US" sz="2000" dirty="0" err="1" smtClean="0"/>
              <a:t>uslovom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ova </a:t>
            </a:r>
            <a:r>
              <a:rPr lang="en-US" sz="2000" dirty="0" err="1" smtClean="0"/>
              <a:t>promjena</a:t>
            </a:r>
            <a:r>
              <a:rPr lang="en-US" sz="2000" dirty="0" smtClean="0"/>
              <a:t> </a:t>
            </a:r>
            <a:r>
              <a:rPr lang="en-US" sz="2000" dirty="0" err="1" smtClean="0"/>
              <a:t>traje</a:t>
            </a:r>
            <a:r>
              <a:rPr lang="en-US" sz="2000" dirty="0" smtClean="0"/>
              <a:t> </a:t>
            </a:r>
            <a:r>
              <a:rPr lang="en-US" sz="2000" dirty="0" err="1" smtClean="0"/>
              <a:t>kratko</a:t>
            </a:r>
            <a:r>
              <a:rPr lang="en-US" sz="2000" dirty="0" smtClean="0"/>
              <a:t>, </a:t>
            </a:r>
            <a:r>
              <a:rPr lang="en-US" sz="2000" dirty="0" err="1" smtClean="0"/>
              <a:t>korišćenje</a:t>
            </a:r>
            <a:r>
              <a:rPr lang="en-US" sz="2000" dirty="0" smtClean="0"/>
              <a:t> stop </a:t>
            </a:r>
            <a:r>
              <a:rPr lang="en-US" sz="2000" dirty="0" err="1" smtClean="0"/>
              <a:t>naloga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dovesti</a:t>
            </a:r>
            <a:r>
              <a:rPr lang="en-US" sz="2000" dirty="0" smtClean="0"/>
              <a:t> do </a:t>
            </a:r>
            <a:r>
              <a:rPr lang="en-US" sz="2000" dirty="0" err="1" smtClean="0"/>
              <a:t>situacije</a:t>
            </a:r>
            <a:r>
              <a:rPr lang="en-US" sz="2000" dirty="0" smtClean="0"/>
              <a:t> u </a:t>
            </a:r>
            <a:r>
              <a:rPr lang="en-US" sz="2000" dirty="0" err="1" smtClean="0"/>
              <a:t>kojoj</a:t>
            </a:r>
            <a:r>
              <a:rPr lang="en-US" sz="2000" dirty="0" smtClean="0"/>
              <a:t> se </a:t>
            </a:r>
            <a:r>
              <a:rPr lang="en-US" sz="2000" dirty="0" err="1" smtClean="0"/>
              <a:t>prerano</a:t>
            </a:r>
            <a:r>
              <a:rPr lang="en-US" sz="2000" dirty="0" smtClean="0"/>
              <a:t> </a:t>
            </a:r>
            <a:r>
              <a:rPr lang="en-US" sz="2000" dirty="0" err="1" smtClean="0"/>
              <a:t>prodaju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finansijski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instrumenti</a:t>
            </a:r>
            <a:r>
              <a:rPr lang="sr-Latn-BA" sz="2000" dirty="0" smtClean="0"/>
              <a:t>,</a:t>
            </a:r>
          </a:p>
          <a:p>
            <a:pPr>
              <a:buFontTx/>
              <a:buChar char="-"/>
            </a:pPr>
            <a:r>
              <a:rPr lang="en-US" sz="2000" dirty="0" err="1" smtClean="0"/>
              <a:t>kada</a:t>
            </a:r>
            <a:r>
              <a:rPr lang="en-US" sz="2000" dirty="0" smtClean="0"/>
              <a:t> stop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preraste</a:t>
            </a:r>
            <a:r>
              <a:rPr lang="en-US" sz="2000" dirty="0" smtClean="0"/>
              <a:t> u </a:t>
            </a:r>
            <a:r>
              <a:rPr lang="en-US" sz="2000" dirty="0" err="1" smtClean="0"/>
              <a:t>tržišni</a:t>
            </a:r>
            <a:r>
              <a:rPr lang="en-US" sz="2000" dirty="0" smtClean="0"/>
              <a:t>, </a:t>
            </a:r>
            <a:r>
              <a:rPr lang="en-US" sz="2000" dirty="0" err="1" smtClean="0"/>
              <a:t>onda</a:t>
            </a:r>
            <a:r>
              <a:rPr lang="en-US" sz="2000" dirty="0" smtClean="0"/>
              <a:t> je on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prirodi</a:t>
            </a:r>
            <a:r>
              <a:rPr lang="en-US" sz="2000" dirty="0" smtClean="0"/>
              <a:t> </a:t>
            </a:r>
            <a:r>
              <a:rPr lang="en-US" sz="2000" dirty="0" err="1" smtClean="0"/>
              <a:t>stvari</a:t>
            </a:r>
            <a:r>
              <a:rPr lang="en-US" sz="2000" dirty="0" smtClean="0"/>
              <a:t> </a:t>
            </a:r>
            <a:r>
              <a:rPr lang="en-US" sz="2000" dirty="0" err="1" smtClean="0"/>
              <a:t>izložen</a:t>
            </a:r>
            <a:r>
              <a:rPr lang="en-US" sz="2000" dirty="0" smtClean="0"/>
              <a:t> </a:t>
            </a:r>
            <a:r>
              <a:rPr lang="en-US" sz="2000" dirty="0" err="1" smtClean="0"/>
              <a:t>onim</a:t>
            </a:r>
            <a:r>
              <a:rPr lang="en-US" sz="2000" dirty="0" smtClean="0"/>
              <a:t> </a:t>
            </a:r>
            <a:r>
              <a:rPr lang="en-US" sz="2000" dirty="0" err="1" smtClean="0"/>
              <a:t>rizicima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vezani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tržišni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Na </a:t>
            </a:r>
            <a:r>
              <a:rPr lang="en-US" sz="2000" dirty="0" err="1" smtClean="0"/>
              <a:t>osnovu</a:t>
            </a:r>
            <a:r>
              <a:rPr lang="en-US" sz="2000" dirty="0" smtClean="0"/>
              <a:t> </a:t>
            </a:r>
            <a:r>
              <a:rPr lang="en-US" sz="2000" dirty="0" err="1" smtClean="0"/>
              <a:t>ovakvih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karakteristika</a:t>
            </a:r>
            <a:r>
              <a:rPr lang="en-US" sz="2000" dirty="0" smtClean="0"/>
              <a:t> stop </a:t>
            </a:r>
            <a:r>
              <a:rPr lang="en-US" sz="2000" dirty="0" err="1" smtClean="0"/>
              <a:t>i</a:t>
            </a:r>
            <a:r>
              <a:rPr lang="en-US" sz="2000" dirty="0" smtClean="0"/>
              <a:t> limit </a:t>
            </a:r>
            <a:r>
              <a:rPr lang="en-US" sz="2000" dirty="0" err="1" smtClean="0"/>
              <a:t>naloga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konstruisan</a:t>
            </a:r>
            <a:r>
              <a:rPr lang="en-US" sz="2000" dirty="0" smtClean="0"/>
              <a:t> je </a:t>
            </a:r>
            <a:r>
              <a:rPr lang="en-US" sz="2000" dirty="0" err="1" smtClean="0"/>
              <a:t>novi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i="1" dirty="0" err="1" smtClean="0"/>
              <a:t>zove</a:t>
            </a:r>
            <a:r>
              <a:rPr lang="en-US" sz="2000" i="1" dirty="0" smtClean="0"/>
              <a:t> stop limit </a:t>
            </a:r>
            <a:r>
              <a:rPr lang="en-US" sz="2000" i="1" dirty="0" err="1" smtClean="0"/>
              <a:t>nalog</a:t>
            </a:r>
            <a:r>
              <a:rPr lang="en-US" sz="2000" dirty="0" smtClean="0"/>
              <a:t>. Stop limit </a:t>
            </a:r>
            <a:r>
              <a:rPr lang="en-US" sz="2000" dirty="0" err="1" smtClean="0"/>
              <a:t>nalog</a:t>
            </a:r>
            <a:r>
              <a:rPr lang="en-US" sz="2000" dirty="0" smtClean="0"/>
              <a:t> je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standardni</a:t>
            </a:r>
            <a:r>
              <a:rPr lang="en-US" sz="2000" dirty="0" smtClean="0"/>
              <a:t> stop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definiše</a:t>
            </a:r>
            <a:r>
              <a:rPr lang="en-US" sz="2000" dirty="0" smtClean="0"/>
              <a:t> stop </a:t>
            </a:r>
            <a:r>
              <a:rPr lang="en-US" sz="2000" dirty="0" err="1" smtClean="0"/>
              <a:t>cijenu</a:t>
            </a:r>
            <a:r>
              <a:rPr lang="en-US" sz="2000" dirty="0" smtClean="0"/>
              <a:t>. </a:t>
            </a:r>
            <a:r>
              <a:rPr lang="en-US" sz="2000" dirty="0" err="1" smtClean="0"/>
              <a:t>Međitim</a:t>
            </a:r>
            <a:r>
              <a:rPr lang="en-US" sz="2000" dirty="0" smtClean="0"/>
              <a:t>, </a:t>
            </a:r>
            <a:r>
              <a:rPr lang="en-US" sz="2000" dirty="0" err="1" smtClean="0"/>
              <a:t>sprotno</a:t>
            </a:r>
            <a:r>
              <a:rPr lang="en-US" sz="2000" dirty="0" smtClean="0"/>
              <a:t> stop </a:t>
            </a:r>
            <a:r>
              <a:rPr lang="en-US" sz="2000" dirty="0" err="1" smtClean="0"/>
              <a:t>nalogu</a:t>
            </a:r>
            <a:r>
              <a:rPr lang="en-US" sz="2000" dirty="0" smtClean="0"/>
              <a:t>, </a:t>
            </a:r>
            <a:r>
              <a:rPr lang="en-US" sz="2000" dirty="0" err="1" smtClean="0"/>
              <a:t>koji</a:t>
            </a:r>
            <a:r>
              <a:rPr lang="en-US" sz="2000" dirty="0" smtClean="0"/>
              <a:t> u </a:t>
            </a:r>
            <a:r>
              <a:rPr lang="en-US" sz="2000" dirty="0" err="1" smtClean="0"/>
              <a:t>momentu</a:t>
            </a:r>
            <a:r>
              <a:rPr lang="en-US" sz="2000" dirty="0" smtClean="0"/>
              <a:t> </a:t>
            </a:r>
            <a:r>
              <a:rPr lang="en-US" sz="2000" dirty="0" err="1" smtClean="0"/>
              <a:t>dostizanja</a:t>
            </a:r>
            <a:r>
              <a:rPr lang="en-US" sz="2000" dirty="0" smtClean="0"/>
              <a:t> stop </a:t>
            </a:r>
            <a:r>
              <a:rPr lang="en-US" sz="2000" dirty="0" err="1" smtClean="0"/>
              <a:t>cijene</a:t>
            </a:r>
            <a:r>
              <a:rPr lang="en-US" sz="2000" dirty="0" smtClean="0"/>
              <a:t> </a:t>
            </a:r>
            <a:r>
              <a:rPr lang="en-US" sz="2000" dirty="0" err="1" smtClean="0"/>
              <a:t>prerasta</a:t>
            </a:r>
            <a:r>
              <a:rPr lang="en-US" sz="2000" dirty="0" smtClean="0"/>
              <a:t> u </a:t>
            </a:r>
            <a:r>
              <a:rPr lang="en-US" sz="2000" dirty="0" err="1" smtClean="0"/>
              <a:t>tržni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, stop limit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postaje</a:t>
            </a:r>
            <a:r>
              <a:rPr lang="en-US" sz="2000" dirty="0" smtClean="0"/>
              <a:t> limit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dostizanjem</a:t>
            </a:r>
            <a:r>
              <a:rPr lang="en-US" sz="2000" dirty="0" smtClean="0"/>
              <a:t> stop </a:t>
            </a:r>
            <a:r>
              <a:rPr lang="en-US" sz="2000" dirty="0" err="1" smtClean="0"/>
              <a:t>cijene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sr-Latn-BA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BA" sz="2700" dirty="0" smtClean="0">
                <a:latin typeface="Times New Roman" pitchFamily="18" charset="0"/>
                <a:cs typeface="Times New Roman" pitchFamily="18" charset="0"/>
              </a:rPr>
              <a:t>Nalog po vremenu važenja</a:t>
            </a:r>
            <a:r>
              <a:rPr lang="sr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 vremenu važenja naloge dijelimo: 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/>
              <a:t>Pod </a:t>
            </a:r>
            <a:r>
              <a:rPr lang="en-US" sz="2000" dirty="0" err="1" smtClean="0"/>
              <a:t>d</a:t>
            </a:r>
            <a:r>
              <a:rPr lang="en-US" sz="2000" b="1" dirty="0" err="1" smtClean="0"/>
              <a:t>nevnim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nalogom</a:t>
            </a:r>
            <a:r>
              <a:rPr lang="en-US" sz="2000" dirty="0" smtClean="0"/>
              <a:t> se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vremenski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važi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trgovački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.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nedjeljnim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nalogom</a:t>
            </a:r>
            <a:r>
              <a:rPr lang="en-US" sz="2000" dirty="0" smtClean="0"/>
              <a:t> se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čije</a:t>
            </a:r>
            <a:r>
              <a:rPr lang="en-US" sz="2000" dirty="0" smtClean="0"/>
              <a:t> </a:t>
            </a:r>
            <a:r>
              <a:rPr lang="en-US" sz="2000" dirty="0" err="1" smtClean="0"/>
              <a:t>važenje</a:t>
            </a:r>
            <a:r>
              <a:rPr lang="en-US" sz="2000" dirty="0" smtClean="0"/>
              <a:t> </a:t>
            </a:r>
            <a:r>
              <a:rPr lang="en-US" sz="2000" dirty="0" err="1" smtClean="0"/>
              <a:t>ističe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kalendarske</a:t>
            </a:r>
            <a:r>
              <a:rPr lang="en-US" sz="2000" dirty="0" smtClean="0"/>
              <a:t> </a:t>
            </a:r>
            <a:r>
              <a:rPr lang="en-US" sz="2000" dirty="0" err="1" smtClean="0"/>
              <a:t>nedjelje</a:t>
            </a:r>
            <a:r>
              <a:rPr lang="en-US" sz="2000" dirty="0" smtClean="0"/>
              <a:t> </a:t>
            </a:r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obzira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je dat. 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mjesečnim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nalogom</a:t>
            </a:r>
            <a:r>
              <a:rPr lang="en-US" sz="2000" dirty="0" smtClean="0"/>
              <a:t> se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vremenski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važi</a:t>
            </a:r>
            <a:r>
              <a:rPr lang="en-US" sz="2000" dirty="0" smtClean="0"/>
              <a:t> do </a:t>
            </a:r>
            <a:r>
              <a:rPr lang="en-US" sz="2000" dirty="0" err="1" smtClean="0"/>
              <a:t>kraja</a:t>
            </a:r>
            <a:r>
              <a:rPr lang="en-US" sz="2000" dirty="0" smtClean="0"/>
              <a:t> </a:t>
            </a:r>
            <a:r>
              <a:rPr lang="en-US" sz="2000" dirty="0" err="1" smtClean="0"/>
              <a:t>kalendarskog</a:t>
            </a:r>
            <a:r>
              <a:rPr lang="en-US" sz="2000" dirty="0" smtClean="0"/>
              <a:t> </a:t>
            </a:r>
            <a:r>
              <a:rPr lang="en-US" sz="2000" dirty="0" err="1" smtClean="0"/>
              <a:t>mjeseca</a:t>
            </a:r>
            <a:r>
              <a:rPr lang="en-US" sz="2000" dirty="0" smtClean="0"/>
              <a:t>. 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nalogom</a:t>
            </a:r>
            <a:r>
              <a:rPr lang="en-US" sz="2000" b="1" dirty="0" smtClean="0"/>
              <a:t> do </a:t>
            </a:r>
            <a:r>
              <a:rPr lang="en-US" sz="2000" b="1" dirty="0" err="1" smtClean="0"/>
              <a:t>opoziva</a:t>
            </a:r>
            <a:r>
              <a:rPr lang="en-US" sz="2000" dirty="0" smtClean="0"/>
              <a:t>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se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vremenski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važi</a:t>
            </a:r>
            <a:r>
              <a:rPr lang="en-US" sz="2000" dirty="0" smtClean="0"/>
              <a:t> do </a:t>
            </a:r>
            <a:r>
              <a:rPr lang="en-US" sz="2000" dirty="0" err="1" smtClean="0"/>
              <a:t>trenutka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</a:t>
            </a:r>
            <a:r>
              <a:rPr lang="en-US" sz="2000" dirty="0" err="1" smtClean="0"/>
              <a:t>klijent</a:t>
            </a:r>
            <a:r>
              <a:rPr lang="en-US" sz="2000" dirty="0" smtClean="0"/>
              <a:t> </a:t>
            </a:r>
            <a:r>
              <a:rPr lang="en-US" sz="2000" dirty="0" err="1" smtClean="0"/>
              <a:t>saopšti</a:t>
            </a:r>
            <a:r>
              <a:rPr lang="en-US" sz="2000" dirty="0" smtClean="0"/>
              <a:t> </a:t>
            </a:r>
            <a:r>
              <a:rPr lang="en-US" sz="2000" dirty="0" err="1" smtClean="0"/>
              <a:t>njegov</a:t>
            </a:r>
            <a:r>
              <a:rPr lang="en-US" sz="2000" dirty="0" smtClean="0"/>
              <a:t> </a:t>
            </a:r>
            <a:r>
              <a:rPr lang="en-US" sz="2000" dirty="0" err="1" smtClean="0"/>
              <a:t>opoziv</a:t>
            </a:r>
            <a:r>
              <a:rPr lang="en-US" sz="2000" dirty="0" smtClean="0"/>
              <a:t>. </a:t>
            </a:r>
            <a:r>
              <a:rPr lang="en-US" sz="2000" dirty="0" err="1" smtClean="0"/>
              <a:t>Klijent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mogućnost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u </a:t>
            </a:r>
            <a:r>
              <a:rPr lang="en-US" sz="2000" dirty="0" err="1" smtClean="0"/>
              <a:t>svakom</a:t>
            </a:r>
            <a:r>
              <a:rPr lang="en-US" sz="2000" dirty="0" smtClean="0"/>
              <a:t> </a:t>
            </a:r>
            <a:r>
              <a:rPr lang="en-US" sz="2000" dirty="0" err="1" smtClean="0"/>
              <a:t>trenutku</a:t>
            </a:r>
            <a:r>
              <a:rPr lang="en-US" sz="2000" dirty="0" smtClean="0"/>
              <a:t> (</a:t>
            </a:r>
            <a:r>
              <a:rPr lang="en-US" sz="2000" dirty="0" err="1" smtClean="0"/>
              <a:t>osim</a:t>
            </a:r>
            <a:r>
              <a:rPr lang="en-US" sz="2000" dirty="0" smtClean="0"/>
              <a:t> u </a:t>
            </a:r>
            <a:r>
              <a:rPr lang="en-US" sz="2000" dirty="0" err="1" smtClean="0"/>
              <a:t>trenutku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je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faza</a:t>
            </a:r>
            <a:r>
              <a:rPr lang="en-US" sz="2000" dirty="0" smtClean="0"/>
              <a:t> </a:t>
            </a:r>
            <a:r>
              <a:rPr lang="en-US" sz="2000" dirty="0" err="1" smtClean="0"/>
              <a:t>uparivanja</a:t>
            </a:r>
            <a:r>
              <a:rPr lang="en-US" sz="2000" dirty="0" smtClean="0"/>
              <a:t> </a:t>
            </a:r>
            <a:r>
              <a:rPr lang="en-US" sz="2000" dirty="0" err="1" smtClean="0"/>
              <a:t>naloga</a:t>
            </a:r>
            <a:r>
              <a:rPr lang="en-US" sz="2000" dirty="0" smtClean="0"/>
              <a:t>)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opozove</a:t>
            </a:r>
            <a:r>
              <a:rPr lang="en-US" sz="2000" dirty="0" smtClean="0"/>
              <a:t>. </a:t>
            </a:r>
            <a:r>
              <a:rPr lang="sr-Latn-BA" sz="2000" dirty="0" smtClean="0"/>
              <a:t>I</a:t>
            </a:r>
            <a:r>
              <a:rPr lang="en-US" sz="2000" dirty="0" err="1" smtClean="0"/>
              <a:t>zdaju</a:t>
            </a:r>
            <a:r>
              <a:rPr lang="en-US" sz="2000" dirty="0" smtClean="0"/>
              <a:t> </a:t>
            </a:r>
            <a:r>
              <a:rPr lang="sr-Latn-BA" sz="2000" dirty="0" smtClean="0"/>
              <a:t>se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određenim</a:t>
            </a:r>
            <a:r>
              <a:rPr lang="en-US" sz="2000" dirty="0" smtClean="0"/>
              <a:t> </a:t>
            </a:r>
            <a:r>
              <a:rPr lang="en-US" sz="2000" dirty="0" err="1" smtClean="0"/>
              <a:t>rokom</a:t>
            </a:r>
            <a:r>
              <a:rPr lang="en-US" sz="2000" dirty="0" smtClean="0"/>
              <a:t> </a:t>
            </a:r>
            <a:r>
              <a:rPr lang="en-US" sz="2000" dirty="0" err="1" smtClean="0"/>
              <a:t>važenja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/>
              <a:t>-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nalogom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otvaranju</a:t>
            </a:r>
            <a:r>
              <a:rPr lang="en-US" sz="2000" dirty="0" smtClean="0"/>
              <a:t> (</a:t>
            </a:r>
            <a:r>
              <a:rPr lang="en-US" sz="2000" i="1" dirty="0" smtClean="0"/>
              <a:t>on the </a:t>
            </a:r>
            <a:r>
              <a:rPr lang="en-US" sz="2000" i="1" dirty="0" err="1" smtClean="0"/>
              <a:t>openning</a:t>
            </a:r>
            <a:r>
              <a:rPr lang="en-US" sz="2000" i="1" dirty="0" smtClean="0"/>
              <a:t> order</a:t>
            </a:r>
            <a:r>
              <a:rPr lang="en-US" sz="2000" dirty="0" smtClean="0"/>
              <a:t>)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se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u </a:t>
            </a:r>
            <a:r>
              <a:rPr lang="en-US" sz="2000" dirty="0" err="1" smtClean="0"/>
              <a:t>kome</a:t>
            </a:r>
            <a:r>
              <a:rPr lang="en-US" sz="2000" dirty="0" smtClean="0"/>
              <a:t> je </a:t>
            </a:r>
            <a:r>
              <a:rPr lang="en-US" sz="2000" dirty="0" err="1" smtClean="0"/>
              <a:t>klijent</a:t>
            </a:r>
            <a:r>
              <a:rPr lang="en-US" sz="2000" dirty="0" smtClean="0"/>
              <a:t> </a:t>
            </a:r>
            <a:r>
              <a:rPr lang="en-US" sz="2000" dirty="0" err="1" smtClean="0"/>
              <a:t>brokeru</a:t>
            </a:r>
            <a:r>
              <a:rPr lang="en-US" sz="2000" dirty="0" smtClean="0"/>
              <a:t> </a:t>
            </a:r>
            <a:r>
              <a:rPr lang="en-US" sz="2000" dirty="0" err="1" smtClean="0"/>
              <a:t>dao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instrukciju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željenu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transakciju</a:t>
            </a:r>
            <a:r>
              <a:rPr lang="en-US" sz="2000" dirty="0" smtClean="0"/>
              <a:t> </a:t>
            </a:r>
            <a:r>
              <a:rPr lang="en-US" sz="2000" dirty="0" err="1" smtClean="0"/>
              <a:t>izvrši</a:t>
            </a:r>
            <a:r>
              <a:rPr lang="en-US" sz="2000" dirty="0" smtClean="0"/>
              <a:t> </a:t>
            </a:r>
            <a:r>
              <a:rPr lang="en-US" sz="2000" dirty="0" err="1" smtClean="0"/>
              <a:t>odmah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početku</a:t>
            </a:r>
            <a:r>
              <a:rPr lang="en-US" sz="2000" dirty="0" smtClean="0"/>
              <a:t> </a:t>
            </a:r>
            <a:r>
              <a:rPr lang="en-US" sz="2000" dirty="0" err="1" smtClean="0"/>
              <a:t>berzanskog</a:t>
            </a:r>
            <a:r>
              <a:rPr lang="en-US" sz="2000" dirty="0" smtClean="0"/>
              <a:t> </a:t>
            </a:r>
            <a:r>
              <a:rPr lang="en-US" sz="2000" dirty="0" err="1" smtClean="0"/>
              <a:t>trgovanja</a:t>
            </a:r>
            <a:endParaRPr lang="sr-Latn-BA" sz="2000" dirty="0" smtClean="0"/>
          </a:p>
          <a:p>
            <a:pPr>
              <a:buNone/>
            </a:pPr>
            <a:r>
              <a:rPr lang="sr-Latn-BA" sz="2000" dirty="0" smtClean="0"/>
              <a:t>-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nalogom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zatvaranju</a:t>
            </a:r>
            <a:r>
              <a:rPr lang="en-US" sz="2000" dirty="0" smtClean="0"/>
              <a:t> (</a:t>
            </a:r>
            <a:r>
              <a:rPr lang="en-US" sz="2000" i="1" dirty="0" smtClean="0"/>
              <a:t>on the close order</a:t>
            </a:r>
            <a:r>
              <a:rPr lang="en-US" sz="2000" dirty="0" smtClean="0"/>
              <a:t>)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se </a:t>
            </a:r>
            <a:r>
              <a:rPr lang="en-US" sz="2000" dirty="0" err="1" smtClean="0"/>
              <a:t>takva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instrukcija</a:t>
            </a:r>
            <a:r>
              <a:rPr lang="en-US" sz="2000" dirty="0" smtClean="0"/>
              <a:t> </a:t>
            </a:r>
            <a:r>
              <a:rPr lang="en-US" sz="2000" dirty="0" err="1" smtClean="0"/>
              <a:t>klijenta</a:t>
            </a:r>
            <a:r>
              <a:rPr lang="en-US" sz="2000" dirty="0" smtClean="0"/>
              <a:t> </a:t>
            </a:r>
            <a:r>
              <a:rPr lang="en-US" sz="2000" dirty="0" err="1" smtClean="0"/>
              <a:t>brokeru</a:t>
            </a:r>
            <a:r>
              <a:rPr lang="en-US" sz="2000" dirty="0" smtClean="0"/>
              <a:t> u </a:t>
            </a:r>
            <a:r>
              <a:rPr lang="en-US" sz="2000" dirty="0" err="1" smtClean="0"/>
              <a:t>kojoj</a:t>
            </a:r>
            <a:r>
              <a:rPr lang="en-US" sz="2000" dirty="0" smtClean="0"/>
              <a:t> on </a:t>
            </a:r>
            <a:r>
              <a:rPr lang="en-US" sz="2000" dirty="0" err="1" smtClean="0"/>
              <a:t>nalaže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se </a:t>
            </a:r>
            <a:r>
              <a:rPr lang="en-US" sz="2000" dirty="0" err="1" smtClean="0"/>
              <a:t>željena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transakcija</a:t>
            </a:r>
            <a:r>
              <a:rPr lang="en-US" sz="2000" dirty="0" smtClean="0"/>
              <a:t> </a:t>
            </a:r>
            <a:r>
              <a:rPr lang="en-US" sz="2000" dirty="0" err="1" smtClean="0"/>
              <a:t>obavi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trgovačkog</a:t>
            </a:r>
            <a:r>
              <a:rPr lang="en-US" sz="2000" dirty="0" smtClean="0"/>
              <a:t> </a:t>
            </a:r>
            <a:r>
              <a:rPr lang="en-US" sz="2000" smtClean="0"/>
              <a:t>dana</a:t>
            </a:r>
            <a:endParaRPr lang="sr-Latn-BA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Nalog po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namjeri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Pod </a:t>
            </a:r>
            <a:r>
              <a:rPr lang="en-US" sz="2400" b="1" dirty="0" err="1" smtClean="0"/>
              <a:t>standardnim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kupo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prodajnim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nalogom</a:t>
            </a:r>
            <a:r>
              <a:rPr lang="en-US" sz="2400" dirty="0" smtClean="0"/>
              <a:t> </a:t>
            </a:r>
            <a:r>
              <a:rPr lang="en-US" sz="2400" dirty="0" err="1" smtClean="0"/>
              <a:t>podrazumjeva</a:t>
            </a:r>
            <a:r>
              <a:rPr lang="en-US" sz="2400" dirty="0" smtClean="0"/>
              <a:t> </a:t>
            </a:r>
            <a:r>
              <a:rPr lang="en-US" sz="2400" dirty="0" smtClean="0"/>
              <a:t>se </a:t>
            </a:r>
            <a:r>
              <a:rPr lang="en-US" sz="2400" dirty="0" err="1" smtClean="0"/>
              <a:t>takav</a:t>
            </a:r>
            <a:r>
              <a:rPr lang="en-US" sz="2400" dirty="0" smtClean="0"/>
              <a:t> </a:t>
            </a:r>
            <a:r>
              <a:rPr lang="en-US" sz="2400" dirty="0" err="1" smtClean="0"/>
              <a:t>nalog</a:t>
            </a:r>
            <a:r>
              <a:rPr lang="en-US" sz="2400" dirty="0" smtClean="0"/>
              <a:t> u </a:t>
            </a:r>
            <a:r>
              <a:rPr lang="en-US" sz="2400" dirty="0" err="1" smtClean="0"/>
              <a:t>kome</a:t>
            </a:r>
            <a:r>
              <a:rPr lang="en-US" sz="2400" dirty="0" smtClean="0"/>
              <a:t> </a:t>
            </a:r>
            <a:r>
              <a:rPr lang="en-US" sz="2400" dirty="0" err="1" smtClean="0"/>
              <a:t>klijent</a:t>
            </a:r>
            <a:r>
              <a:rPr lang="en-US" sz="2400" dirty="0" smtClean="0"/>
              <a:t> </a:t>
            </a:r>
            <a:r>
              <a:rPr lang="en-US" sz="2400" dirty="0" err="1" smtClean="0"/>
              <a:t>brokeru</a:t>
            </a:r>
            <a:r>
              <a:rPr lang="en-US" sz="2400" dirty="0" smtClean="0"/>
              <a:t> </a:t>
            </a:r>
            <a:r>
              <a:rPr lang="en-US" sz="2400" dirty="0" err="1" smtClean="0"/>
              <a:t>daje</a:t>
            </a:r>
            <a:r>
              <a:rPr lang="en-US" sz="2400" dirty="0" smtClean="0"/>
              <a:t> </a:t>
            </a:r>
            <a:r>
              <a:rPr lang="en-US" sz="2400" dirty="0" err="1" smtClean="0"/>
              <a:t>takvu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instrukciju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nalog</a:t>
            </a:r>
            <a:r>
              <a:rPr lang="en-US" sz="2400" dirty="0" smtClean="0"/>
              <a:t> </a:t>
            </a:r>
            <a:r>
              <a:rPr lang="en-US" sz="2400" dirty="0" err="1" smtClean="0"/>
              <a:t>realizovati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količinu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je </a:t>
            </a:r>
            <a:r>
              <a:rPr lang="en-US" sz="2400" dirty="0" err="1" smtClean="0"/>
              <a:t>definisana</a:t>
            </a:r>
            <a:r>
              <a:rPr lang="en-US" sz="2400" dirty="0" smtClean="0"/>
              <a:t> </a:t>
            </a:r>
            <a:r>
              <a:rPr lang="en-US" sz="2400" dirty="0" err="1" smtClean="0"/>
              <a:t>nalogom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bilo</a:t>
            </a:r>
            <a:r>
              <a:rPr lang="en-US" sz="2400" dirty="0" smtClean="0"/>
              <a:t> </a:t>
            </a:r>
            <a:r>
              <a:rPr lang="en-US" sz="2400" dirty="0" err="1" smtClean="0"/>
              <a:t>koju</a:t>
            </a:r>
            <a:r>
              <a:rPr lang="en-US" sz="2400" dirty="0" smtClean="0"/>
              <a:t> </a:t>
            </a:r>
            <a:r>
              <a:rPr lang="en-US" sz="2400" dirty="0" err="1" smtClean="0"/>
              <a:t>drugu</a:t>
            </a:r>
            <a:r>
              <a:rPr lang="en-US" sz="2400" dirty="0" smtClean="0"/>
              <a:t> </a:t>
            </a:r>
            <a:r>
              <a:rPr lang="en-US" sz="2400" dirty="0" err="1" smtClean="0"/>
              <a:t>količinu</a:t>
            </a:r>
            <a:r>
              <a:rPr lang="en-US" sz="2400" dirty="0" smtClean="0"/>
              <a:t> do </a:t>
            </a:r>
            <a:r>
              <a:rPr lang="en-US" sz="2400" dirty="0" err="1" smtClean="0"/>
              <a:t>nivoa</a:t>
            </a:r>
            <a:r>
              <a:rPr lang="en-US" sz="2400" dirty="0" smtClean="0"/>
              <a:t> </a:t>
            </a:r>
            <a:r>
              <a:rPr lang="en-US" sz="2400" dirty="0" err="1" smtClean="0"/>
              <a:t>količine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definisane</a:t>
            </a:r>
            <a:r>
              <a:rPr lang="en-US" sz="2400" dirty="0" smtClean="0"/>
              <a:t> </a:t>
            </a:r>
            <a:r>
              <a:rPr lang="en-US" sz="2400" dirty="0" err="1" smtClean="0"/>
              <a:t>nalogom</a:t>
            </a:r>
            <a:r>
              <a:rPr lang="en-US" sz="2400" dirty="0" smtClean="0"/>
              <a:t>. U </a:t>
            </a:r>
            <a:r>
              <a:rPr lang="en-US" sz="2400" dirty="0" err="1" smtClean="0"/>
              <a:t>ovom</a:t>
            </a:r>
            <a:r>
              <a:rPr lang="en-US" sz="2400" dirty="0" smtClean="0"/>
              <a:t> </a:t>
            </a:r>
            <a:r>
              <a:rPr lang="en-US" sz="2400" dirty="0" err="1" smtClean="0"/>
              <a:t>slučaju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transakcije</a:t>
            </a:r>
            <a:r>
              <a:rPr lang="en-US" sz="2400" dirty="0" smtClean="0"/>
              <a:t> se </a:t>
            </a:r>
            <a:r>
              <a:rPr lang="en-US" sz="2400" dirty="0" err="1" smtClean="0"/>
              <a:t>mogu</a:t>
            </a:r>
            <a:r>
              <a:rPr lang="en-US" sz="2400" dirty="0" smtClean="0"/>
              <a:t> </a:t>
            </a:r>
            <a:r>
              <a:rPr lang="en-US" sz="2400" dirty="0" err="1" smtClean="0"/>
              <a:t>obaviti</a:t>
            </a:r>
            <a:r>
              <a:rPr lang="en-US" sz="2400" dirty="0" smtClean="0"/>
              <a:t> </a:t>
            </a:r>
            <a:r>
              <a:rPr lang="en-US" sz="2400" dirty="0" err="1" smtClean="0"/>
              <a:t>više</a:t>
            </a:r>
            <a:r>
              <a:rPr lang="en-US" sz="2400" dirty="0" smtClean="0"/>
              <a:t> </a:t>
            </a:r>
            <a:r>
              <a:rPr lang="en-US" sz="2400" dirty="0" err="1" smtClean="0"/>
              <a:t>puta</a:t>
            </a:r>
            <a:r>
              <a:rPr lang="en-US" sz="2400" dirty="0" smtClean="0"/>
              <a:t>, a </a:t>
            </a:r>
            <a:r>
              <a:rPr lang="en-US" sz="2400" dirty="0" err="1" smtClean="0"/>
              <a:t>jedan</a:t>
            </a:r>
            <a:r>
              <a:rPr lang="en-US" sz="2400" dirty="0" smtClean="0"/>
              <a:t> </a:t>
            </a:r>
            <a:r>
              <a:rPr lang="en-US" sz="2400" dirty="0" err="1" smtClean="0"/>
              <a:t>dio</a:t>
            </a:r>
            <a:r>
              <a:rPr lang="en-US" sz="2400" dirty="0" smtClean="0"/>
              <a:t> </a:t>
            </a:r>
            <a:r>
              <a:rPr lang="en-US" sz="2400" dirty="0" err="1" smtClean="0"/>
              <a:t>naloga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ostati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nerealizovan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Pod </a:t>
            </a:r>
            <a:r>
              <a:rPr lang="en-US" sz="2400" b="1" dirty="0" err="1" smtClean="0"/>
              <a:t>špekulativnim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nalogom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prodaje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pokrića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short selling</a:t>
            </a:r>
            <a:r>
              <a:rPr lang="en-US" sz="2400" dirty="0" smtClean="0"/>
              <a:t> 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kupovine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kredit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podrazumijeva</a:t>
            </a:r>
            <a:r>
              <a:rPr lang="en-US" sz="2400" dirty="0" smtClean="0"/>
              <a:t> se </a:t>
            </a:r>
            <a:r>
              <a:rPr lang="en-US" sz="2400" dirty="0" err="1" smtClean="0"/>
              <a:t>prodaja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finansijskih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instrumenata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još</a:t>
            </a:r>
            <a:r>
              <a:rPr lang="en-US" sz="2400" dirty="0" smtClean="0"/>
              <a:t> </a:t>
            </a:r>
            <a:r>
              <a:rPr lang="en-US" sz="2400" dirty="0" err="1" smtClean="0"/>
              <a:t>nisu</a:t>
            </a:r>
            <a:r>
              <a:rPr lang="en-US" sz="2400" dirty="0" smtClean="0"/>
              <a:t> u </a:t>
            </a:r>
            <a:r>
              <a:rPr lang="en-US" sz="2400" dirty="0" err="1" smtClean="0"/>
              <a:t>svojini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transaktora</a:t>
            </a:r>
            <a:r>
              <a:rPr lang="en-US" sz="2400" dirty="0" smtClean="0"/>
              <a:t> (</a:t>
            </a:r>
            <a:r>
              <a:rPr lang="en-US" sz="2400" dirty="0" err="1" smtClean="0"/>
              <a:t>pozajmljen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finansijski</a:t>
            </a:r>
            <a:r>
              <a:rPr lang="en-US" sz="2400" dirty="0" smtClean="0"/>
              <a:t> instrument), a on </a:t>
            </a:r>
            <a:r>
              <a:rPr lang="en-US" sz="2400" dirty="0" err="1" smtClean="0"/>
              <a:t>očekuje</a:t>
            </a:r>
            <a:r>
              <a:rPr lang="en-US" sz="2400" dirty="0" smtClean="0"/>
              <a:t> pad </a:t>
            </a:r>
            <a:r>
              <a:rPr lang="en-US" sz="2400" dirty="0" err="1" smtClean="0"/>
              <a:t>njegove</a:t>
            </a:r>
            <a:r>
              <a:rPr lang="en-US" sz="2400" dirty="0" smtClean="0"/>
              <a:t> </a:t>
            </a:r>
            <a:r>
              <a:rPr lang="en-US" sz="2400" dirty="0" err="1" smtClean="0"/>
              <a:t>cijene</a:t>
            </a:r>
            <a:r>
              <a:rPr lang="en-US" sz="2400" dirty="0" smtClean="0"/>
              <a:t>. </a:t>
            </a:r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 </a:t>
            </a:r>
            <a:r>
              <a:rPr lang="en-US" sz="2400" dirty="0" err="1" smtClean="0"/>
              <a:t>predmetnih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finansijskih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instrumenata</a:t>
            </a:r>
            <a:r>
              <a:rPr lang="en-US" sz="2400" dirty="0" smtClean="0"/>
              <a:t> </a:t>
            </a:r>
            <a:r>
              <a:rPr lang="en-US" sz="2400" dirty="0" err="1" smtClean="0"/>
              <a:t>padne</a:t>
            </a:r>
            <a:r>
              <a:rPr lang="en-US" sz="2400" dirty="0" smtClean="0"/>
              <a:t> on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ih</a:t>
            </a:r>
            <a:r>
              <a:rPr lang="en-US" sz="2400" dirty="0" smtClean="0"/>
              <a:t> </a:t>
            </a:r>
            <a:r>
              <a:rPr lang="en-US" sz="2400" dirty="0" err="1" smtClean="0"/>
              <a:t>kupiti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nižoj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vratiti</a:t>
            </a:r>
            <a:r>
              <a:rPr lang="en-US" sz="2400" dirty="0" smtClean="0"/>
              <a:t> </a:t>
            </a:r>
            <a:r>
              <a:rPr lang="en-US" sz="2400" dirty="0" err="1" smtClean="0"/>
              <a:t>svoj</a:t>
            </a:r>
            <a:r>
              <a:rPr lang="en-US" sz="2400" dirty="0" smtClean="0"/>
              <a:t> dug.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Hibridni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nalozi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ništa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(all or nothing order)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instrukcija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brokeru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unaprijed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definisanoj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količini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količini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toga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nalozima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dodaje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vremenska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dimenzija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otuda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vremenski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sada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nikad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fill or kill order),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instrukcija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brokeru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definiše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tačno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realizacije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fiksira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automatski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poništava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diskreciji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broker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najboljim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nalozi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nikakve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limite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realizacije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količini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smtClean="0"/>
              <a:t>Pod </a:t>
            </a:r>
            <a:r>
              <a:rPr lang="en-US" sz="2000" b="1" dirty="0" err="1" smtClean="0"/>
              <a:t>kontigent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nalogom</a:t>
            </a:r>
            <a:r>
              <a:rPr lang="en-US" sz="2000" dirty="0" smtClean="0"/>
              <a:t> </a:t>
            </a:r>
            <a:r>
              <a:rPr lang="en-US" sz="2000" dirty="0" err="1" smtClean="0"/>
              <a:t>podrazumijeva</a:t>
            </a:r>
            <a:r>
              <a:rPr lang="en-US" sz="2000" dirty="0" smtClean="0"/>
              <a:t> se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neće</a:t>
            </a:r>
            <a:r>
              <a:rPr lang="en-US" sz="2000" dirty="0" smtClean="0"/>
              <a:t> </a:t>
            </a:r>
            <a:r>
              <a:rPr lang="en-US" sz="2000" dirty="0" err="1" smtClean="0"/>
              <a:t>izvršiti</a:t>
            </a:r>
            <a:r>
              <a:rPr lang="en-US" sz="2000" dirty="0" smtClean="0"/>
              <a:t> </a:t>
            </a:r>
            <a:r>
              <a:rPr lang="en-US" sz="2000" dirty="0" err="1" smtClean="0"/>
              <a:t>dok</a:t>
            </a:r>
            <a:r>
              <a:rPr lang="en-US" sz="2000" dirty="0" smtClean="0"/>
              <a:t> se ne </a:t>
            </a:r>
            <a:r>
              <a:rPr lang="en-US" sz="2000" dirty="0" err="1" smtClean="0"/>
              <a:t>izvrši</a:t>
            </a:r>
            <a:r>
              <a:rPr lang="en-US" sz="2000" dirty="0" smtClean="0"/>
              <a:t> </a:t>
            </a:r>
            <a:r>
              <a:rPr lang="en-US" sz="2000" dirty="0" err="1" smtClean="0"/>
              <a:t>neki</a:t>
            </a:r>
            <a:r>
              <a:rPr lang="en-US" sz="2000" dirty="0" smtClean="0"/>
              <a:t> </a:t>
            </a:r>
            <a:r>
              <a:rPr lang="en-US" sz="2000" dirty="0" err="1" smtClean="0"/>
              <a:t>prethodni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izdat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istog</a:t>
            </a:r>
            <a:r>
              <a:rPr lang="en-US" sz="2000" dirty="0" smtClean="0"/>
              <a:t> </a:t>
            </a:r>
            <a:r>
              <a:rPr lang="en-US" sz="2000" dirty="0" err="1" smtClean="0"/>
              <a:t>klijenta</a:t>
            </a:r>
            <a:r>
              <a:rPr lang="en-US" sz="2000" dirty="0" smtClean="0"/>
              <a:t>. </a:t>
            </a:r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 smtClean="0"/>
              <a:t>nalog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vezanu</a:t>
            </a:r>
            <a:r>
              <a:rPr lang="en-US" sz="2000" dirty="0" smtClean="0"/>
              <a:t> </a:t>
            </a:r>
            <a:r>
              <a:rPr lang="en-US" sz="2000" dirty="0" err="1" smtClean="0"/>
              <a:t>trgovinu</a:t>
            </a:r>
            <a:r>
              <a:rPr lang="en-US" sz="2000" dirty="0" smtClean="0"/>
              <a:t> </a:t>
            </a:r>
            <a:r>
              <a:rPr lang="en-US" sz="2000" dirty="0" err="1" smtClean="0"/>
              <a:t>jer</a:t>
            </a:r>
            <a:r>
              <a:rPr lang="en-US" sz="2000" dirty="0" smtClean="0"/>
              <a:t> je on </a:t>
            </a:r>
            <a:r>
              <a:rPr lang="en-US" sz="2000" dirty="0" err="1" smtClean="0"/>
              <a:t>otvoren</a:t>
            </a:r>
            <a:r>
              <a:rPr lang="en-US" sz="2000" dirty="0" smtClean="0"/>
              <a:t> do </a:t>
            </a:r>
            <a:r>
              <a:rPr lang="en-US" sz="2000" dirty="0" err="1" smtClean="0"/>
              <a:t>izvršenja</a:t>
            </a:r>
            <a:r>
              <a:rPr lang="en-US" sz="2000" dirty="0" smtClean="0"/>
              <a:t> </a:t>
            </a:r>
            <a:r>
              <a:rPr lang="en-US" sz="2000" dirty="0" err="1" smtClean="0"/>
              <a:t>prethodno</a:t>
            </a:r>
            <a:r>
              <a:rPr lang="en-US" sz="2000" dirty="0" smtClean="0"/>
              <a:t> </a:t>
            </a:r>
            <a:r>
              <a:rPr lang="en-US" sz="2000" dirty="0" err="1" smtClean="0"/>
              <a:t>izdatog</a:t>
            </a:r>
            <a:r>
              <a:rPr lang="en-US" sz="2000" dirty="0" smtClean="0"/>
              <a:t> </a:t>
            </a:r>
            <a:r>
              <a:rPr lang="en-US" sz="2000" dirty="0" err="1" smtClean="0"/>
              <a:t>naloga</a:t>
            </a:r>
            <a:r>
              <a:rPr lang="en-US" sz="2000" dirty="0" smtClean="0"/>
              <a:t>.</a:t>
            </a:r>
            <a:endParaRPr lang="en-US" sz="2000" smtClean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1394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Prospekt</vt:lpstr>
      <vt:lpstr>Pojam i vrsta naloga</vt:lpstr>
      <vt:lpstr>Nalozi po cjenovnim prioritetima</vt:lpstr>
      <vt:lpstr>Nalozi po cjenovnim prioritetima</vt:lpstr>
      <vt:lpstr>Limitirani nalog</vt:lpstr>
      <vt:lpstr>Stop nalog</vt:lpstr>
      <vt:lpstr> Nalog po vremenu važenja </vt:lpstr>
      <vt:lpstr>Nalog po namjeri investitora</vt:lpstr>
      <vt:lpstr>Hibridni nalozi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ITspu</dc:creator>
  <cp:lastModifiedBy>ITspu</cp:lastModifiedBy>
  <cp:revision>4</cp:revision>
  <dcterms:created xsi:type="dcterms:W3CDTF">2020-02-20T21:13:38Z</dcterms:created>
  <dcterms:modified xsi:type="dcterms:W3CDTF">2020-02-22T19:28:32Z</dcterms:modified>
</cp:coreProperties>
</file>