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96" r:id="rId2"/>
    <p:sldId id="452" r:id="rId3"/>
    <p:sldId id="486" r:id="rId4"/>
    <p:sldId id="487" r:id="rId5"/>
    <p:sldId id="488" r:id="rId6"/>
    <p:sldId id="489" r:id="rId7"/>
    <p:sldId id="490" r:id="rId8"/>
    <p:sldId id="491" r:id="rId9"/>
    <p:sldId id="492" r:id="rId10"/>
    <p:sldId id="493" r:id="rId11"/>
    <p:sldId id="494" r:id="rId12"/>
    <p:sldId id="495" r:id="rId13"/>
    <p:sldId id="496" r:id="rId14"/>
    <p:sldId id="497" r:id="rId15"/>
    <p:sldId id="498" r:id="rId16"/>
    <p:sldId id="500" r:id="rId17"/>
    <p:sldId id="499" r:id="rId18"/>
    <p:sldId id="470" r:id="rId19"/>
  </p:sldIdLst>
  <p:sldSz cx="9525000" cy="6858000"/>
  <p:notesSz cx="6858000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 CE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 CE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 CE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 CE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 CE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 CE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 CE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 CE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 CE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73E0E4F-4019-472B-8F77-38AB17A2CCAA}">
          <p14:sldIdLst>
            <p14:sldId id="396"/>
            <p14:sldId id="452"/>
            <p14:sldId id="486"/>
            <p14:sldId id="487"/>
            <p14:sldId id="488"/>
            <p14:sldId id="489"/>
            <p14:sldId id="490"/>
            <p14:sldId id="491"/>
            <p14:sldId id="492"/>
            <p14:sldId id="493"/>
            <p14:sldId id="494"/>
            <p14:sldId id="495"/>
            <p14:sldId id="496"/>
            <p14:sldId id="497"/>
            <p14:sldId id="498"/>
            <p14:sldId id="500"/>
            <p14:sldId id="499"/>
            <p14:sldId id="4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CC"/>
    <a:srgbClr val="3333FF"/>
    <a:srgbClr val="3366CC"/>
    <a:srgbClr val="0066CC"/>
    <a:srgbClr val="990033"/>
    <a:srgbClr val="003366"/>
    <a:srgbClr val="6600FF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9844" autoAdjust="0"/>
  </p:normalViewPr>
  <p:slideViewPr>
    <p:cSldViewPr>
      <p:cViewPr varScale="1">
        <p:scale>
          <a:sx n="74" d="100"/>
          <a:sy n="74" d="100"/>
        </p:scale>
        <p:origin x="1200" y="72"/>
      </p:cViewPr>
      <p:guideLst>
        <p:guide orient="horz" pos="2160"/>
        <p:guide pos="30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0739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1253" y="-30466"/>
            <a:ext cx="2978612" cy="537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93" tIns="0" rIns="19393" bIns="0" numCol="1" anchor="t" anchorCtr="0" compatLnSpc="1">
            <a:prstTxWarp prst="textNoShape">
              <a:avLst/>
            </a:prstTxWarp>
          </a:bodyPr>
          <a:lstStyle>
            <a:lvl1pPr defTabSz="927627" eaLnBrk="0" hangingPunct="0">
              <a:defRPr sz="1000" i="1">
                <a:effectLst/>
                <a:latin typeface="Times New Roman CE" charset="-1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007" y="-30466"/>
            <a:ext cx="2978611" cy="537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93" tIns="0" rIns="19393" bIns="0" numCol="1" anchor="t" anchorCtr="0" compatLnSpc="1">
            <a:prstTxWarp prst="textNoShape">
              <a:avLst/>
            </a:prstTxWarp>
          </a:bodyPr>
          <a:lstStyle>
            <a:lvl1pPr algn="r" defTabSz="927627" eaLnBrk="0" hangingPunct="0">
              <a:defRPr sz="1000" i="1">
                <a:effectLst/>
                <a:latin typeface="Times New Roman CE" charset="-1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8200" y="741363"/>
            <a:ext cx="5180013" cy="37290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0395" y="4706232"/>
            <a:ext cx="5015576" cy="4430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32" tIns="46867" rIns="93732" bIns="468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1253" y="9364358"/>
            <a:ext cx="2978612" cy="537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93" tIns="0" rIns="19393" bIns="0" numCol="1" anchor="b" anchorCtr="0" compatLnSpc="1">
            <a:prstTxWarp prst="textNoShape">
              <a:avLst/>
            </a:prstTxWarp>
          </a:bodyPr>
          <a:lstStyle>
            <a:lvl1pPr defTabSz="927627" eaLnBrk="0" hangingPunct="0">
              <a:defRPr sz="1000" i="1">
                <a:effectLst/>
                <a:latin typeface="Times New Roman CE" charset="-1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007" y="9364358"/>
            <a:ext cx="2978611" cy="537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93" tIns="0" rIns="19393" bIns="0" numCol="1" anchor="b" anchorCtr="0" compatLnSpc="1">
            <a:prstTxWarp prst="textNoShape">
              <a:avLst/>
            </a:prstTxWarp>
          </a:bodyPr>
          <a:lstStyle>
            <a:lvl1pPr algn="r" defTabSz="927627" eaLnBrk="0" hangingPunct="0">
              <a:defRPr sz="1000" i="1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9B865833-258B-42FE-866D-A848D645F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7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2813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0013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5625" algn="l" defTabSz="9112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0" y="0"/>
            <a:ext cx="1130300" cy="6854825"/>
            <a:chOff x="0" y="0"/>
            <a:chExt cx="712" cy="4318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invGray">
            <a:xfrm>
              <a:off x="0" y="0"/>
              <a:ext cx="712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sr-Latn-C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charset="-18"/>
              </a:endParaRPr>
            </a:p>
          </p:txBody>
        </p:sp>
        <p:grpSp>
          <p:nvGrpSpPr>
            <p:cNvPr id="6" name="Group 32"/>
            <p:cNvGrpSpPr>
              <a:grpSpLocks/>
            </p:cNvGrpSpPr>
            <p:nvPr/>
          </p:nvGrpSpPr>
          <p:grpSpPr bwMode="auto">
            <a:xfrm>
              <a:off x="50" y="103"/>
              <a:ext cx="100" cy="4126"/>
              <a:chOff x="50" y="103"/>
              <a:chExt cx="100" cy="4126"/>
            </a:xfrm>
          </p:grpSpPr>
          <p:sp>
            <p:nvSpPr>
              <p:cNvPr id="7" name="Rectangle 3"/>
              <p:cNvSpPr>
                <a:spLocks noChangeArrowheads="1"/>
              </p:cNvSpPr>
              <p:nvPr/>
            </p:nvSpPr>
            <p:spPr bwMode="auto">
              <a:xfrm>
                <a:off x="50" y="1105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8" name="Rectangle 4"/>
              <p:cNvSpPr>
                <a:spLocks noChangeArrowheads="1"/>
              </p:cNvSpPr>
              <p:nvPr/>
            </p:nvSpPr>
            <p:spPr bwMode="auto">
              <a:xfrm>
                <a:off x="50" y="1250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50" y="1393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50" y="1538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50" y="1683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50" y="1826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/>
            </p:nvSpPr>
            <p:spPr bwMode="auto">
              <a:xfrm>
                <a:off x="50" y="1971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50" y="2116"/>
                <a:ext cx="100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50" y="2259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50" y="2404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50" y="2549"/>
                <a:ext cx="100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8" name="Rectangle 14"/>
              <p:cNvSpPr>
                <a:spLocks noChangeArrowheads="1"/>
              </p:cNvSpPr>
              <p:nvPr/>
            </p:nvSpPr>
            <p:spPr bwMode="auto">
              <a:xfrm>
                <a:off x="50" y="2691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9" name="Rectangle 15"/>
              <p:cNvSpPr>
                <a:spLocks noChangeArrowheads="1"/>
              </p:cNvSpPr>
              <p:nvPr/>
            </p:nvSpPr>
            <p:spPr bwMode="auto">
              <a:xfrm>
                <a:off x="50" y="2836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0" name="Rectangle 16"/>
              <p:cNvSpPr>
                <a:spLocks noChangeArrowheads="1"/>
              </p:cNvSpPr>
              <p:nvPr/>
            </p:nvSpPr>
            <p:spPr bwMode="auto">
              <a:xfrm>
                <a:off x="50" y="2979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1" name="Rectangle 17"/>
              <p:cNvSpPr>
                <a:spLocks noChangeArrowheads="1"/>
              </p:cNvSpPr>
              <p:nvPr/>
            </p:nvSpPr>
            <p:spPr bwMode="auto">
              <a:xfrm>
                <a:off x="50" y="3124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2" name="Rectangle 18"/>
              <p:cNvSpPr>
                <a:spLocks noChangeArrowheads="1"/>
              </p:cNvSpPr>
              <p:nvPr/>
            </p:nvSpPr>
            <p:spPr bwMode="auto">
              <a:xfrm>
                <a:off x="50" y="3269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3" name="Rectangle 19"/>
              <p:cNvSpPr>
                <a:spLocks noChangeArrowheads="1"/>
              </p:cNvSpPr>
              <p:nvPr/>
            </p:nvSpPr>
            <p:spPr bwMode="auto">
              <a:xfrm>
                <a:off x="50" y="3412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/>
            </p:nvSpPr>
            <p:spPr bwMode="auto">
              <a:xfrm>
                <a:off x="50" y="3557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5" name="Rectangle 21"/>
              <p:cNvSpPr>
                <a:spLocks noChangeArrowheads="1"/>
              </p:cNvSpPr>
              <p:nvPr/>
            </p:nvSpPr>
            <p:spPr bwMode="auto">
              <a:xfrm>
                <a:off x="50" y="3702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6" name="Rectangle 22"/>
              <p:cNvSpPr>
                <a:spLocks noChangeArrowheads="1"/>
              </p:cNvSpPr>
              <p:nvPr/>
            </p:nvSpPr>
            <p:spPr bwMode="auto">
              <a:xfrm>
                <a:off x="50" y="3845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7" name="Rectangle 23"/>
              <p:cNvSpPr>
                <a:spLocks noChangeArrowheads="1"/>
              </p:cNvSpPr>
              <p:nvPr/>
            </p:nvSpPr>
            <p:spPr bwMode="auto">
              <a:xfrm>
                <a:off x="50" y="3990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8" name="Rectangle 24"/>
              <p:cNvSpPr>
                <a:spLocks noChangeArrowheads="1"/>
              </p:cNvSpPr>
              <p:nvPr/>
            </p:nvSpPr>
            <p:spPr bwMode="auto">
              <a:xfrm>
                <a:off x="50" y="4134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29" name="Rectangle 25"/>
              <p:cNvSpPr>
                <a:spLocks noChangeArrowheads="1"/>
              </p:cNvSpPr>
              <p:nvPr/>
            </p:nvSpPr>
            <p:spPr bwMode="auto">
              <a:xfrm>
                <a:off x="50" y="103"/>
                <a:ext cx="100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30" name="Rectangle 26"/>
              <p:cNvSpPr>
                <a:spLocks noChangeArrowheads="1"/>
              </p:cNvSpPr>
              <p:nvPr/>
            </p:nvSpPr>
            <p:spPr bwMode="auto">
              <a:xfrm>
                <a:off x="50" y="246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31" name="Rectangle 27"/>
              <p:cNvSpPr>
                <a:spLocks noChangeArrowheads="1"/>
              </p:cNvSpPr>
              <p:nvPr/>
            </p:nvSpPr>
            <p:spPr bwMode="auto">
              <a:xfrm>
                <a:off x="50" y="391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32" name="Rectangle 28"/>
              <p:cNvSpPr>
                <a:spLocks noChangeArrowheads="1"/>
              </p:cNvSpPr>
              <p:nvPr/>
            </p:nvSpPr>
            <p:spPr bwMode="auto">
              <a:xfrm>
                <a:off x="50" y="535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33" name="Rectangle 29"/>
              <p:cNvSpPr>
                <a:spLocks noChangeArrowheads="1"/>
              </p:cNvSpPr>
              <p:nvPr/>
            </p:nvSpPr>
            <p:spPr bwMode="auto">
              <a:xfrm>
                <a:off x="50" y="678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34" name="Rectangle 30"/>
              <p:cNvSpPr>
                <a:spLocks noChangeArrowheads="1"/>
              </p:cNvSpPr>
              <p:nvPr/>
            </p:nvSpPr>
            <p:spPr bwMode="auto">
              <a:xfrm>
                <a:off x="50" y="823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35" name="Rectangle 31"/>
              <p:cNvSpPr>
                <a:spLocks noChangeArrowheads="1"/>
              </p:cNvSpPr>
              <p:nvPr/>
            </p:nvSpPr>
            <p:spPr bwMode="auto">
              <a:xfrm>
                <a:off x="50" y="968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</p:grpSp>
      </p:grpSp>
      <p:sp>
        <p:nvSpPr>
          <p:cNvPr id="2082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90625" y="2286000"/>
            <a:ext cx="80962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83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05000" y="3886200"/>
            <a:ext cx="6667500" cy="1752600"/>
          </a:xfrm>
        </p:spPr>
        <p:txBody>
          <a:bodyPr/>
          <a:lstStyle>
            <a:lvl1pPr marL="0" indent="0" algn="ctr">
              <a:buFont typeface="Monotype Sort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B6E3B-C40B-4838-AEE9-18B25CAAE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39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7B1D6-8CC3-4A8E-BEED-D6AE022A7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6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2813" y="609600"/>
            <a:ext cx="2024062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90625" y="609600"/>
            <a:ext cx="5919788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95A58-E272-474F-A573-9AB11C430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12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0625" y="609600"/>
            <a:ext cx="80962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90625" y="1981200"/>
            <a:ext cx="3971925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4950" y="1981200"/>
            <a:ext cx="3971925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1BC0B-D302-4531-BBC5-594B59A010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33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220B7-BB92-4474-B576-6DDEF427FC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50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475" y="4406900"/>
            <a:ext cx="80962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475" y="2906713"/>
            <a:ext cx="80962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C2E02-7B74-4C3A-B886-386226763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88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0625" y="1981200"/>
            <a:ext cx="39719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4950" y="1981200"/>
            <a:ext cx="39719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3C49-C5C6-4009-96ED-52CB5478A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39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274638"/>
            <a:ext cx="85725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6250" y="1535113"/>
            <a:ext cx="420846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" y="2174875"/>
            <a:ext cx="420846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38700" y="1535113"/>
            <a:ext cx="42100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38700" y="2174875"/>
            <a:ext cx="42100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5F0CB-7A48-4590-944B-7008A1955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25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E4729-2015-47B1-939B-66101F1778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34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3029B-6D8B-4530-9A9E-DCDEE37B2A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1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273050"/>
            <a:ext cx="313372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4275" y="273050"/>
            <a:ext cx="532447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250" y="1435100"/>
            <a:ext cx="31337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E5FA5-619E-4F65-94E4-2894FDB8B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19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900" y="4800600"/>
            <a:ext cx="57150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66900" y="612775"/>
            <a:ext cx="5715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r-Latn-C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66900" y="5367338"/>
            <a:ext cx="57150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65AB87-ED6E-4A22-BFFF-FCD11F750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633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3"/>
          <p:cNvGrpSpPr>
            <a:grpSpLocks/>
          </p:cNvGrpSpPr>
          <p:nvPr/>
        </p:nvGrpSpPr>
        <p:grpSpPr bwMode="auto">
          <a:xfrm>
            <a:off x="0" y="0"/>
            <a:ext cx="1130300" cy="6854825"/>
            <a:chOff x="0" y="0"/>
            <a:chExt cx="712" cy="4318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invGray">
            <a:xfrm>
              <a:off x="0" y="0"/>
              <a:ext cx="712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sr-Latn-C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 CE" charset="-18"/>
              </a:endParaRPr>
            </a:p>
          </p:txBody>
        </p:sp>
        <p:grpSp>
          <p:nvGrpSpPr>
            <p:cNvPr id="1033" name="Group 32"/>
            <p:cNvGrpSpPr>
              <a:grpSpLocks/>
            </p:cNvGrpSpPr>
            <p:nvPr/>
          </p:nvGrpSpPr>
          <p:grpSpPr bwMode="auto">
            <a:xfrm>
              <a:off x="50" y="102"/>
              <a:ext cx="100" cy="4128"/>
              <a:chOff x="50" y="102"/>
              <a:chExt cx="100" cy="4128"/>
            </a:xfrm>
          </p:grpSpPr>
          <p:sp>
            <p:nvSpPr>
              <p:cNvPr id="3" name="Rectangle 3"/>
              <p:cNvSpPr>
                <a:spLocks noChangeArrowheads="1"/>
              </p:cNvSpPr>
              <p:nvPr/>
            </p:nvSpPr>
            <p:spPr bwMode="auto">
              <a:xfrm>
                <a:off x="50" y="1105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28" name="Rectangle 4"/>
              <p:cNvSpPr>
                <a:spLocks noChangeArrowheads="1"/>
              </p:cNvSpPr>
              <p:nvPr/>
            </p:nvSpPr>
            <p:spPr bwMode="auto">
              <a:xfrm>
                <a:off x="50" y="1250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50" y="1393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50" y="1538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50" y="1683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2" name="Rectangle 8"/>
              <p:cNvSpPr>
                <a:spLocks noChangeArrowheads="1"/>
              </p:cNvSpPr>
              <p:nvPr/>
            </p:nvSpPr>
            <p:spPr bwMode="auto">
              <a:xfrm>
                <a:off x="50" y="1826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4" name="Rectangle 9"/>
              <p:cNvSpPr>
                <a:spLocks noChangeArrowheads="1"/>
              </p:cNvSpPr>
              <p:nvPr/>
            </p:nvSpPr>
            <p:spPr bwMode="auto">
              <a:xfrm>
                <a:off x="50" y="1971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50" y="2115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5" name="Rectangle 11"/>
              <p:cNvSpPr>
                <a:spLocks noChangeArrowheads="1"/>
              </p:cNvSpPr>
              <p:nvPr/>
            </p:nvSpPr>
            <p:spPr bwMode="auto">
              <a:xfrm>
                <a:off x="50" y="2259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6" name="Rectangle 12"/>
              <p:cNvSpPr>
                <a:spLocks noChangeArrowheads="1"/>
              </p:cNvSpPr>
              <p:nvPr/>
            </p:nvSpPr>
            <p:spPr bwMode="auto">
              <a:xfrm>
                <a:off x="50" y="2403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7" name="Rectangle 13"/>
              <p:cNvSpPr>
                <a:spLocks noChangeArrowheads="1"/>
              </p:cNvSpPr>
              <p:nvPr/>
            </p:nvSpPr>
            <p:spPr bwMode="auto">
              <a:xfrm>
                <a:off x="50" y="2548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8" name="Rectangle 14"/>
              <p:cNvSpPr>
                <a:spLocks noChangeArrowheads="1"/>
              </p:cNvSpPr>
              <p:nvPr/>
            </p:nvSpPr>
            <p:spPr bwMode="auto">
              <a:xfrm>
                <a:off x="50" y="2692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39" name="Rectangle 15"/>
              <p:cNvSpPr>
                <a:spLocks noChangeArrowheads="1"/>
              </p:cNvSpPr>
              <p:nvPr/>
            </p:nvSpPr>
            <p:spPr bwMode="auto">
              <a:xfrm>
                <a:off x="50" y="2836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0" name="Rectangle 16"/>
              <p:cNvSpPr>
                <a:spLocks noChangeArrowheads="1"/>
              </p:cNvSpPr>
              <p:nvPr/>
            </p:nvSpPr>
            <p:spPr bwMode="auto">
              <a:xfrm>
                <a:off x="50" y="2980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1" name="Rectangle 17"/>
              <p:cNvSpPr>
                <a:spLocks noChangeArrowheads="1"/>
              </p:cNvSpPr>
              <p:nvPr/>
            </p:nvSpPr>
            <p:spPr bwMode="auto">
              <a:xfrm>
                <a:off x="50" y="3124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2" name="Rectangle 18"/>
              <p:cNvSpPr>
                <a:spLocks noChangeArrowheads="1"/>
              </p:cNvSpPr>
              <p:nvPr/>
            </p:nvSpPr>
            <p:spPr bwMode="auto">
              <a:xfrm>
                <a:off x="50" y="3269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3" name="Rectangle 19"/>
              <p:cNvSpPr>
                <a:spLocks noChangeArrowheads="1"/>
              </p:cNvSpPr>
              <p:nvPr/>
            </p:nvSpPr>
            <p:spPr bwMode="auto">
              <a:xfrm>
                <a:off x="50" y="3412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4" name="Rectangle 20"/>
              <p:cNvSpPr>
                <a:spLocks noChangeArrowheads="1"/>
              </p:cNvSpPr>
              <p:nvPr/>
            </p:nvSpPr>
            <p:spPr bwMode="auto">
              <a:xfrm>
                <a:off x="50" y="3557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5" name="Rectangle 21"/>
              <p:cNvSpPr>
                <a:spLocks noChangeArrowheads="1"/>
              </p:cNvSpPr>
              <p:nvPr/>
            </p:nvSpPr>
            <p:spPr bwMode="auto">
              <a:xfrm>
                <a:off x="50" y="3702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50" y="3845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7" name="Rectangle 23"/>
              <p:cNvSpPr>
                <a:spLocks noChangeArrowheads="1"/>
              </p:cNvSpPr>
              <p:nvPr/>
            </p:nvSpPr>
            <p:spPr bwMode="auto">
              <a:xfrm>
                <a:off x="50" y="3990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8" name="Rectangle 24"/>
              <p:cNvSpPr>
                <a:spLocks noChangeArrowheads="1"/>
              </p:cNvSpPr>
              <p:nvPr/>
            </p:nvSpPr>
            <p:spPr bwMode="auto">
              <a:xfrm>
                <a:off x="50" y="4133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49" name="Rectangle 25"/>
              <p:cNvSpPr>
                <a:spLocks noChangeArrowheads="1"/>
              </p:cNvSpPr>
              <p:nvPr/>
            </p:nvSpPr>
            <p:spPr bwMode="auto">
              <a:xfrm>
                <a:off x="50" y="102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50" y="246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51" name="Rectangle 27"/>
              <p:cNvSpPr>
                <a:spLocks noChangeArrowheads="1"/>
              </p:cNvSpPr>
              <p:nvPr/>
            </p:nvSpPr>
            <p:spPr bwMode="auto">
              <a:xfrm>
                <a:off x="50" y="391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52" name="Rectangle 28"/>
              <p:cNvSpPr>
                <a:spLocks noChangeArrowheads="1"/>
              </p:cNvSpPr>
              <p:nvPr/>
            </p:nvSpPr>
            <p:spPr bwMode="auto">
              <a:xfrm>
                <a:off x="50" y="535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53" name="Rectangle 29"/>
              <p:cNvSpPr>
                <a:spLocks noChangeArrowheads="1"/>
              </p:cNvSpPr>
              <p:nvPr/>
            </p:nvSpPr>
            <p:spPr bwMode="auto">
              <a:xfrm>
                <a:off x="50" y="679"/>
                <a:ext cx="100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50" y="823"/>
                <a:ext cx="100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  <p:sp>
            <p:nvSpPr>
              <p:cNvPr id="1055" name="Rectangle 31"/>
              <p:cNvSpPr>
                <a:spLocks noChangeArrowheads="1"/>
              </p:cNvSpPr>
              <p:nvPr/>
            </p:nvSpPr>
            <p:spPr bwMode="auto">
              <a:xfrm>
                <a:off x="50" y="968"/>
                <a:ext cx="100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sr-Latn-C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 CE" charset="-18"/>
                </a:endParaRPr>
              </a:p>
            </p:txBody>
          </p:sp>
        </p:grpSp>
      </p:grpSp>
      <p:sp>
        <p:nvSpPr>
          <p:cNvPr id="1027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90625" y="609600"/>
            <a:ext cx="80962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59" name="Rectangle 3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90625" y="1981200"/>
            <a:ext cx="80962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90625" y="6248400"/>
            <a:ext cx="1984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1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0625" y="6248400"/>
            <a:ext cx="3016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2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02500" y="6248400"/>
            <a:ext cx="1984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fld id="{735337C4-71B4-4FC3-B10A-04DAE9DC5A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/>
        <a:buChar char="F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90625" y="908323"/>
            <a:ext cx="8064450" cy="1368152"/>
          </a:xfrm>
        </p:spPr>
        <p:txBody>
          <a:bodyPr/>
          <a:lstStyle/>
          <a:p>
            <a:pPr algn="ctr"/>
            <a:r>
              <a:rPr lang="sr-Latn-RS" sz="3200" b="1" dirty="0" smtClean="0">
                <a:solidFill>
                  <a:srgbClr val="3333CC"/>
                </a:solidFill>
              </a:rPr>
              <a:t>8</a:t>
            </a:r>
            <a:r>
              <a:rPr lang="sr-Latn-CS" sz="3200" b="1" dirty="0" smtClean="0">
                <a:solidFill>
                  <a:srgbClr val="3333CC"/>
                </a:solidFill>
              </a:rPr>
              <a:t>. Predavanje</a:t>
            </a:r>
            <a:br>
              <a:rPr lang="sr-Latn-CS" sz="3200" b="1" dirty="0" smtClean="0">
                <a:solidFill>
                  <a:srgbClr val="3333CC"/>
                </a:solidFill>
              </a:rPr>
            </a:br>
            <a:r>
              <a:rPr lang="sr-Latn-CS" sz="3200" b="1" dirty="0" smtClean="0">
                <a:solidFill>
                  <a:srgbClr val="3333CC"/>
                </a:solidFill>
              </a:rPr>
              <a:t/>
            </a:r>
            <a:br>
              <a:rPr lang="sr-Latn-CS" sz="3200" b="1" dirty="0" smtClean="0">
                <a:solidFill>
                  <a:srgbClr val="3333CC"/>
                </a:solidFill>
              </a:rPr>
            </a:br>
            <a:r>
              <a:rPr lang="sr-Latn-RS" sz="3200" b="1" dirty="0" smtClean="0">
                <a:solidFill>
                  <a:srgbClr val="3333CC"/>
                </a:solidFill>
              </a:rPr>
              <a:t>Tržišni izvori finansiranja</a:t>
            </a:r>
            <a:r>
              <a:rPr lang="en-US" sz="3200" b="1" dirty="0" smtClean="0">
                <a:solidFill>
                  <a:srgbClr val="3333CC"/>
                </a:solidFill>
              </a:rPr>
              <a:t> MSPP</a:t>
            </a:r>
            <a:r>
              <a:rPr lang="sr-Latn-CS" sz="3200" b="1" dirty="0" smtClean="0">
                <a:solidFill>
                  <a:srgbClr val="3333CC"/>
                </a:solidFill>
              </a:rPr>
              <a:t> </a:t>
            </a:r>
            <a:r>
              <a:rPr lang="sr-Latn-CS" sz="3200" b="1" i="1" dirty="0" smtClean="0">
                <a:solidFill>
                  <a:srgbClr val="3333CC"/>
                </a:solidFill>
              </a:rPr>
              <a:t/>
            </a:r>
            <a:br>
              <a:rPr lang="sr-Latn-CS" sz="3200" b="1" i="1" dirty="0" smtClean="0">
                <a:solidFill>
                  <a:srgbClr val="3333CC"/>
                </a:solidFill>
              </a:rPr>
            </a:br>
            <a:r>
              <a:rPr lang="sr-Latn-CS" sz="2400" b="1" dirty="0" smtClean="0">
                <a:solidFill>
                  <a:srgbClr val="3333CC"/>
                </a:solidFill>
              </a:rPr>
              <a:t/>
            </a:r>
            <a:br>
              <a:rPr lang="sr-Latn-CS" sz="2400" b="1" dirty="0" smtClean="0">
                <a:solidFill>
                  <a:srgbClr val="3333CC"/>
                </a:solidFill>
              </a:rPr>
            </a:br>
            <a:endParaRPr lang="en-US" sz="2400" b="1" dirty="0" smtClean="0">
              <a:solidFill>
                <a:srgbClr val="3333CC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90625" y="2276475"/>
            <a:ext cx="7243763" cy="3819525"/>
          </a:xfrm>
        </p:spPr>
        <p:txBody>
          <a:bodyPr/>
          <a:lstStyle/>
          <a:p>
            <a:pPr>
              <a:buClr>
                <a:schemeClr val="tx1"/>
              </a:buClr>
              <a:buSzPct val="70000"/>
              <a:buFont typeface="Monotype Sorts" charset="2"/>
              <a:buChar char="l"/>
              <a:defRPr/>
            </a:pPr>
            <a:endParaRPr lang="sr-Latn-CS" sz="2800" dirty="0">
              <a:solidFill>
                <a:srgbClr val="3333CC"/>
              </a:solidFill>
            </a:endParaRPr>
          </a:p>
          <a:p>
            <a:pPr>
              <a:buClr>
                <a:schemeClr val="tx1"/>
              </a:buClr>
              <a:buSzPct val="70000"/>
              <a:buFont typeface="Monotype Sorts" charset="2"/>
              <a:buChar char="l"/>
              <a:defRPr/>
            </a:pPr>
            <a:endParaRPr lang="en-US" sz="2800" dirty="0"/>
          </a:p>
          <a:p>
            <a:pPr>
              <a:buClr>
                <a:schemeClr val="tx1"/>
              </a:buClr>
              <a:buSzPct val="70000"/>
              <a:buFont typeface="Monotype Sorts" charset="2"/>
              <a:buChar char="l"/>
              <a:defRPr/>
            </a:pPr>
            <a:endParaRPr lang="en-US" sz="2800" dirty="0">
              <a:latin typeface="Times New Roman CE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11895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sr-Latn-RS" sz="2400" dirty="0">
                <a:solidFill>
                  <a:srgbClr val="3333CC"/>
                </a:solidFill>
                <a:effectLst/>
              </a:rPr>
              <a:t>Biznis plan je osnovno sredstvo za dobijanje finansijskih izvora i od njega zavisi da  li će poslovna ideja dobiti priliku da zaživi ili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ne;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Biznis 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plan ne može garantovati uspeh, ali svakako može umanjiti šanse za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neuspeh;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Može 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se zaključiti da je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biznis 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plan prvi korak na putovanju do preduzetničkog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uspeha;</a:t>
            </a:r>
            <a:endParaRPr lang="en-US" sz="2400" dirty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3333CC"/>
                </a:solidFill>
                <a:effectLst/>
              </a:rPr>
              <a:t>Pored statusne dokumentacije, potencijalni korisnik kredita banci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dostavlja i </a:t>
            </a:r>
            <a:r>
              <a:rPr lang="pl-PL" sz="2400" dirty="0">
                <a:solidFill>
                  <a:srgbClr val="3333CC"/>
                </a:solidFill>
                <a:effectLst/>
              </a:rPr>
              <a:t>dokumentaciju za obezbeđenje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kredita kao što je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izvod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iz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zemljišnih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knjiga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ili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list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nepokretnosti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listom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tereta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i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procena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vrednosti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nekretnine</a:t>
            </a:r>
            <a:r>
              <a:rPr lang="en-US" sz="2400" dirty="0">
                <a:solidFill>
                  <a:srgbClr val="3333CC"/>
                </a:solidFill>
                <a:effectLst/>
              </a:rPr>
              <a:t> od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strane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ovlašćenog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procenjivača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  <a:endParaRPr lang="en-US" sz="2400" dirty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1049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marL="0" indent="0" algn="ctr">
              <a:buNone/>
            </a:pPr>
            <a:r>
              <a:rPr lang="sr-Latn-RS" sz="2400" b="1" dirty="0" smtClean="0">
                <a:solidFill>
                  <a:srgbClr val="3333CC"/>
                </a:solidFill>
                <a:effectLst/>
              </a:rPr>
              <a:t>1.3. Vrste kredita</a:t>
            </a:r>
            <a:endParaRPr lang="sr-Latn-RS" sz="2400" b="1" dirty="0">
              <a:solidFill>
                <a:srgbClr val="3333CC"/>
              </a:solidFill>
              <a:effectLst/>
            </a:endParaRPr>
          </a:p>
          <a:p>
            <a:pPr marL="0" indent="0" algn="just">
              <a:buNone/>
            </a:pPr>
            <a:r>
              <a:rPr lang="it-IT" sz="2400" dirty="0">
                <a:solidFill>
                  <a:srgbClr val="3333CC"/>
                </a:solidFill>
                <a:effectLst/>
              </a:rPr>
              <a:t>Banke, </a:t>
            </a:r>
            <a:r>
              <a:rPr lang="it-IT" sz="2400" b="1" dirty="0">
                <a:solidFill>
                  <a:srgbClr val="3333CC"/>
                </a:solidFill>
                <a:effectLst/>
              </a:rPr>
              <a:t>prema valuti </a:t>
            </a:r>
            <a:r>
              <a:rPr lang="it-IT" sz="2400" dirty="0">
                <a:solidFill>
                  <a:srgbClr val="3333CC"/>
                </a:solidFill>
                <a:effectLst/>
              </a:rPr>
              <a:t>kredita, mogu odobriti: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dinarski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kredit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(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odobrava se </a:t>
            </a:r>
            <a:r>
              <a:rPr lang="pl-PL" sz="2400" dirty="0">
                <a:solidFill>
                  <a:srgbClr val="3333CC"/>
                </a:solidFill>
                <a:effectLst/>
              </a:rPr>
              <a:t>u dinarima i otplaćuje u dinarima na dan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dospeća). </a:t>
            </a:r>
            <a:endParaRPr lang="en-US" sz="2400" dirty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dinarski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kredit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indeksiran</a:t>
            </a:r>
            <a:r>
              <a:rPr lang="en-US" sz="2400" dirty="0">
                <a:solidFill>
                  <a:srgbClr val="3333CC"/>
                </a:solidFill>
                <a:effectLst/>
              </a:rPr>
              <a:t> 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stranoj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valuti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(ugovara se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tzv</a:t>
            </a:r>
            <a:r>
              <a:rPr lang="en-US" sz="2400" dirty="0">
                <a:solidFill>
                  <a:srgbClr val="3333CC"/>
                </a:solidFill>
                <a:effectLst/>
              </a:rPr>
              <a:t>.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valutna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klauzula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ali</a:t>
            </a:r>
            <a:r>
              <a:rPr lang="en-US" sz="2400" dirty="0">
                <a:solidFill>
                  <a:srgbClr val="3333CC"/>
                </a:solidFill>
                <a:effectLst/>
              </a:rPr>
              <a:t> se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plaćanje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tim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ugovorima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vrši</a:t>
            </a:r>
            <a:r>
              <a:rPr lang="en-US" sz="2400" dirty="0">
                <a:solidFill>
                  <a:srgbClr val="3333CC"/>
                </a:solidFill>
                <a:effectLst/>
              </a:rPr>
              <a:t> u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dinarima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);</a:t>
            </a:r>
            <a:endParaRPr lang="en-US" sz="2400" dirty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devizni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kredit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(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banke </a:t>
            </a:r>
            <a:r>
              <a:rPr lang="pl-PL" sz="2400" dirty="0">
                <a:solidFill>
                  <a:srgbClr val="3333CC"/>
                </a:solidFill>
                <a:effectLst/>
              </a:rPr>
              <a:t>u skladu sa propisima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o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deviznom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poslovanju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mogu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domaćem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pravnom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licu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preduzetniku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odobriti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devizni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kredit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plaćanje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uvoza</a:t>
            </a:r>
            <a:r>
              <a:rPr lang="en-US" sz="2400" dirty="0">
                <a:solidFill>
                  <a:srgbClr val="3333CC"/>
                </a:solidFill>
                <a:effectLst/>
              </a:rPr>
              <a:t> robe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usluga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iz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inostranstva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);</a:t>
            </a:r>
          </a:p>
          <a:p>
            <a:pPr marL="0" indent="0" algn="just">
              <a:buNone/>
            </a:pPr>
            <a:r>
              <a:rPr lang="it-IT" sz="2400" b="1" dirty="0">
                <a:solidFill>
                  <a:srgbClr val="3333CC"/>
                </a:solidFill>
                <a:effectLst/>
              </a:rPr>
              <a:t>Prema ročnosti</a:t>
            </a:r>
            <a:r>
              <a:rPr lang="it-IT" sz="2400" dirty="0">
                <a:solidFill>
                  <a:srgbClr val="3333CC"/>
                </a:solidFill>
                <a:effectLst/>
              </a:rPr>
              <a:t>, kredit može biti: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333CC"/>
                </a:solidFill>
                <a:effectLst/>
              </a:rPr>
              <a:t>–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kratkoročni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kredit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endParaRPr lang="en-US" sz="2400" dirty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333CC"/>
                </a:solidFill>
                <a:effectLst/>
              </a:rPr>
              <a:t>–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dugoročni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kredit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.</a:t>
            </a:r>
            <a:endParaRPr lang="en-US" sz="2400" dirty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1877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Kratkoročni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krediti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krediti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koji</a:t>
            </a:r>
            <a:r>
              <a:rPr lang="en-US" sz="2400" dirty="0">
                <a:solidFill>
                  <a:srgbClr val="3333CC"/>
                </a:solidFill>
                <a:effectLst/>
              </a:rPr>
              <a:t> se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odobravaju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rokom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vraćanja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do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12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meseci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dok</a:t>
            </a:r>
            <a:r>
              <a:rPr lang="en-US" sz="2400" dirty="0">
                <a:solidFill>
                  <a:srgbClr val="3333CC"/>
                </a:solidFill>
                <a:effectLst/>
              </a:rPr>
              <a:t> je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rok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vraćanja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dugoročnih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kredita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preko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godinu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dana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</a:p>
          <a:p>
            <a:pPr marL="0" indent="0" algn="just">
              <a:buNone/>
            </a:pPr>
            <a:r>
              <a:rPr lang="en-US" sz="2400" b="1" dirty="0" err="1">
                <a:solidFill>
                  <a:srgbClr val="3333CC"/>
                </a:solidFill>
                <a:effectLst/>
              </a:rPr>
              <a:t>Prema</a:t>
            </a:r>
            <a:r>
              <a:rPr lang="en-US" sz="2400" b="1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effectLst/>
              </a:rPr>
              <a:t>nameni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krediti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mogu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biti</a:t>
            </a:r>
            <a:r>
              <a:rPr lang="en-US" sz="2400" dirty="0">
                <a:solidFill>
                  <a:srgbClr val="3333CC"/>
                </a:solidFill>
                <a:effectLst/>
              </a:rPr>
              <a:t>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za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obrtna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sredstva</a:t>
            </a:r>
            <a:r>
              <a:rPr lang="en-US" sz="2400" dirty="0">
                <a:solidFill>
                  <a:srgbClr val="3333CC"/>
                </a:solidFill>
                <a:effectLst/>
              </a:rPr>
              <a:t>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za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finansiranje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izvoza</a:t>
            </a:r>
            <a:r>
              <a:rPr lang="en-US" sz="2400" dirty="0">
                <a:solidFill>
                  <a:srgbClr val="3333CC"/>
                </a:solidFill>
                <a:effectLst/>
              </a:rPr>
              <a:t>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za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finansiranje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tekuće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likvidnosti</a:t>
            </a:r>
            <a:r>
              <a:rPr lang="en-US" sz="2400" dirty="0">
                <a:solidFill>
                  <a:srgbClr val="3333CC"/>
                </a:solidFill>
                <a:effectLst/>
              </a:rPr>
              <a:t>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 smtClean="0">
                <a:solidFill>
                  <a:srgbClr val="3333CC"/>
                </a:solidFill>
                <a:effectLst/>
              </a:rPr>
              <a:t>za </a:t>
            </a:r>
            <a:r>
              <a:rPr lang="pl-PL" sz="2400" dirty="0">
                <a:solidFill>
                  <a:srgbClr val="3333CC"/>
                </a:solidFill>
                <a:effectLst/>
              </a:rPr>
              <a:t>refinansiranje obaveza i kredita u drugim bankama,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za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dozvoljeno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prekoračenje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tekućem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računu</a:t>
            </a:r>
            <a:r>
              <a:rPr lang="en-US" sz="2400" dirty="0">
                <a:solidFill>
                  <a:srgbClr val="3333CC"/>
                </a:solidFill>
                <a:effectLst/>
              </a:rPr>
              <a:t> (overdraft)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endParaRPr lang="en-US" sz="2400" dirty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investicioni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kredit</a:t>
            </a:r>
            <a:r>
              <a:rPr lang="en-US" sz="2400" dirty="0">
                <a:solidFill>
                  <a:srgbClr val="3333CC"/>
                </a:solidFill>
                <a:effectLst/>
              </a:rPr>
              <a:t> (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kupovina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opreme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mašina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vozila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kupovina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ili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nn-NO" sz="2400" dirty="0" smtClean="0">
                <a:solidFill>
                  <a:srgbClr val="3333CC"/>
                </a:solidFill>
                <a:effectLst/>
              </a:rPr>
              <a:t>izgradnja </a:t>
            </a:r>
            <a:r>
              <a:rPr lang="nn-NO" sz="2400" dirty="0">
                <a:solidFill>
                  <a:srgbClr val="3333CC"/>
                </a:solidFill>
                <a:effectLst/>
              </a:rPr>
              <a:t>poslovnog prostora i </a:t>
            </a:r>
            <a:r>
              <a:rPr lang="nn-NO" sz="2400" dirty="0" smtClean="0">
                <a:solidFill>
                  <a:srgbClr val="3333CC"/>
                </a:solidFill>
                <a:effectLst/>
              </a:rPr>
              <a:t>sl).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333CC"/>
                </a:solidFill>
                <a:effectLst/>
              </a:rPr>
              <a:t>Korisnik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kredita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ima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obavezu</a:t>
            </a:r>
            <a:r>
              <a:rPr lang="en-US" sz="2400" dirty="0">
                <a:solidFill>
                  <a:srgbClr val="3333CC"/>
                </a:solidFill>
                <a:effectLst/>
              </a:rPr>
              <a:t> da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sredstva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kredita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koristi</a:t>
            </a:r>
            <a:r>
              <a:rPr lang="en-US" sz="2400" dirty="0">
                <a:solidFill>
                  <a:srgbClr val="3333CC"/>
                </a:solidFill>
                <a:effectLst/>
              </a:rPr>
              <a:t> 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skladu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ugovorenom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namenom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čemu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banka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vrši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kontrolu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namenskog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korišćenja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kredita</a:t>
            </a:r>
            <a:r>
              <a:rPr lang="en-US" sz="2400" dirty="0">
                <a:solidFill>
                  <a:srgbClr val="3333CC"/>
                </a:solidFill>
                <a:effectLst/>
              </a:rPr>
              <a:t>. </a:t>
            </a:r>
            <a:endParaRPr lang="en-US" sz="2400" dirty="0" smtClean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4947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Ukoliko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se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kredit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koristi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suprotno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nameni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je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odobren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banka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može</a:t>
            </a:r>
            <a:r>
              <a:rPr lang="en-US" sz="2400" dirty="0">
                <a:solidFill>
                  <a:srgbClr val="3333CC"/>
                </a:solidFill>
                <a:effectLst/>
              </a:rPr>
              <a:t> da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raskine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ugovor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potraživanje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kreditu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proglasi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u </a:t>
            </a:r>
            <a:r>
              <a:rPr lang="pl-PL" sz="2400" dirty="0">
                <a:solidFill>
                  <a:srgbClr val="3333CC"/>
                </a:solidFill>
                <a:effectLst/>
              </a:rPr>
              <a:t>celosti dospelim za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naplatu;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3333CC"/>
                </a:solidFill>
                <a:effectLst/>
              </a:rPr>
              <a:t>Adekvatna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provera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kontinuirano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nadgledanje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predstavljaju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instrument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upravljanje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kreditnim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rizicima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sr-Latn-RS" sz="2400" dirty="0">
                <a:solidFill>
                  <a:srgbClr val="3333CC"/>
                </a:solidFill>
                <a:effectLst/>
              </a:rPr>
              <a:t>Kada se monitoringom odobrenih kredita utvrdi da postoje problematični krediti, </a:t>
            </a:r>
            <a:r>
              <a:rPr lang="sr-Latn-CS" sz="2400" dirty="0">
                <a:solidFill>
                  <a:srgbClr val="3333CC"/>
                </a:solidFill>
                <a:effectLst/>
              </a:rPr>
              <a:t>neophodno je odmah preduzeti korektivne akcije i to kroz reprogram kredita, dodatno obezbeđenje, traženje novih informacija i </a:t>
            </a:r>
            <a:r>
              <a:rPr lang="sr-Latn-CS" sz="2400" dirty="0" smtClean="0">
                <a:solidFill>
                  <a:srgbClr val="3333CC"/>
                </a:solidFill>
                <a:effectLst/>
              </a:rPr>
              <a:t>sl;</a:t>
            </a:r>
            <a:endParaRPr lang="en-US" sz="2400" dirty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sr-Latn-CS" sz="2400" dirty="0">
                <a:solidFill>
                  <a:srgbClr val="3333CC"/>
                </a:solidFill>
                <a:effectLst/>
              </a:rPr>
              <a:t>Redovno i blagovremeno praćenje poslovanja malih preduzeća, prometa preko računa banke i svih ostalih transakcija sa bankom za vreme otplate kredita, od presudnog je značaja za upravljanje </a:t>
            </a:r>
            <a:r>
              <a:rPr lang="sr-Latn-CS" sz="2400" dirty="0" smtClean="0">
                <a:solidFill>
                  <a:srgbClr val="3333CC"/>
                </a:solidFill>
                <a:effectLst/>
              </a:rPr>
              <a:t>rizicima;</a:t>
            </a:r>
            <a:endParaRPr lang="en-US" sz="2400" dirty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1555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marL="0" indent="0" algn="ctr">
              <a:buNone/>
            </a:pPr>
            <a:r>
              <a:rPr lang="sr-Latn-RS" sz="2400" b="1" dirty="0" smtClean="0">
                <a:solidFill>
                  <a:srgbClr val="3333CC"/>
                </a:solidFill>
                <a:effectLst/>
              </a:rPr>
              <a:t>1.4. Kamate i naknade</a:t>
            </a:r>
            <a:endParaRPr lang="sr-Latn-RS" sz="2400" b="1" dirty="0">
              <a:solidFill>
                <a:srgbClr val="3333CC"/>
              </a:solidFill>
              <a:effectLst/>
            </a:endParaRPr>
          </a:p>
          <a:p>
            <a:pPr marL="0" indent="0" algn="just">
              <a:buNone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Troškovi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odobravanja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realizacije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kredita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zavise</a:t>
            </a:r>
            <a:r>
              <a:rPr lang="en-US" sz="2400" dirty="0">
                <a:solidFill>
                  <a:srgbClr val="3333CC"/>
                </a:solidFill>
                <a:effectLst/>
              </a:rPr>
              <a:t> od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vrste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kredita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koji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podnosilac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zahteva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aplicira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a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osnovni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su</a:t>
            </a:r>
            <a:r>
              <a:rPr lang="en-US" sz="2400" dirty="0">
                <a:solidFill>
                  <a:srgbClr val="3333CC"/>
                </a:solidFill>
                <a:effectLst/>
              </a:rPr>
              <a:t>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i="1" dirty="0" err="1" smtClean="0">
                <a:solidFill>
                  <a:srgbClr val="3333CC"/>
                </a:solidFill>
                <a:effectLst/>
              </a:rPr>
              <a:t>kamata</a:t>
            </a:r>
            <a:r>
              <a:rPr lang="en-US" sz="2400" i="1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effectLst/>
              </a:rPr>
              <a:t>po</a:t>
            </a:r>
            <a:r>
              <a:rPr lang="en-US" sz="2400" i="1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effectLst/>
              </a:rPr>
              <a:t>kreditu</a:t>
            </a:r>
            <a:r>
              <a:rPr lang="en-US" sz="2400" i="1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effectLst/>
              </a:rPr>
              <a:t>i</a:t>
            </a:r>
            <a:endParaRPr lang="en-US" sz="2400" i="1" dirty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i="1" dirty="0" err="1" smtClean="0">
                <a:solidFill>
                  <a:srgbClr val="3333CC"/>
                </a:solidFill>
                <a:effectLst/>
              </a:rPr>
              <a:t>naknada</a:t>
            </a:r>
            <a:r>
              <a:rPr lang="en-US" sz="2400" i="1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effectLst/>
              </a:rPr>
              <a:t>za</a:t>
            </a:r>
            <a:r>
              <a:rPr lang="en-US" sz="2400" i="1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effectLst/>
              </a:rPr>
              <a:t>obradu</a:t>
            </a:r>
            <a:r>
              <a:rPr lang="en-US" sz="2400" i="1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effectLst/>
              </a:rPr>
              <a:t>zahteva</a:t>
            </a:r>
            <a:r>
              <a:rPr lang="en-US" sz="2400" i="1" dirty="0">
                <a:solidFill>
                  <a:srgbClr val="3333CC"/>
                </a:solidFill>
                <a:effectLst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3333CC"/>
                </a:solidFill>
                <a:effectLst/>
              </a:rPr>
              <a:t>Uz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ove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troškove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korisnik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kredita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plaća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trošak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povlačenja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izveštaja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Kreditnog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biroa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eventualne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troškove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oko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uspostavljanja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obezbeđenja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kreditu, ukoliko su zahtevani;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3333CC"/>
                </a:solidFill>
                <a:effectLst/>
              </a:rPr>
              <a:t>Kamata je cena koju plaća korisnik kredita za korišćenje sredstava banke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i </a:t>
            </a:r>
            <a:r>
              <a:rPr lang="pt-BR" sz="2400" dirty="0" smtClean="0">
                <a:solidFill>
                  <a:srgbClr val="3333CC"/>
                </a:solidFill>
                <a:effectLst/>
              </a:rPr>
              <a:t>izražava </a:t>
            </a:r>
            <a:r>
              <a:rPr lang="pt-BR" sz="2400" dirty="0">
                <a:solidFill>
                  <a:srgbClr val="3333CC"/>
                </a:solidFill>
                <a:effectLst/>
              </a:rPr>
              <a:t>se u procentima na godišnjem ili mesečnom </a:t>
            </a:r>
            <a:r>
              <a:rPr lang="pt-BR" sz="2400" dirty="0" smtClean="0">
                <a:solidFill>
                  <a:srgbClr val="3333CC"/>
                </a:solidFill>
                <a:effectLst/>
              </a:rPr>
              <a:t>nivou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3333CC"/>
                </a:solidFill>
                <a:effectLst/>
              </a:rPr>
              <a:t>Visina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kamatne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stope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zavisi</a:t>
            </a:r>
            <a:r>
              <a:rPr lang="en-US" sz="2400" dirty="0">
                <a:solidFill>
                  <a:srgbClr val="3333CC"/>
                </a:solidFill>
                <a:effectLst/>
              </a:rPr>
              <a:t> od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vrste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kredita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roka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koji</a:t>
            </a:r>
            <a:r>
              <a:rPr lang="en-US" sz="2400" dirty="0">
                <a:solidFill>
                  <a:srgbClr val="3333CC"/>
                </a:solidFill>
                <a:effectLst/>
              </a:rPr>
              <a:t> se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sredstva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odobravaju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,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sredstava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obezbeđenja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kredita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uslova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tržištu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dr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.</a:t>
            </a:r>
            <a:endParaRPr lang="en-US" sz="2400" dirty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3937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Kamatna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stopa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može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biti</a:t>
            </a:r>
            <a:r>
              <a:rPr lang="en-US" sz="2400" dirty="0">
                <a:solidFill>
                  <a:srgbClr val="3333CC"/>
                </a:solidFill>
                <a:effectLst/>
              </a:rPr>
              <a:t>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promenljiva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ili</a:t>
            </a:r>
            <a:endParaRPr lang="en-US" sz="2400" dirty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fiksna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.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3333CC"/>
                </a:solidFill>
                <a:effectLst/>
              </a:rPr>
              <a:t>U skladu sa važećim propisima banka ima obavezu da pored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nominalne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kamatne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stope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utvrđuje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iskazuje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efektivnu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kamatnu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stopu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b="1" dirty="0" err="1" smtClean="0">
                <a:solidFill>
                  <a:srgbClr val="3333CC"/>
                </a:solidFill>
                <a:effectLst/>
              </a:rPr>
              <a:t>Efektivna</a:t>
            </a:r>
            <a:r>
              <a:rPr lang="sr-Latn-RS" sz="2400" b="1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b="1" dirty="0" err="1" smtClean="0">
                <a:solidFill>
                  <a:srgbClr val="3333CC"/>
                </a:solidFill>
                <a:effectLst/>
              </a:rPr>
              <a:t>kamatna</a:t>
            </a:r>
            <a:r>
              <a:rPr lang="en-US" sz="2400" b="1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b="1" dirty="0" err="1">
                <a:solidFill>
                  <a:srgbClr val="3333CC"/>
                </a:solidFill>
                <a:effectLst/>
              </a:rPr>
              <a:t>stopa</a:t>
            </a:r>
            <a:r>
              <a:rPr lang="en-US" sz="2400" b="1" dirty="0">
                <a:solidFill>
                  <a:srgbClr val="3333CC"/>
                </a:solidFill>
                <a:effectLst/>
              </a:rPr>
              <a:t> (EKS)</a:t>
            </a:r>
            <a:r>
              <a:rPr lang="en-US" sz="2400" dirty="0">
                <a:solidFill>
                  <a:srgbClr val="3333CC"/>
                </a:solidFill>
                <a:effectLst/>
              </a:rPr>
              <a:t>, pored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nominalne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uključuje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sve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naknade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provizije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koje </a:t>
            </a:r>
            <a:r>
              <a:rPr lang="pl-PL" sz="2400" dirty="0">
                <a:solidFill>
                  <a:srgbClr val="3333CC"/>
                </a:solidFill>
                <a:effectLst/>
              </a:rPr>
              <a:t>klijent plaća banci za odobravanje kredita. Ova kamatna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stopa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predstavlja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stvarnu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cenu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kredita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omogućava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lakše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jednostavnije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poređenje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uslova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pod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kojima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različite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banke</a:t>
            </a:r>
            <a:r>
              <a:rPr lang="en-US" sz="2400" dirty="0">
                <a:solidFill>
                  <a:srgbClr val="3333CC"/>
                </a:solidFill>
                <a:effectLst/>
              </a:rPr>
              <a:t> nude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iste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kredite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  <a:endParaRPr lang="en-US" sz="2400" dirty="0" smtClean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3076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marL="0" indent="0" algn="ctr">
              <a:buNone/>
            </a:pPr>
            <a:r>
              <a:rPr lang="sr-Latn-RS" sz="2400" b="1" dirty="0" smtClean="0">
                <a:solidFill>
                  <a:srgbClr val="3333CC"/>
                </a:solidFill>
                <a:effectLst/>
              </a:rPr>
              <a:t>1.4. Instrumenti obezbeđenja</a:t>
            </a:r>
            <a:endParaRPr lang="sr-Latn-RS" sz="2400" b="1" dirty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3333CC"/>
                </a:solidFill>
                <a:effectLst/>
              </a:rPr>
              <a:t>Instrumenti obezbeđenja kredita su jedan od najbitnijih faktora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za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ublažavanje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kreditnog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rizika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marL="0" indent="0" algn="just">
              <a:buNone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Instrumenti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obezbeđenja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kredita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koji</a:t>
            </a:r>
            <a:r>
              <a:rPr lang="en-US" sz="2400" dirty="0">
                <a:solidFill>
                  <a:srgbClr val="3333CC"/>
                </a:solidFill>
                <a:effectLst/>
              </a:rPr>
              <a:t> se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najčešće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koriste</a:t>
            </a:r>
            <a:r>
              <a:rPr lang="en-US" sz="2400" dirty="0">
                <a:solidFill>
                  <a:srgbClr val="3333CC"/>
                </a:solidFill>
                <a:effectLst/>
              </a:rPr>
              <a:t> 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praksi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su</a:t>
            </a:r>
            <a:r>
              <a:rPr lang="en-US" sz="2400" dirty="0">
                <a:solidFill>
                  <a:srgbClr val="3333CC"/>
                </a:solidFill>
                <a:effectLst/>
              </a:rPr>
              <a:t>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i="1" dirty="0" err="1" smtClean="0">
                <a:solidFill>
                  <a:srgbClr val="3333CC"/>
                </a:solidFill>
                <a:effectLst/>
              </a:rPr>
              <a:t>blanko</a:t>
            </a:r>
            <a:r>
              <a:rPr lang="en-US" sz="2400" i="1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i="1" dirty="0" err="1" smtClean="0">
                <a:solidFill>
                  <a:srgbClr val="3333CC"/>
                </a:solidFill>
                <a:effectLst/>
              </a:rPr>
              <a:t>menica</a:t>
            </a:r>
            <a:r>
              <a:rPr lang="en-US" sz="2400" i="1" dirty="0" smtClean="0">
                <a:solidFill>
                  <a:srgbClr val="3333CC"/>
                </a:solidFill>
                <a:effectLst/>
              </a:rPr>
              <a:t>,</a:t>
            </a:r>
            <a:endParaRPr lang="en-US" sz="2400" i="1" dirty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i="1" dirty="0" err="1" smtClean="0">
                <a:solidFill>
                  <a:srgbClr val="3333CC"/>
                </a:solidFill>
                <a:effectLst/>
              </a:rPr>
              <a:t>zaloga</a:t>
            </a:r>
            <a:r>
              <a:rPr lang="en-US" sz="2400" i="1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effectLst/>
              </a:rPr>
              <a:t>na</a:t>
            </a:r>
            <a:r>
              <a:rPr lang="en-US" sz="2400" i="1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effectLst/>
              </a:rPr>
              <a:t>pokretnim</a:t>
            </a:r>
            <a:r>
              <a:rPr lang="en-US" sz="2400" i="1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effectLst/>
              </a:rPr>
              <a:t>stvarima</a:t>
            </a:r>
            <a:r>
              <a:rPr lang="en-US" sz="2400" i="1" dirty="0">
                <a:solidFill>
                  <a:srgbClr val="3333CC"/>
                </a:solidFill>
                <a:effectLst/>
              </a:rPr>
              <a:t>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i="1" dirty="0" err="1" smtClean="0">
                <a:solidFill>
                  <a:srgbClr val="3333CC"/>
                </a:solidFill>
                <a:effectLst/>
              </a:rPr>
              <a:t>hipoteka</a:t>
            </a:r>
            <a:r>
              <a:rPr lang="en-US" sz="2400" i="1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effectLst/>
              </a:rPr>
              <a:t>na</a:t>
            </a:r>
            <a:r>
              <a:rPr lang="en-US" sz="2400" i="1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effectLst/>
              </a:rPr>
              <a:t>nepokretnosti</a:t>
            </a:r>
            <a:r>
              <a:rPr lang="en-US" sz="2400" i="1" dirty="0" smtClean="0">
                <a:solidFill>
                  <a:srgbClr val="3333CC"/>
                </a:solidFill>
                <a:effectLst/>
              </a:rPr>
              <a:t>,</a:t>
            </a:r>
            <a:endParaRPr lang="sr-Latn-RS" sz="2400" i="1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fi-FI" sz="2400" i="1" dirty="0">
                <a:solidFill>
                  <a:srgbClr val="3333CC"/>
                </a:solidFill>
                <a:effectLst/>
              </a:rPr>
              <a:t>polisa osiguranja vinkulirana u korist banke,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i="1" dirty="0" err="1" smtClean="0">
                <a:solidFill>
                  <a:srgbClr val="3333CC"/>
                </a:solidFill>
                <a:effectLst/>
              </a:rPr>
              <a:t>namenski</a:t>
            </a:r>
            <a:r>
              <a:rPr lang="en-US" sz="2400" i="1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effectLst/>
              </a:rPr>
              <a:t>oročen</a:t>
            </a:r>
            <a:r>
              <a:rPr lang="en-US" sz="2400" i="1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effectLst/>
              </a:rPr>
              <a:t>depozit</a:t>
            </a:r>
            <a:r>
              <a:rPr lang="en-US" sz="2400" i="1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i="1" dirty="0" err="1" smtClean="0">
                <a:solidFill>
                  <a:srgbClr val="3333CC"/>
                </a:solidFill>
                <a:effectLst/>
              </a:rPr>
              <a:t>i</a:t>
            </a:r>
            <a:r>
              <a:rPr lang="sr-Latn-RS" sz="2400" i="1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i="1" dirty="0" err="1" smtClean="0">
                <a:solidFill>
                  <a:srgbClr val="3333CC"/>
                </a:solidFill>
                <a:effectLst/>
              </a:rPr>
              <a:t>drugi</a:t>
            </a:r>
            <a:r>
              <a:rPr lang="en-US" sz="2400" i="1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effectLst/>
              </a:rPr>
              <a:t>instrumenti</a:t>
            </a:r>
            <a:r>
              <a:rPr lang="en-US" sz="2400" i="1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i="1" dirty="0" err="1">
                <a:solidFill>
                  <a:srgbClr val="3333CC"/>
                </a:solidFill>
                <a:effectLst/>
              </a:rPr>
              <a:t>obezbeđenja</a:t>
            </a:r>
            <a:r>
              <a:rPr lang="en-US" sz="2400" i="1" dirty="0" smtClean="0">
                <a:solidFill>
                  <a:srgbClr val="3333CC"/>
                </a:solidFill>
                <a:effectLst/>
              </a:rPr>
              <a:t>.</a:t>
            </a:r>
            <a:endParaRPr lang="sr-Latn-RS" sz="2400" i="1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sr-Latn-CS" sz="2400" dirty="0" smtClean="0">
                <a:solidFill>
                  <a:srgbClr val="3333CC"/>
                </a:solidFill>
                <a:effectLst/>
              </a:rPr>
              <a:t>Većina </a:t>
            </a:r>
            <a:r>
              <a:rPr lang="sr-Latn-CS" sz="2400" dirty="0">
                <a:solidFill>
                  <a:srgbClr val="3333CC"/>
                </a:solidFill>
                <a:effectLst/>
              </a:rPr>
              <a:t>poslovnih banaka kredite odobrava preduzećima koja raspolažu finansijskim izveštajima za prethodne dve do tri godine, sa pozitivnim novčanim tokom, koja imaju nekretnine kao obezbeđenje za dobijanje kredita u najmanjem odnosu 2:1 u odnosu na iznos traženog </a:t>
            </a:r>
            <a:r>
              <a:rPr lang="sr-Latn-CS" sz="2400" dirty="0" smtClean="0">
                <a:solidFill>
                  <a:srgbClr val="3333CC"/>
                </a:solidFill>
                <a:effectLst/>
              </a:rPr>
              <a:t>kredita</a:t>
            </a:r>
            <a:r>
              <a:rPr lang="sr-Latn-CS" sz="2400" dirty="0">
                <a:solidFill>
                  <a:srgbClr val="3333CC"/>
                </a:solidFill>
                <a:effectLst/>
              </a:rPr>
              <a:t>;</a:t>
            </a:r>
            <a:endParaRPr lang="en-US" sz="2400" i="1" dirty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9314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3333CC"/>
                </a:solidFill>
                <a:effectLst/>
              </a:rPr>
              <a:t>Kada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su</a:t>
            </a:r>
            <a:r>
              <a:rPr lang="en-US" sz="2400" dirty="0">
                <a:solidFill>
                  <a:srgbClr val="3333CC"/>
                </a:solidFill>
                <a:effectLst/>
              </a:rPr>
              <a:t> 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pitanju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i="1" dirty="0">
                <a:solidFill>
                  <a:srgbClr val="3333CC"/>
                </a:solidFill>
                <a:effectLst/>
              </a:rPr>
              <a:t>start up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preduzeća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problemi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još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složeniji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jer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ne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raspolažu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finansijskim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izveštajima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prethodni</a:t>
            </a:r>
            <a:r>
              <a:rPr lang="en-US" sz="2400" dirty="0">
                <a:solidFill>
                  <a:srgbClr val="3333CC"/>
                </a:solidFill>
                <a:effectLst/>
              </a:rPr>
              <a:t> period, pa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preduzeća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nemaju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istorijat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poslovanja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a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sredstva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obezbeđenja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. Pored toga, mala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preduzeća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preduzetnici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imaju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skromne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godišnje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iznose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prihoda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nivoa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kapitala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nedovoljno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dokumentacije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bi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potvrdila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njihov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kredibilitet</a:t>
            </a:r>
            <a:r>
              <a:rPr lang="en-US" sz="2400" dirty="0">
                <a:solidFill>
                  <a:srgbClr val="3333CC"/>
                </a:solidFill>
                <a:effectLst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8573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marL="0" indent="0">
              <a:buNone/>
            </a:pPr>
            <a:r>
              <a:rPr lang="sr-Latn-RS" sz="2400" dirty="0">
                <a:solidFill>
                  <a:srgbClr val="3333CC"/>
                </a:solidFill>
              </a:rPr>
              <a:t>Literatura: </a:t>
            </a:r>
          </a:p>
          <a:p>
            <a:pPr marL="0" indent="0" algn="just">
              <a:buNone/>
            </a:pPr>
            <a:r>
              <a:rPr lang="en-US" sz="2400" dirty="0" err="1">
                <a:solidFill>
                  <a:srgbClr val="3333CC"/>
                </a:solidFill>
              </a:rPr>
              <a:t>Erić</a:t>
            </a:r>
            <a:r>
              <a:rPr lang="en-US" sz="2400" dirty="0">
                <a:solidFill>
                  <a:srgbClr val="3333CC"/>
                </a:solidFill>
              </a:rPr>
              <a:t>, D. </a:t>
            </a:r>
            <a:r>
              <a:rPr lang="en-US" sz="2400" dirty="0" err="1">
                <a:solidFill>
                  <a:srgbClr val="3333CC"/>
                </a:solidFill>
              </a:rPr>
              <a:t>i</a:t>
            </a:r>
            <a:r>
              <a:rPr lang="en-US" sz="2400" dirty="0">
                <a:solidFill>
                  <a:srgbClr val="3333CC"/>
                </a:solidFill>
              </a:rPr>
              <a:t> </a:t>
            </a:r>
            <a:r>
              <a:rPr lang="en-US" sz="2400" dirty="0" err="1">
                <a:solidFill>
                  <a:srgbClr val="3333CC"/>
                </a:solidFill>
              </a:rPr>
              <a:t>ostali</a:t>
            </a:r>
            <a:r>
              <a:rPr lang="en-US" sz="2400" dirty="0">
                <a:solidFill>
                  <a:srgbClr val="3333CC"/>
                </a:solidFill>
              </a:rPr>
              <a:t> (2012). </a:t>
            </a:r>
            <a:r>
              <a:rPr lang="en-US" sz="2400" dirty="0" err="1">
                <a:solidFill>
                  <a:srgbClr val="3333CC"/>
                </a:solidFill>
              </a:rPr>
              <a:t>Finansiranje</a:t>
            </a:r>
            <a:r>
              <a:rPr lang="en-US" sz="2400" dirty="0">
                <a:solidFill>
                  <a:srgbClr val="3333CC"/>
                </a:solidFill>
              </a:rPr>
              <a:t> </a:t>
            </a:r>
            <a:r>
              <a:rPr lang="en-US" sz="2400" dirty="0" err="1">
                <a:solidFill>
                  <a:srgbClr val="3333CC"/>
                </a:solidFill>
              </a:rPr>
              <a:t>malih</a:t>
            </a:r>
            <a:r>
              <a:rPr lang="en-US" sz="2400" dirty="0">
                <a:solidFill>
                  <a:srgbClr val="3333CC"/>
                </a:solidFill>
              </a:rPr>
              <a:t> </a:t>
            </a:r>
            <a:r>
              <a:rPr lang="en-US" sz="2400" dirty="0" err="1">
                <a:solidFill>
                  <a:srgbClr val="3333CC"/>
                </a:solidFill>
              </a:rPr>
              <a:t>i</a:t>
            </a:r>
            <a:r>
              <a:rPr lang="en-US" sz="2400" dirty="0">
                <a:solidFill>
                  <a:srgbClr val="3333CC"/>
                </a:solidFill>
              </a:rPr>
              <a:t> </a:t>
            </a:r>
            <a:r>
              <a:rPr lang="en-US" sz="2400" dirty="0" err="1">
                <a:solidFill>
                  <a:srgbClr val="3333CC"/>
                </a:solidFill>
              </a:rPr>
              <a:t>srednjih</a:t>
            </a:r>
            <a:r>
              <a:rPr lang="en-US" sz="2400" dirty="0">
                <a:solidFill>
                  <a:srgbClr val="3333CC"/>
                </a:solidFill>
              </a:rPr>
              <a:t> </a:t>
            </a:r>
            <a:r>
              <a:rPr lang="en-US" sz="2400" dirty="0" err="1">
                <a:solidFill>
                  <a:srgbClr val="3333CC"/>
                </a:solidFill>
              </a:rPr>
              <a:t>preduzeća</a:t>
            </a:r>
            <a:r>
              <a:rPr lang="en-US" sz="2400" dirty="0">
                <a:solidFill>
                  <a:srgbClr val="3333CC"/>
                </a:solidFill>
              </a:rPr>
              <a:t> u </a:t>
            </a:r>
            <a:r>
              <a:rPr lang="en-US" sz="2400" dirty="0" err="1">
                <a:solidFill>
                  <a:srgbClr val="3333CC"/>
                </a:solidFill>
              </a:rPr>
              <a:t>Srbiji</a:t>
            </a:r>
            <a:r>
              <a:rPr lang="en-US" sz="2400" dirty="0">
                <a:solidFill>
                  <a:srgbClr val="3333CC"/>
                </a:solidFill>
              </a:rPr>
              <a:t>, </a:t>
            </a:r>
            <a:r>
              <a:rPr lang="en-US" sz="2400" dirty="0" err="1">
                <a:solidFill>
                  <a:srgbClr val="3333CC"/>
                </a:solidFill>
              </a:rPr>
              <a:t>Institut</a:t>
            </a:r>
            <a:r>
              <a:rPr lang="en-US" sz="2400" dirty="0">
                <a:solidFill>
                  <a:srgbClr val="3333CC"/>
                </a:solidFill>
              </a:rPr>
              <a:t> </a:t>
            </a:r>
            <a:r>
              <a:rPr lang="en-US" sz="2400" dirty="0" err="1">
                <a:solidFill>
                  <a:srgbClr val="3333CC"/>
                </a:solidFill>
              </a:rPr>
              <a:t>ekonomskih</a:t>
            </a:r>
            <a:r>
              <a:rPr lang="en-US" sz="2400" dirty="0">
                <a:solidFill>
                  <a:srgbClr val="3333CC"/>
                </a:solidFill>
              </a:rPr>
              <a:t> </a:t>
            </a:r>
            <a:r>
              <a:rPr lang="en-US" sz="2400" dirty="0" err="1">
                <a:solidFill>
                  <a:srgbClr val="3333CC"/>
                </a:solidFill>
              </a:rPr>
              <a:t>nauka</a:t>
            </a:r>
            <a:r>
              <a:rPr lang="en-US" sz="2400" dirty="0">
                <a:solidFill>
                  <a:srgbClr val="3333CC"/>
                </a:solidFill>
              </a:rPr>
              <a:t> </a:t>
            </a:r>
            <a:r>
              <a:rPr lang="en-US" sz="2400" dirty="0" err="1">
                <a:solidFill>
                  <a:srgbClr val="3333CC"/>
                </a:solidFill>
              </a:rPr>
              <a:t>i</a:t>
            </a:r>
            <a:r>
              <a:rPr lang="en-US" sz="2400" dirty="0">
                <a:solidFill>
                  <a:srgbClr val="3333CC"/>
                </a:solidFill>
              </a:rPr>
              <a:t> </a:t>
            </a:r>
            <a:r>
              <a:rPr lang="en-US" sz="2400" dirty="0" err="1">
                <a:solidFill>
                  <a:srgbClr val="3333CC"/>
                </a:solidFill>
              </a:rPr>
              <a:t>Privredna</a:t>
            </a:r>
            <a:r>
              <a:rPr lang="en-US" sz="2400" dirty="0">
                <a:solidFill>
                  <a:srgbClr val="3333CC"/>
                </a:solidFill>
              </a:rPr>
              <a:t> </a:t>
            </a:r>
            <a:r>
              <a:rPr lang="en-US" sz="2400" dirty="0" err="1">
                <a:solidFill>
                  <a:srgbClr val="3333CC"/>
                </a:solidFill>
              </a:rPr>
              <a:t>komora</a:t>
            </a:r>
            <a:r>
              <a:rPr lang="en-US" sz="2400" dirty="0">
                <a:solidFill>
                  <a:srgbClr val="3333CC"/>
                </a:solidFill>
              </a:rPr>
              <a:t> </a:t>
            </a:r>
            <a:r>
              <a:rPr lang="en-US" sz="2400" dirty="0" err="1">
                <a:solidFill>
                  <a:srgbClr val="3333CC"/>
                </a:solidFill>
              </a:rPr>
              <a:t>Srbije</a:t>
            </a:r>
            <a:r>
              <a:rPr lang="en-US" sz="2400" dirty="0">
                <a:solidFill>
                  <a:srgbClr val="3333CC"/>
                </a:solidFill>
              </a:rPr>
              <a:t>, Beograd</a:t>
            </a:r>
            <a:endParaRPr lang="sr-Latn-RS" sz="2400" dirty="0">
              <a:solidFill>
                <a:srgbClr val="3333CC"/>
              </a:solidFill>
            </a:endParaRPr>
          </a:p>
          <a:p>
            <a:pPr marL="0" indent="0" algn="just">
              <a:buNone/>
            </a:pPr>
            <a:r>
              <a:rPr lang="en-US" sz="2400" dirty="0">
                <a:solidFill>
                  <a:srgbClr val="3333CC"/>
                </a:solidFill>
              </a:rPr>
              <a:t/>
            </a:r>
            <a:br>
              <a:rPr lang="en-US" sz="2400" dirty="0">
                <a:solidFill>
                  <a:srgbClr val="3333CC"/>
                </a:solidFill>
              </a:rPr>
            </a:br>
            <a:endParaRPr lang="sr-Latn-RS" sz="2400" dirty="0" smtClean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6825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marL="0" indent="0" algn="ctr">
              <a:buClr>
                <a:srgbClr val="3333CC"/>
              </a:buClr>
              <a:buNone/>
              <a:defRPr/>
            </a:pPr>
            <a:r>
              <a:rPr lang="sr-Latn-RS" sz="2400" b="1" dirty="0" smtClean="0">
                <a:solidFill>
                  <a:srgbClr val="3333CC"/>
                </a:solidFill>
                <a:effectLst/>
              </a:rPr>
              <a:t>Tržišni izvori finansiranja 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Adekvatnost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različitih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izvora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finansiranja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zavisi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od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uslova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tržištu</a:t>
            </a:r>
            <a:r>
              <a:rPr lang="en-US" sz="2400" dirty="0">
                <a:solidFill>
                  <a:srgbClr val="3333CC"/>
                </a:solidFill>
                <a:effectLst/>
              </a:rPr>
              <a:t>, faze u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životnom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ciklusu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preduzeća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strukture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ulaganja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finansijskog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položaja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preduzeća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,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ciljeva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preduzeća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odnosa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menadžmenta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prema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riziku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dostupnosti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pojedinih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izvora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finansiranja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delatnosti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vrste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karaktera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poslovnih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aktivnosti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preduzeća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nivoa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rizika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itd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.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333CC"/>
                </a:solidFill>
                <a:effectLst/>
              </a:rPr>
              <a:t>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Republici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Srbiji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MSPP sektor može da obezbedi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finansijska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sredstva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iz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nekoliko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izvora</a:t>
            </a:r>
            <a:r>
              <a:rPr lang="en-US" sz="2400" dirty="0">
                <a:solidFill>
                  <a:srgbClr val="3333CC"/>
                </a:solidFill>
                <a:effectLst/>
              </a:rPr>
              <a:t>:</a:t>
            </a:r>
          </a:p>
          <a:p>
            <a:pPr marL="0" indent="0" algn="just">
              <a:buNone/>
            </a:pPr>
            <a:r>
              <a:rPr lang="en-US" sz="2400" dirty="0" smtClean="0">
                <a:solidFill>
                  <a:srgbClr val="3333CC"/>
                </a:solidFill>
                <a:effectLst/>
              </a:rPr>
              <a:t>1.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Krediti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komercijalnih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banaka</a:t>
            </a:r>
            <a:r>
              <a:rPr lang="en-US" sz="2400" dirty="0">
                <a:solidFill>
                  <a:srgbClr val="3333CC"/>
                </a:solidFill>
                <a:effectLst/>
              </a:rPr>
              <a:t>,</a:t>
            </a:r>
          </a:p>
          <a:p>
            <a:pPr marL="0" indent="0" algn="just">
              <a:buNone/>
            </a:pPr>
            <a:r>
              <a:rPr lang="en-US" sz="2400" dirty="0">
                <a:solidFill>
                  <a:srgbClr val="3333CC"/>
                </a:solidFill>
                <a:effectLst/>
              </a:rPr>
              <a:t>2.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Lizing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kompanije</a:t>
            </a:r>
            <a:r>
              <a:rPr lang="en-US" sz="2400" dirty="0">
                <a:solidFill>
                  <a:srgbClr val="3333CC"/>
                </a:solidFill>
                <a:effectLst/>
              </a:rPr>
              <a:t>,</a:t>
            </a:r>
          </a:p>
          <a:p>
            <a:pPr marL="0" indent="0" algn="just">
              <a:buNone/>
            </a:pPr>
            <a:r>
              <a:rPr lang="en-US" sz="2400" dirty="0">
                <a:solidFill>
                  <a:srgbClr val="3333CC"/>
                </a:solidFill>
                <a:effectLst/>
              </a:rPr>
              <a:t>3.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Faktoring</a:t>
            </a:r>
            <a:r>
              <a:rPr lang="en-US" sz="2400" dirty="0">
                <a:solidFill>
                  <a:srgbClr val="3333CC"/>
                </a:solidFill>
                <a:effectLst/>
              </a:rPr>
              <a:t>,</a:t>
            </a:r>
          </a:p>
          <a:p>
            <a:pPr marL="0" indent="0" algn="just">
              <a:buNone/>
            </a:pPr>
            <a:r>
              <a:rPr lang="en-US" sz="2400" dirty="0">
                <a:solidFill>
                  <a:srgbClr val="3333CC"/>
                </a:solidFill>
                <a:effectLst/>
              </a:rPr>
              <a:t>4.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Poslovni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anđeli</a:t>
            </a:r>
            <a:r>
              <a:rPr lang="en-US" sz="2400" dirty="0">
                <a:solidFill>
                  <a:srgbClr val="3333CC"/>
                </a:solidFill>
                <a:effectLst/>
              </a:rPr>
              <a:t>,</a:t>
            </a:r>
          </a:p>
          <a:p>
            <a:pPr marL="0" indent="0" algn="just">
              <a:buNone/>
            </a:pPr>
            <a:r>
              <a:rPr lang="en-US" sz="2400" dirty="0">
                <a:solidFill>
                  <a:srgbClr val="3333CC"/>
                </a:solidFill>
                <a:effectLst/>
              </a:rPr>
              <a:t>5.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Mikrokreditne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organizacije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endParaRPr lang="en-US" sz="2400" dirty="0">
              <a:solidFill>
                <a:srgbClr val="3333CC"/>
              </a:solidFill>
              <a:effectLst/>
            </a:endParaRPr>
          </a:p>
          <a:p>
            <a:pPr marL="0" indent="0" algn="just">
              <a:buNone/>
            </a:pPr>
            <a:r>
              <a:rPr lang="en-US" sz="2400" dirty="0">
                <a:solidFill>
                  <a:srgbClr val="3333CC"/>
                </a:solidFill>
                <a:effectLst/>
              </a:rPr>
              <a:t>6.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Tržište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kapitala</a:t>
            </a:r>
            <a:r>
              <a:rPr lang="en-US" sz="2400" dirty="0">
                <a:solidFill>
                  <a:srgbClr val="3333CC"/>
                </a:solidFill>
                <a:effectLst/>
              </a:rPr>
              <a:t> –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korporativne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obveznice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emisija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akcija</a:t>
            </a:r>
            <a:r>
              <a:rPr lang="en-US" sz="2400" dirty="0">
                <a:solidFill>
                  <a:srgbClr val="3333CC"/>
                </a:solidFill>
                <a:effectLst/>
              </a:rPr>
              <a:t>.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8360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marL="0" indent="0" algn="ctr">
              <a:buClr>
                <a:srgbClr val="3333CC"/>
              </a:buClr>
              <a:buNone/>
              <a:defRPr/>
            </a:pPr>
            <a:r>
              <a:rPr lang="sr-Latn-RS" sz="2400" b="1" dirty="0" smtClean="0">
                <a:solidFill>
                  <a:srgbClr val="3333CC"/>
                </a:solidFill>
                <a:effectLst/>
              </a:rPr>
              <a:t>1. Krediti komercijalnih banaka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rgbClr val="3333CC"/>
                </a:solidFill>
                <a:effectLst/>
              </a:rPr>
              <a:t>U Republici Srbiji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odobravanjem kredita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pravnim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fizičkim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licima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skladu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važećim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propisima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mogu</a:t>
            </a:r>
            <a:r>
              <a:rPr lang="en-US" sz="2400" dirty="0">
                <a:solidFill>
                  <a:srgbClr val="3333CC"/>
                </a:solidFill>
                <a:effectLst/>
              </a:rPr>
              <a:t> da se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bave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isključivo </a:t>
            </a:r>
            <a:r>
              <a:rPr lang="pl-PL" sz="2400" dirty="0">
                <a:solidFill>
                  <a:srgbClr val="3333CC"/>
                </a:solidFill>
                <a:effectLst/>
              </a:rPr>
              <a:t>banke koje imaju dozvolu za rad Narodne banke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Srbije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osim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pravnih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lica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odgovarajućim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zakonom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ovlašćena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obavljanje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ovih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poslova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(AOFI, Fond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razvoj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)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r-Latn-RS" sz="2400" dirty="0">
                <a:solidFill>
                  <a:srgbClr val="3333CC"/>
                </a:solidFill>
                <a:effectLst/>
              </a:rPr>
              <a:t>Za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sektor MSPP postoje 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kreditne linije međunarodnih finansijskih institucija (EAR, EIB, KWF i druge), koje nude povoljnije uslove finansiranja sa nižim kamatnim stopama i dužim rokovima otplate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kredita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sr-Latn-RS" sz="2400" dirty="0">
                <a:solidFill>
                  <a:srgbClr val="3333CC"/>
                </a:solidFill>
                <a:effectLst/>
              </a:rPr>
              <a:t>Pored ovih, banke i iz sopstvenog potencijala odobravaju kredite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sektoru 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MSPP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koja 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ispunjavaju propisane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uslove;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Najčešće 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korišćeni izvori finansiranja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su 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kratkoročni i dugoročni krediti, overdraft odnosno dozvoljeni minus na računu i nešto ređe garancije.</a:t>
            </a:r>
            <a:endParaRPr lang="en-US" sz="2400" dirty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sr-Latn-RS" sz="2400" dirty="0" smtClean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6664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Prema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podacima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Narodne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banke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Srbije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sa 30.03.2020</a:t>
            </a:r>
            <a:r>
              <a:rPr lang="en-US" sz="2400" i="1" dirty="0" smtClean="0">
                <a:solidFill>
                  <a:srgbClr val="3333CC"/>
                </a:solidFill>
                <a:effectLst/>
              </a:rPr>
              <a:t>.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godine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>
                <a:solidFill>
                  <a:srgbClr val="3333CC"/>
                </a:solidFill>
                <a:effectLst/>
              </a:rPr>
              <a:t>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Srbiji</a:t>
            </a:r>
            <a:r>
              <a:rPr lang="en-US" sz="2400" dirty="0">
                <a:solidFill>
                  <a:srgbClr val="3333CC"/>
                </a:solidFill>
                <a:effectLst/>
              </a:rPr>
              <a:t> je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poslovalo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26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banaka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sr-Latn-CS" sz="2400" dirty="0" smtClean="0">
                <a:solidFill>
                  <a:srgbClr val="3333CC"/>
                </a:solidFill>
                <a:effectLst/>
              </a:rPr>
              <a:t>Posmatrajući </a:t>
            </a:r>
            <a:r>
              <a:rPr lang="sr-Latn-CS" sz="2400" dirty="0">
                <a:solidFill>
                  <a:srgbClr val="3333CC"/>
                </a:solidFill>
                <a:effectLst/>
              </a:rPr>
              <a:t>period od 2001. godine do danas, uočava se stalna tendencija smanjenja broja banaka kao rezultat integracija i likvidacija banaka (primera radi, u 2001. godini je poslovalo 49 banaka</a:t>
            </a:r>
            <a:r>
              <a:rPr lang="sr-Latn-CS" sz="2400" dirty="0" smtClean="0">
                <a:solidFill>
                  <a:srgbClr val="3333CC"/>
                </a:solidFill>
                <a:effectLst/>
              </a:rPr>
              <a:t>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3333CC"/>
                </a:solidFill>
                <a:effectLst/>
              </a:rPr>
              <a:t>Prilikom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finansiranja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MSP,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banke</a:t>
            </a:r>
            <a:r>
              <a:rPr lang="en-US" sz="2400" dirty="0">
                <a:solidFill>
                  <a:srgbClr val="3333CC"/>
                </a:solidFill>
                <a:effectLst/>
              </a:rPr>
              <a:t> se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suočavaju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velikim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brojem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poteškoća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uglavnom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posledica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veličine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karakteristika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specifičnih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potreba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ovih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preduzeća</a:t>
            </a:r>
            <a:r>
              <a:rPr lang="en-US" sz="2400" dirty="0">
                <a:solidFill>
                  <a:srgbClr val="3333CC"/>
                </a:solidFill>
                <a:effectLst/>
              </a:rPr>
              <a:t>.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Rezultati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sprovedenog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istraživanja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pokazuju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da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većina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anketiranih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banaka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osnovni</a:t>
            </a:r>
            <a:r>
              <a:rPr lang="en-US" sz="2400" dirty="0">
                <a:solidFill>
                  <a:srgbClr val="3333CC"/>
                </a:solidFill>
                <a:effectLst/>
              </a:rPr>
              <a:t> problem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ističe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prezaduženost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klijenata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potom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navodi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rizičnost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plasmana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nedovoljno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efikasan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sistem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naplate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potraživanja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neadekvatna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sredstva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obezbeđenja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it-IT" sz="2400" dirty="0" smtClean="0">
                <a:solidFill>
                  <a:srgbClr val="3333CC"/>
                </a:solidFill>
                <a:effectLst/>
              </a:rPr>
              <a:t>nedovoljnu </a:t>
            </a:r>
            <a:r>
              <a:rPr lang="it-IT" sz="2400" dirty="0">
                <a:solidFill>
                  <a:srgbClr val="3333CC"/>
                </a:solidFill>
                <a:effectLst/>
              </a:rPr>
              <a:t>informisanost klijenata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njihovu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nedovoljnu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edukovanost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en-US" sz="2400" dirty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sr-Latn-RS" sz="2400" dirty="0" smtClean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8537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marL="0" indent="0" algn="ctr">
              <a:buNone/>
            </a:pPr>
            <a:r>
              <a:rPr lang="sr-Latn-RS" sz="2400" b="1" dirty="0" smtClean="0">
                <a:solidFill>
                  <a:srgbClr val="3333CC"/>
                </a:solidFill>
                <a:effectLst/>
              </a:rPr>
              <a:t>1.1. Pojam kredita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rgbClr val="3333CC"/>
                </a:solidFill>
                <a:effectLst/>
              </a:rPr>
              <a:t>Kredit predstavlja ustupanje određenog iznosa novčanih </a:t>
            </a:r>
            <a:r>
              <a:rPr lang="nb-NO" sz="2400" dirty="0" smtClean="0">
                <a:solidFill>
                  <a:srgbClr val="3333CC"/>
                </a:solidFill>
                <a:effectLst/>
              </a:rPr>
              <a:t>sredstava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korisniku </a:t>
            </a:r>
            <a:r>
              <a:rPr lang="pl-PL" sz="2400" dirty="0">
                <a:solidFill>
                  <a:srgbClr val="3333CC"/>
                </a:solidFill>
                <a:effectLst/>
              </a:rPr>
              <a:t>(klijentu) od strane banke, uz obavezu klijenta da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odobrena sredstva </a:t>
            </a:r>
            <a:r>
              <a:rPr lang="pl-PL" sz="2400" dirty="0">
                <a:solidFill>
                  <a:srgbClr val="3333CC"/>
                </a:solidFill>
                <a:effectLst/>
              </a:rPr>
              <a:t>vrati u ugovorenom roku, uz plaćanje kamate na način i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u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rokovima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predviđenim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ugovorom</a:t>
            </a:r>
            <a:r>
              <a:rPr lang="en-US" sz="2400" dirty="0">
                <a:solidFill>
                  <a:srgbClr val="3333CC"/>
                </a:solidFill>
                <a:effectLst/>
              </a:rPr>
              <a:t> o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kreditu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Pravo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kredit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može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ostvariti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podnosilac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zahteva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kredit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koji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uz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zahtev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podnosi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svu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neophodnu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dokumentaciju </a:t>
            </a:r>
            <a:r>
              <a:rPr lang="pl-PL" sz="2400" dirty="0">
                <a:solidFill>
                  <a:srgbClr val="3333CC"/>
                </a:solidFill>
                <a:effectLst/>
              </a:rPr>
              <a:t>propisanu internim aktima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banke</a:t>
            </a:r>
            <a:r>
              <a:rPr lang="pl-PL" sz="2400" dirty="0">
                <a:solidFill>
                  <a:srgbClr val="3333CC"/>
                </a:solidFill>
                <a:effectLst/>
              </a:rPr>
              <a:t>;</a:t>
            </a:r>
            <a:endParaRPr lang="pl-PL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333CC"/>
                </a:solidFill>
                <a:effectLst/>
              </a:rPr>
              <a:t>Banka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utvrđuje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kreditnu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sposobnost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procenjujući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uspešnost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poslovanja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stepen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rizika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,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ekonomsku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opravdanost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plasmana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obim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nivo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poslovne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saradnje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klijenta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bankom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7247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marL="0" indent="0" algn="ctr">
              <a:buNone/>
            </a:pPr>
            <a:r>
              <a:rPr lang="sr-Latn-RS" sz="2400" b="1" dirty="0" smtClean="0">
                <a:solidFill>
                  <a:srgbClr val="3333CC"/>
                </a:solidFill>
                <a:effectLst/>
              </a:rPr>
              <a:t>1.2. Potrebna dokumentacija</a:t>
            </a:r>
            <a:endParaRPr lang="sr-Latn-RS" sz="2400" b="1" dirty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3333CC"/>
                </a:solidFill>
                <a:effectLst/>
              </a:rPr>
              <a:t>Pri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podnošenju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zahteva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kredit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kao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tokom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čitavog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perioda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korišćenja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kredita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korisnik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kredita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dostavlja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banci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neophodnu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dokumentaciju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sa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ažurnim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podacima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hr-HR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hr-HR" sz="2400" dirty="0" smtClean="0">
                <a:solidFill>
                  <a:srgbClr val="3333CC"/>
                </a:solidFill>
                <a:effectLst/>
              </a:rPr>
              <a:t>Ključni </a:t>
            </a:r>
            <a:r>
              <a:rPr lang="hr-HR" sz="2400" dirty="0">
                <a:solidFill>
                  <a:srgbClr val="3333CC"/>
                </a:solidFill>
                <a:effectLst/>
              </a:rPr>
              <a:t>podaci za ocenu kreditne sposobnosti mogu se grupisati u sledeće celine:</a:t>
            </a:r>
            <a:endParaRPr lang="en-US" sz="2400" dirty="0">
              <a:solidFill>
                <a:srgbClr val="3333CC"/>
              </a:solidFill>
              <a:effectLst/>
            </a:endParaRPr>
          </a:p>
          <a:p>
            <a:pPr lvl="1" algn="just">
              <a:buClr>
                <a:srgbClr val="3333CC"/>
              </a:buClr>
              <a:buFont typeface="Arial" panose="020B0604020202020204" pitchFamily="34" charset="0"/>
              <a:buChar char="•"/>
            </a:pPr>
            <a:r>
              <a:rPr lang="sr-Latn-RS" sz="2400" i="1" dirty="0">
                <a:solidFill>
                  <a:srgbClr val="3333CC"/>
                </a:solidFill>
                <a:effectLst/>
              </a:rPr>
              <a:t>Zahtev za kredit uz prateću dokumentaciju;</a:t>
            </a:r>
            <a:endParaRPr lang="en-US" sz="2400" i="1" dirty="0">
              <a:solidFill>
                <a:srgbClr val="3333CC"/>
              </a:solidFill>
              <a:effectLst/>
            </a:endParaRPr>
          </a:p>
          <a:p>
            <a:pPr lvl="1" algn="just">
              <a:buClr>
                <a:srgbClr val="3333CC"/>
              </a:buClr>
              <a:buFont typeface="Arial" panose="020B0604020202020204" pitchFamily="34" charset="0"/>
              <a:buChar char="•"/>
            </a:pPr>
            <a:r>
              <a:rPr lang="sr-Latn-RS" sz="2400" i="1" dirty="0">
                <a:solidFill>
                  <a:srgbClr val="3333CC"/>
                </a:solidFill>
                <a:effectLst/>
              </a:rPr>
              <a:t>Finansijski izveštaji u prethodnom periodu i trenutan presek stanja;</a:t>
            </a:r>
            <a:endParaRPr lang="en-US" sz="2400" i="1" dirty="0">
              <a:solidFill>
                <a:srgbClr val="3333CC"/>
              </a:solidFill>
              <a:effectLst/>
            </a:endParaRPr>
          </a:p>
          <a:p>
            <a:pPr lvl="1" algn="just">
              <a:buClr>
                <a:srgbClr val="3333CC"/>
              </a:buClr>
              <a:buFont typeface="Arial" panose="020B0604020202020204" pitchFamily="34" charset="0"/>
              <a:buChar char="•"/>
            </a:pPr>
            <a:r>
              <a:rPr lang="sr-Latn-RS" sz="2400" i="1" dirty="0">
                <a:solidFill>
                  <a:srgbClr val="3333CC"/>
                </a:solidFill>
                <a:effectLst/>
              </a:rPr>
              <a:t>Biznis plan;</a:t>
            </a:r>
            <a:endParaRPr lang="en-US" sz="2400" i="1" dirty="0">
              <a:solidFill>
                <a:srgbClr val="3333CC"/>
              </a:solidFill>
              <a:effectLst/>
            </a:endParaRPr>
          </a:p>
          <a:p>
            <a:pPr lvl="1" algn="just">
              <a:buClr>
                <a:srgbClr val="3333CC"/>
              </a:buClr>
              <a:buFont typeface="Arial" panose="020B0604020202020204" pitchFamily="34" charset="0"/>
              <a:buChar char="•"/>
            </a:pPr>
            <a:r>
              <a:rPr lang="sr-Latn-RS" sz="2400" i="1" dirty="0">
                <a:solidFill>
                  <a:srgbClr val="3333CC"/>
                </a:solidFill>
                <a:effectLst/>
              </a:rPr>
              <a:t>Finansijske projekcije sa tokovima gotovine</a:t>
            </a:r>
            <a:r>
              <a:rPr lang="sr-Latn-RS" sz="2400" i="1" dirty="0" smtClean="0">
                <a:solidFill>
                  <a:srgbClr val="3333CC"/>
                </a:solidFill>
                <a:effectLst/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3333CC"/>
                </a:solidFill>
                <a:effectLst/>
              </a:rPr>
              <a:t>Zahtev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kredit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sadrži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osnovne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podatke</a:t>
            </a:r>
            <a:r>
              <a:rPr lang="en-US" sz="2400" dirty="0">
                <a:solidFill>
                  <a:srgbClr val="3333CC"/>
                </a:solidFill>
                <a:effectLst/>
              </a:rPr>
              <a:t> o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identitetu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potencijalnog </a:t>
            </a:r>
            <a:r>
              <a:rPr lang="pl-PL" sz="2400" dirty="0">
                <a:solidFill>
                  <a:srgbClr val="3333CC"/>
                </a:solidFill>
                <a:effectLst/>
              </a:rPr>
              <a:t>korisnika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kredita, </a:t>
            </a:r>
            <a:r>
              <a:rPr lang="pl-PL" sz="2400" dirty="0">
                <a:solidFill>
                  <a:srgbClr val="3333CC"/>
                </a:solidFill>
                <a:effectLst/>
              </a:rPr>
              <a:t>nameni, iznosu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i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roku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vraćanja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kredita</a:t>
            </a:r>
            <a:r>
              <a:rPr lang="en-US" sz="2400" dirty="0">
                <a:solidFill>
                  <a:srgbClr val="3333CC"/>
                </a:solidFill>
                <a:effectLst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sr-Latn-RS" sz="2400" dirty="0" smtClean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1717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marL="0" indent="0" algn="just">
              <a:buNone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Pri podnošenju zahteva za kredit, k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lijent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banci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dostavlja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sledeću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neophodnu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dokumentaciju</a:t>
            </a:r>
            <a:r>
              <a:rPr lang="en-US" sz="2400" dirty="0">
                <a:solidFill>
                  <a:srgbClr val="3333CC"/>
                </a:solidFill>
                <a:effectLst/>
              </a:rPr>
              <a:t>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Rešenje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o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upisu</a:t>
            </a:r>
            <a:r>
              <a:rPr lang="en-US" sz="2400" dirty="0">
                <a:solidFill>
                  <a:srgbClr val="3333CC"/>
                </a:solidFill>
                <a:effectLst/>
              </a:rPr>
              <a:t> 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registar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privrednih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subjekata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kod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Agencije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za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privredne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registre</a:t>
            </a:r>
            <a:r>
              <a:rPr lang="en-US" sz="2400" dirty="0">
                <a:solidFill>
                  <a:srgbClr val="3333CC"/>
                </a:solidFill>
                <a:effectLst/>
              </a:rPr>
              <a:t>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Osnivački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akt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Statut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preduzeća</a:t>
            </a:r>
            <a:r>
              <a:rPr lang="en-US" sz="2400" dirty="0">
                <a:solidFill>
                  <a:srgbClr val="3333CC"/>
                </a:solidFill>
                <a:effectLst/>
              </a:rPr>
              <a:t>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3333CC"/>
                </a:solidFill>
                <a:effectLst/>
              </a:rPr>
              <a:t>PIB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(poreski identifikacioni broj)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,</a:t>
            </a:r>
            <a:endParaRPr lang="en-US" sz="2400" dirty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Odluka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o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razvrstavanju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pravnog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lica</a:t>
            </a:r>
            <a:r>
              <a:rPr lang="en-US" sz="2400" dirty="0">
                <a:solidFill>
                  <a:srgbClr val="3333CC"/>
                </a:solidFill>
                <a:effectLst/>
              </a:rPr>
              <a:t> (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malo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srednje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veliko</a:t>
            </a:r>
            <a:r>
              <a:rPr lang="en-US" sz="2400" dirty="0">
                <a:solidFill>
                  <a:srgbClr val="3333CC"/>
                </a:solidFill>
                <a:effectLst/>
              </a:rPr>
              <a:t>),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Finansijske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izveštaje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poslednjih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nekoliko godina kao i projekcije poslovanja za sve </a:t>
            </a:r>
            <a:r>
              <a:rPr lang="pt-BR" sz="2400" dirty="0" smtClean="0">
                <a:solidFill>
                  <a:srgbClr val="3333CC"/>
                </a:solidFill>
                <a:effectLst/>
              </a:rPr>
              <a:t>obračunsk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e</a:t>
            </a:r>
            <a:r>
              <a:rPr lang="pt-BR" sz="2400" dirty="0" smtClean="0">
                <a:solidFill>
                  <a:srgbClr val="3333CC"/>
                </a:solidFill>
                <a:effectLst/>
              </a:rPr>
              <a:t> period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e</a:t>
            </a:r>
            <a:r>
              <a:rPr lang="pt-BR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pt-BR" sz="2400" dirty="0">
                <a:solidFill>
                  <a:srgbClr val="3333CC"/>
                </a:solidFill>
                <a:effectLst/>
              </a:rPr>
              <a:t>do potpunog </a:t>
            </a:r>
            <a:r>
              <a:rPr lang="pt-BR" sz="2400" dirty="0" smtClean="0">
                <a:solidFill>
                  <a:srgbClr val="3333CC"/>
                </a:solidFill>
                <a:effectLst/>
              </a:rPr>
              <a:t>izmirivanja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odobrenog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kredita</a:t>
            </a:r>
            <a:r>
              <a:rPr lang="en-US" sz="2400" dirty="0">
                <a:solidFill>
                  <a:srgbClr val="3333CC"/>
                </a:solidFill>
                <a:effectLst/>
              </a:rPr>
              <a:t> –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bilans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stanja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bilans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uspeha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bilans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tokova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gotovine</a:t>
            </a:r>
            <a:r>
              <a:rPr lang="en-US" sz="2400" dirty="0">
                <a:solidFill>
                  <a:srgbClr val="3333CC"/>
                </a:solidFill>
                <a:effectLst/>
              </a:rPr>
              <a:t>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Saglasnost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pribavljanje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izveštaja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iz kreditnog biroa;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Biznis plan kada su u pitanju srednjoročni i dugoročni krediti;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r-Latn-RS" sz="2400" dirty="0" smtClean="0">
                <a:solidFill>
                  <a:srgbClr val="3333CC"/>
                </a:solidFill>
                <a:effectLst/>
              </a:rPr>
              <a:t>Dokumentacija o ponuđenom obezbeđenju;</a:t>
            </a:r>
          </a:p>
        </p:txBody>
      </p:sp>
    </p:spTree>
    <p:extLst>
      <p:ext uri="{BB962C8B-B14F-4D97-AF65-F5344CB8AC3E}">
        <p14:creationId xmlns:p14="http://schemas.microsoft.com/office/powerpoint/2010/main" val="233451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dirty="0" err="1">
                <a:solidFill>
                  <a:srgbClr val="3333CC"/>
                </a:solidFill>
                <a:effectLst/>
              </a:rPr>
              <a:t>Uz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zahtev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za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kredit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potencijalni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korisnik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kredita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treba</a:t>
            </a:r>
            <a:r>
              <a:rPr lang="en-US" sz="2400" dirty="0">
                <a:solidFill>
                  <a:srgbClr val="3333CC"/>
                </a:solidFill>
                <a:effectLst/>
              </a:rPr>
              <a:t> da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priloži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biznis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plan </a:t>
            </a:r>
            <a:r>
              <a:rPr lang="pl-PL" sz="2400" dirty="0">
                <a:solidFill>
                  <a:srgbClr val="3333CC"/>
                </a:solidFill>
                <a:effectLst/>
              </a:rPr>
              <a:t>kojim se na jasan i sažet način </a:t>
            </a:r>
            <a:r>
              <a:rPr lang="pl-PL" sz="2400" dirty="0" smtClean="0">
                <a:solidFill>
                  <a:srgbClr val="3333CC"/>
                </a:solidFill>
                <a:effectLst/>
              </a:rPr>
              <a:t> objašnjava: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2400" dirty="0">
                <a:solidFill>
                  <a:srgbClr val="3333CC"/>
                </a:solidFill>
                <a:effectLst/>
              </a:rPr>
              <a:t>trenutna pozicija potencijalnog korisnika kredita:</a:t>
            </a:r>
          </a:p>
          <a:p>
            <a:pPr lvl="1" algn="just">
              <a:buClr>
                <a:srgbClr val="3333CC"/>
              </a:buClr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pravni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>
                <a:solidFill>
                  <a:srgbClr val="3333CC"/>
                </a:solidFill>
                <a:effectLst/>
              </a:rPr>
              <a:t>status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vlasnička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struktura</a:t>
            </a:r>
            <a:r>
              <a:rPr lang="en-US" sz="2400" dirty="0">
                <a:solidFill>
                  <a:srgbClr val="3333CC"/>
                </a:solidFill>
                <a:effectLst/>
              </a:rPr>
              <a:t>,</a:t>
            </a:r>
          </a:p>
          <a:p>
            <a:pPr lvl="1" algn="just">
              <a:buClr>
                <a:srgbClr val="3333CC"/>
              </a:buClr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karakter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poslova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kojima</a:t>
            </a:r>
            <a:r>
              <a:rPr lang="en-US" sz="2400" dirty="0">
                <a:solidFill>
                  <a:srgbClr val="3333CC"/>
                </a:solidFill>
                <a:effectLst/>
              </a:rPr>
              <a:t> se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bavi</a:t>
            </a:r>
            <a:r>
              <a:rPr lang="en-US" sz="2400" dirty="0">
                <a:solidFill>
                  <a:srgbClr val="3333CC"/>
                </a:solidFill>
                <a:effectLst/>
              </a:rPr>
              <a:t>,</a:t>
            </a:r>
          </a:p>
          <a:p>
            <a:pPr lvl="1" algn="just">
              <a:buClr>
                <a:srgbClr val="3333CC"/>
              </a:buClr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rukovodstvo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i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  <a:p>
            <a:pPr lvl="1" algn="just">
              <a:buClr>
                <a:srgbClr val="3333CC"/>
              </a:buClr>
              <a:buFont typeface="Arial" panose="020B0604020202020204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finansijski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položaj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preduzeća</a:t>
            </a:r>
            <a:r>
              <a:rPr lang="en-US" sz="2400" dirty="0">
                <a:solidFill>
                  <a:srgbClr val="3333CC"/>
                </a:solidFill>
                <a:effectLst/>
              </a:rPr>
              <a:t>,</a:t>
            </a:r>
          </a:p>
          <a:p>
            <a:pPr marL="457200" indent="-457200" algn="just">
              <a:buFont typeface="+mj-lt"/>
              <a:buAutoNum type="arabicPeriod" startAt="2"/>
            </a:pPr>
            <a:r>
              <a:rPr lang="pl-PL" sz="2400" dirty="0" smtClean="0">
                <a:solidFill>
                  <a:srgbClr val="3333CC"/>
                </a:solidFill>
                <a:effectLst/>
              </a:rPr>
              <a:t>ciljna </a:t>
            </a:r>
            <a:r>
              <a:rPr lang="pl-PL" sz="2400" dirty="0">
                <a:solidFill>
                  <a:srgbClr val="3333CC"/>
                </a:solidFill>
                <a:effectLst/>
              </a:rPr>
              <a:t>pozicija po realizaciji projekta za koji se traži kredit,</a:t>
            </a:r>
          </a:p>
          <a:p>
            <a:pPr marL="457200" indent="-457200" algn="just">
              <a:buFont typeface="+mj-lt"/>
              <a:buAutoNum type="arabicPeriod" startAt="3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pretpostavke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koje</a:t>
            </a:r>
            <a:r>
              <a:rPr lang="en-US" sz="2400" dirty="0">
                <a:solidFill>
                  <a:srgbClr val="3333CC"/>
                </a:solidFill>
                <a:effectLst/>
              </a:rPr>
              <a:t> se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primenjuju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izradi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biznis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plana</a:t>
            </a:r>
            <a:r>
              <a:rPr lang="en-US" sz="2400" dirty="0">
                <a:solidFill>
                  <a:srgbClr val="3333CC"/>
                </a:solidFill>
                <a:effectLst/>
              </a:rPr>
              <a:t>,</a:t>
            </a:r>
          </a:p>
          <a:p>
            <a:pPr marL="457200" indent="-457200" algn="just">
              <a:buFont typeface="+mj-lt"/>
              <a:buAutoNum type="arabicPeriod" startAt="3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sredstva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se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predlažu</a:t>
            </a:r>
            <a:r>
              <a:rPr lang="en-US" sz="2400" dirty="0">
                <a:solidFill>
                  <a:srgbClr val="3333CC"/>
                </a:solidFill>
                <a:effectLst/>
              </a:rPr>
              <a:t> u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cilju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ostvarenja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ciljne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pozicije</a:t>
            </a:r>
            <a:r>
              <a:rPr lang="en-US" sz="2400" dirty="0">
                <a:solidFill>
                  <a:srgbClr val="3333CC"/>
                </a:solidFill>
                <a:effectLst/>
              </a:rPr>
              <a:t>,</a:t>
            </a:r>
          </a:p>
          <a:p>
            <a:pPr marL="457200" indent="-457200" algn="just">
              <a:buFont typeface="+mj-lt"/>
              <a:buAutoNum type="arabicPeriod" startAt="3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resursi</a:t>
            </a:r>
            <a:r>
              <a:rPr lang="en-US" sz="2400" dirty="0">
                <a:solidFill>
                  <a:srgbClr val="3333CC"/>
                </a:solidFill>
                <a:effectLst/>
              </a:rPr>
              <a:t>,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uključujući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finansijske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izvore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koji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su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neophodni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za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realizaciju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projekta</a:t>
            </a:r>
            <a:r>
              <a:rPr lang="en-US" sz="2400" dirty="0">
                <a:solidFill>
                  <a:srgbClr val="3333CC"/>
                </a:solidFill>
                <a:effectLst/>
              </a:rPr>
              <a:t>,</a:t>
            </a:r>
          </a:p>
          <a:p>
            <a:pPr marL="457200" indent="-457200" algn="just">
              <a:buFont typeface="+mj-lt"/>
              <a:buAutoNum type="arabicPeriod" startAt="3"/>
            </a:pPr>
            <a:r>
              <a:rPr lang="en-US" sz="2400" dirty="0" err="1" smtClean="0">
                <a:solidFill>
                  <a:srgbClr val="3333CC"/>
                </a:solidFill>
                <a:effectLst/>
              </a:rPr>
              <a:t>prinos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po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investiciji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koji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će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na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osnovu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projekcija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korisnika</a:t>
            </a:r>
            <a:r>
              <a:rPr lang="en-US" sz="2400" dirty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kredita</a:t>
            </a:r>
            <a:r>
              <a:rPr lang="sr-Latn-R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 smtClean="0">
                <a:solidFill>
                  <a:srgbClr val="3333CC"/>
                </a:solidFill>
                <a:effectLst/>
              </a:rPr>
              <a:t>ostvariti</a:t>
            </a:r>
            <a:r>
              <a:rPr lang="en-US" sz="2400" dirty="0" smtClean="0">
                <a:solidFill>
                  <a:srgbClr val="3333CC"/>
                </a:solidFill>
                <a:effectLst/>
              </a:rPr>
              <a:t> </a:t>
            </a:r>
            <a:r>
              <a:rPr lang="en-US" sz="2400" dirty="0" err="1">
                <a:solidFill>
                  <a:srgbClr val="3333CC"/>
                </a:solidFill>
                <a:effectLst/>
              </a:rPr>
              <a:t>investitor</a:t>
            </a:r>
            <a:r>
              <a:rPr lang="en-US" sz="2400" dirty="0">
                <a:solidFill>
                  <a:srgbClr val="3333CC"/>
                </a:solidFill>
                <a:effectLst/>
              </a:rPr>
              <a:t>.</a:t>
            </a:r>
            <a:endParaRPr lang="sr-Latn-RS" sz="2400" dirty="0" smtClean="0">
              <a:solidFill>
                <a:srgbClr val="3333CC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8439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33488" y="404813"/>
            <a:ext cx="8035925" cy="619283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sr-Latn-CS" sz="2400" dirty="0">
                <a:solidFill>
                  <a:srgbClr val="3333CC"/>
                </a:solidFill>
                <a:effectLst/>
              </a:rPr>
              <a:t>Biznis plan predstavlja opis poslovanja preduzeća, pregled operativnih i finansijskih ciljeva, tržišnih mogućnosti i strategija kao i opis menadžerske sposobnosti. Ne postoji zamena za dobro napisan poslovni plan kao ni prečica u njegovom </a:t>
            </a:r>
            <a:r>
              <a:rPr lang="sr-Latn-CS" sz="2400" dirty="0" smtClean="0">
                <a:solidFill>
                  <a:srgbClr val="3333CC"/>
                </a:solidFill>
                <a:effectLst/>
              </a:rPr>
              <a:t>kreiranju;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sr-Latn-CS" sz="2400" dirty="0" smtClean="0">
                <a:solidFill>
                  <a:srgbClr val="3333CC"/>
                </a:solidFill>
                <a:effectLst/>
              </a:rPr>
              <a:t>On </a:t>
            </a:r>
            <a:r>
              <a:rPr lang="sr-Latn-CS" sz="2400" dirty="0">
                <a:solidFill>
                  <a:srgbClr val="3333CC"/>
                </a:solidFill>
                <a:effectLst/>
              </a:rPr>
              <a:t>obuhvata nekoliko međusobno povezanih celina kao što su operativni plan, finansijski plan, plan prodaje, plan nabavke, plan ljudskih resursa i </a:t>
            </a:r>
            <a:r>
              <a:rPr lang="sr-Latn-CS" sz="2400" dirty="0" smtClean="0">
                <a:solidFill>
                  <a:srgbClr val="3333CC"/>
                </a:solidFill>
                <a:effectLst/>
              </a:rPr>
              <a:t>dr</a:t>
            </a:r>
            <a:r>
              <a:rPr lang="sr-Latn-CS" sz="2400" dirty="0">
                <a:solidFill>
                  <a:srgbClr val="3333CC"/>
                </a:solidFill>
                <a:effectLst/>
              </a:rPr>
              <a:t>;</a:t>
            </a:r>
            <a:endParaRPr lang="sr-Latn-CS" sz="2400" dirty="0" smtClean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sr-Latn-CS" sz="2400" dirty="0">
                <a:solidFill>
                  <a:srgbClr val="3333CC"/>
                </a:solidFill>
                <a:effectLst/>
              </a:rPr>
              <a:t>Poslovne banke često same propisuju elemente biznis plana sa smernicama za njegovu izradu. Bez obzira na to, biznis plan uvek sadrži analizu finansijskog stanja sa projekcijama bilansa uspeha i bilansa stanja i na osnovu toga bilansa novčanih </a:t>
            </a:r>
            <a:r>
              <a:rPr lang="sr-Latn-CS" sz="2400" dirty="0" smtClean="0">
                <a:solidFill>
                  <a:srgbClr val="3333CC"/>
                </a:solidFill>
                <a:effectLst/>
              </a:rPr>
              <a:t>tokova</a:t>
            </a:r>
            <a:r>
              <a:rPr lang="sr-Latn-CS" sz="2400" dirty="0">
                <a:solidFill>
                  <a:srgbClr val="3333CC"/>
                </a:solidFill>
                <a:effectLst/>
              </a:rPr>
              <a:t>;</a:t>
            </a:r>
            <a:endParaRPr lang="en-US" sz="2400" dirty="0">
              <a:solidFill>
                <a:srgbClr val="3333CC"/>
              </a:solidFill>
              <a:effectLst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rgbClr val="3333CC"/>
                </a:solidFill>
                <a:effectLst/>
              </a:rPr>
              <a:t>Banke koriste biznis plan i za potrebe monitoringa. U slučaju većih odstupanja u odnosu na projektovane veličine, postavlja se pitanje propusta i </a:t>
            </a:r>
            <a:r>
              <a:rPr lang="de-DE" sz="2400" dirty="0" smtClean="0">
                <a:solidFill>
                  <a:srgbClr val="3333CC"/>
                </a:solidFill>
                <a:effectLst/>
              </a:rPr>
              <a:t>odgovornosti</a:t>
            </a:r>
            <a:r>
              <a:rPr lang="sr-Latn-RS" sz="2400" dirty="0">
                <a:solidFill>
                  <a:srgbClr val="3333CC"/>
                </a:solidFill>
                <a:effectLst/>
              </a:rPr>
              <a:t>;</a:t>
            </a:r>
            <a:endParaRPr lang="en-US" sz="2400" dirty="0">
              <a:solidFill>
                <a:srgbClr val="3333CC"/>
              </a:solidFill>
              <a:effectLst/>
            </a:endParaRPr>
          </a:p>
          <a:p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2677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zure">
  <a:themeElements>
    <a:clrScheme name="Azure 3">
      <a:dk1>
        <a:srgbClr val="000000"/>
      </a:dk1>
      <a:lt1>
        <a:srgbClr val="FFFFFF"/>
      </a:lt1>
      <a:dk2>
        <a:srgbClr val="000000"/>
      </a:dk2>
      <a:lt2>
        <a:srgbClr val="CBCBCB"/>
      </a:lt2>
      <a:accent1>
        <a:srgbClr val="B2B2B2"/>
      </a:accent1>
      <a:accent2>
        <a:srgbClr val="868686"/>
      </a:accent2>
      <a:accent3>
        <a:srgbClr val="FFFFFF"/>
      </a:accent3>
      <a:accent4>
        <a:srgbClr val="000000"/>
      </a:accent4>
      <a:accent5>
        <a:srgbClr val="D5D5D5"/>
      </a:accent5>
      <a:accent6>
        <a:srgbClr val="797979"/>
      </a:accent6>
      <a:hlink>
        <a:srgbClr val="5F5F5F"/>
      </a:hlink>
      <a:folHlink>
        <a:srgbClr val="DDDDDD"/>
      </a:folHlink>
    </a:clrScheme>
    <a:fontScheme name="Az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 CE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 CE" charset="-18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CC99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B98AE7"/>
        </a:accent6>
        <a:hlink>
          <a:srgbClr val="6600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D:\OFFICE95\Templates\Presentation Designs\Azure.pot</Template>
  <TotalTime>53239</TotalTime>
  <Words>1623</Words>
  <Application>Microsoft Office PowerPoint</Application>
  <PresentationFormat>Custom</PresentationFormat>
  <Paragraphs>105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Monotype Sorts</vt:lpstr>
      <vt:lpstr>Times New Roman</vt:lpstr>
      <vt:lpstr>Times New Roman CE</vt:lpstr>
      <vt:lpstr>Azure</vt:lpstr>
      <vt:lpstr>8. Predavanje  Tržišni izvori finansiranja MSPP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Висока пословна школа струковних студија Нови Сад</dc:title>
  <dc:creator>Slobodanka Jovin</dc:creator>
  <cp:lastModifiedBy>Korisnik</cp:lastModifiedBy>
  <cp:revision>1231</cp:revision>
  <cp:lastPrinted>2018-02-21T13:21:29Z</cp:lastPrinted>
  <dcterms:created xsi:type="dcterms:W3CDTF">1995-06-02T22:19:30Z</dcterms:created>
  <dcterms:modified xsi:type="dcterms:W3CDTF">2020-04-26T22:17:54Z</dcterms:modified>
</cp:coreProperties>
</file>