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9"/>
  </p:notesMasterIdLst>
  <p:sldIdLst>
    <p:sldId id="25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ECA0E-5F04-4A50-89C1-05A6E8B160A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6F43D-A840-48FF-98CE-311272BEC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2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xmlns="" id="{D0B75401-00DD-4785-A198-4AB4B93FB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F4BCD9-EF99-474A-8FA8-75710DB1D826}" type="slidenum">
              <a:rPr lang="en-US" altLang="en-US" sz="1200">
                <a:solidFill>
                  <a:prstClr val="black"/>
                </a:solidFill>
              </a:rPr>
              <a:pPr eaLnBrk="1" hangingPunct="1"/>
              <a:t>3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xmlns="" id="{73C52EEF-5F67-44B4-A278-054BD3280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xmlns="" id="{299E71E9-0F09-4E12-B139-868B9D085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6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9B28-2FCE-4040-8C43-53C17B78F51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3B3E-E66F-4E75-866B-2A5290B77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9B28-2FCE-4040-8C43-53C17B78F51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3B3E-E66F-4E75-866B-2A5290B77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9B28-2FCE-4040-8C43-53C17B78F51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3B3E-E66F-4E75-866B-2A5290B77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E6B9-6FA6-4F9E-96E3-A185F9DB94CC}" type="datetimeFigureOut">
              <a:rPr lang="en-US" smtClean="0">
                <a:solidFill>
                  <a:srgbClr val="DFDCB7"/>
                </a:solidFill>
              </a:rPr>
              <a:pPr/>
              <a:t>3/30/2020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5E6C-19BB-4DF3-8488-0166226EC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E6B9-6FA6-4F9E-96E3-A185F9DB94CC}" type="datetimeFigureOut">
              <a:rPr lang="en-US" smtClean="0">
                <a:solidFill>
                  <a:srgbClr val="DFDCB7"/>
                </a:solidFill>
              </a:rPr>
              <a:pPr/>
              <a:t>3/30/2020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5E6C-19BB-4DF3-8488-0166226EC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60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E6B9-6FA6-4F9E-96E3-A185F9DB94CC}" type="datetimeFigureOut">
              <a:rPr lang="en-US" smtClean="0">
                <a:solidFill>
                  <a:srgbClr val="DFDCB7"/>
                </a:solidFill>
              </a:rPr>
              <a:pPr/>
              <a:t>3/30/2020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5E6C-19BB-4DF3-8488-0166226EC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69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E6B9-6FA6-4F9E-96E3-A185F9DB94CC}" type="datetimeFigureOut">
              <a:rPr lang="en-US" smtClean="0">
                <a:solidFill>
                  <a:srgbClr val="DFDCB7"/>
                </a:solidFill>
              </a:rPr>
              <a:pPr/>
              <a:t>3/30/2020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5E6C-19BB-4DF3-8488-0166226EC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44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E6B9-6FA6-4F9E-96E3-A185F9DB94CC}" type="datetimeFigureOut">
              <a:rPr lang="en-US" smtClean="0">
                <a:solidFill>
                  <a:srgbClr val="DFDCB7"/>
                </a:solidFill>
              </a:rPr>
              <a:pPr/>
              <a:t>3/30/2020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5E6C-19BB-4DF3-8488-0166226EC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49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E6B9-6FA6-4F9E-96E3-A185F9DB94CC}" type="datetimeFigureOut">
              <a:rPr lang="en-US" smtClean="0">
                <a:solidFill>
                  <a:srgbClr val="DFDCB7"/>
                </a:solidFill>
              </a:rPr>
              <a:pPr/>
              <a:t>3/30/2020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5E6C-19BB-4DF3-8488-0166226EC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33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E6B9-6FA6-4F9E-96E3-A185F9DB94CC}" type="datetimeFigureOut">
              <a:rPr lang="en-US" smtClean="0">
                <a:solidFill>
                  <a:srgbClr val="DFDCB7"/>
                </a:solidFill>
              </a:rPr>
              <a:pPr/>
              <a:t>3/30/2020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5E6C-19BB-4DF3-8488-0166226EC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24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E6B9-6FA6-4F9E-96E3-A185F9DB94CC}" type="datetimeFigureOut">
              <a:rPr lang="en-US" smtClean="0">
                <a:solidFill>
                  <a:srgbClr val="DFDCB7"/>
                </a:solidFill>
              </a:rPr>
              <a:pPr/>
              <a:t>3/30/2020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5E6C-19BB-4DF3-8488-0166226EC6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1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9B28-2FCE-4040-8C43-53C17B78F51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3B3E-E66F-4E75-866B-2A5290B77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E6B9-6FA6-4F9E-96E3-A185F9DB94CC}" type="datetimeFigureOut">
              <a:rPr lang="en-US" smtClean="0">
                <a:solidFill>
                  <a:srgbClr val="DFDCB7"/>
                </a:solidFill>
              </a:rPr>
              <a:pPr/>
              <a:t>3/30/2020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CE5E6C-19BB-4DF3-8488-0166226EC6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846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E6B9-6FA6-4F9E-96E3-A185F9DB94CC}" type="datetimeFigureOut">
              <a:rPr lang="en-US" smtClean="0">
                <a:solidFill>
                  <a:srgbClr val="DFDCB7"/>
                </a:solidFill>
              </a:rPr>
              <a:pPr/>
              <a:t>3/30/2020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5E6C-19BB-4DF3-8488-0166226EC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06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E6B9-6FA6-4F9E-96E3-A185F9DB94CC}" type="datetimeFigureOut">
              <a:rPr lang="en-US" smtClean="0">
                <a:solidFill>
                  <a:srgbClr val="DFDCB7"/>
                </a:solidFill>
              </a:rPr>
              <a:pPr/>
              <a:t>3/30/2020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5E6C-19BB-4DF3-8488-0166226EC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2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9B28-2FCE-4040-8C43-53C17B78F51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3B3E-E66F-4E75-866B-2A5290B77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9B28-2FCE-4040-8C43-53C17B78F51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3B3E-E66F-4E75-866B-2A5290B77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9B28-2FCE-4040-8C43-53C17B78F51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3B3E-E66F-4E75-866B-2A5290B77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9B28-2FCE-4040-8C43-53C17B78F51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3B3E-E66F-4E75-866B-2A5290B77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9B28-2FCE-4040-8C43-53C17B78F51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3B3E-E66F-4E75-866B-2A5290B77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9B28-2FCE-4040-8C43-53C17B78F51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3B3E-E66F-4E75-866B-2A5290B770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9B28-2FCE-4040-8C43-53C17B78F51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F3B3E-E66F-4E75-866B-2A5290B770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7AF3B3E-E66F-4E75-866B-2A5290B770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13C9B28-2FCE-4040-8C43-53C17B78F51B}" type="datetimeFigureOut">
              <a:rPr lang="en-US" smtClean="0"/>
              <a:t>3/30/2020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BCE5E6C-19BB-4DF3-8488-0166226EC6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A2E6B9-6FA6-4F9E-96E3-A185F9DB94CC}" type="datetimeFigureOut">
              <a:rPr lang="en-US" smtClean="0">
                <a:solidFill>
                  <a:srgbClr val="DFDCB7"/>
                </a:solidFill>
              </a:rPr>
              <a:pPr/>
              <a:t>3/30/2020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34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Nabavka materijala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98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>
                <a:solidFill>
                  <a:srgbClr val="675E47"/>
                </a:solidFill>
              </a:rPr>
              <a:t>Analitička evidencija materijala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sr-Latn-RS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4000 / (200 + 600) = 5</a:t>
            </a:r>
          </a:p>
          <a:p>
            <a:pPr lvl="0">
              <a:buClr>
                <a:srgbClr val="A9A57C"/>
              </a:buClr>
            </a:pPr>
            <a:r>
              <a:rPr lang="sr-Latn-RS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Materijal X = 100 + 5 = 105 din/m</a:t>
            </a:r>
          </a:p>
          <a:p>
            <a:pPr lvl="0">
              <a:buClr>
                <a:srgbClr val="A9A57C"/>
              </a:buClr>
            </a:pPr>
            <a:r>
              <a:rPr lang="sr-Latn-RS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Materijal Y = 5 + 5 = 10 din/kom</a:t>
            </a:r>
          </a:p>
          <a:p>
            <a:pPr lvl="0">
              <a:buClr>
                <a:srgbClr val="A9A57C"/>
              </a:buClr>
            </a:pPr>
            <a:endParaRPr lang="en-US" dirty="0">
              <a:solidFill>
                <a:srgbClr val="2F2B20"/>
              </a:solidFill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7394575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46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2800" dirty="0" smtClean="0"/>
              <a:t>Knjigovodstveno obuhvatanje nabavke materijala po planskim cenama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Knjiženje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nabavke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vode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planskoj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ceni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Evidencija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materijla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planskoj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preduzeće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ubrza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postupak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evidentiranja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uvede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kontrlu nabavnih cena materijala u odnosu na unapred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planske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Plansku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nabavnu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planirana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fakturna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vrednost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materijala i planirani zavisni troškovi materijala. Razlika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planske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i stvarne nabavne cene iskazuje se na računu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Odstupanje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planske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cene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mateirijala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Postupak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knjigovodstvene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evidencije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nabavke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vode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planskoj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identičan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vode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stvarnoj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nabavnoj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Razlika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javlja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knjigovodstvenog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evidentiranja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prenosa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proknjižiti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razliku između planske i stvarne nabavne cene.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8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2800" dirty="0">
                <a:solidFill>
                  <a:srgbClr val="675E47"/>
                </a:solidFill>
              </a:rPr>
              <a:t>Knjigovodstveno obuhvatanje nabavke materijala po planskim cenama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79248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Knjiženje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prenosa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materijala na zalihe zavisiće od toga da li je planska cena veća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ili manja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od stvarne nabavne cene, i to:</a:t>
            </a:r>
          </a:p>
          <a:p>
            <a:pPr marL="11430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•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Ukoliko je planska nabavna cena viša od stvarne, onda je reč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pozitivnom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odstupanju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u tom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sr-Latn-R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zadužujemo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planske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planska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količina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), a potražuju nam računi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Obračunata nabavna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vrednost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stvarnu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nabavnu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Odstupanje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od planske cene materijala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za razliku između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više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planske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niže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stvarne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nabavne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•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U slučaju kada je planska nabavna cena niža od stvarne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nabavne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imamo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negativno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odstupanje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planske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zadužujemo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plansku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Odstupanje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planske</a:t>
            </a:r>
            <a:r>
              <a:rPr lang="sr-Latn-R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cene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materijala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za razliku između stvarne nabavne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planske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potražuje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Obračunata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nabavna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stvarnu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nabavnu</a:t>
            </a:r>
            <a:r>
              <a:rPr lang="sr-Latn-R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215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2800" dirty="0">
                <a:solidFill>
                  <a:srgbClr val="675E47"/>
                </a:solidFill>
              </a:rPr>
              <a:t>Knjigovodstveno obuhvatanje nabavke materijala po planskim cenama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7620000" cy="410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061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2800" dirty="0">
                <a:solidFill>
                  <a:srgbClr val="675E47"/>
                </a:solidFill>
              </a:rPr>
              <a:t>Knjigovodstveno obuhvatanje nabavke materijala po planskim cenama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Primer: </a:t>
            </a:r>
            <a:endParaRPr lang="sr-Latn-RS" sz="20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Preduzeće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Latn-RS" sz="2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Bambi</a:t>
            </a:r>
            <a:r>
              <a:rPr lang="en-US" sz="2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nabavilo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je 10.000 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kom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materijal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„B“.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Dobavljač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ispostavio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fakturu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sr-Latn-RS" sz="2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0.000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rsd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PDV 20%.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Materijal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knjižen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formiran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oj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planskoj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nabavn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oj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ceni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sr-Latn-RS" sz="2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en-US" sz="2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rsd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/k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2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20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sr-Latn-RS" sz="1900" b="1" dirty="0">
              <a:solidFill>
                <a:srgbClr val="675E47">
                  <a:lumMod val="50000"/>
                </a:srgbClr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446574"/>
              </p:ext>
            </p:extLst>
          </p:nvPr>
        </p:nvGraphicFramePr>
        <p:xfrm>
          <a:off x="457200" y="3276600"/>
          <a:ext cx="7620000" cy="3484245"/>
        </p:xfrm>
        <a:graphic>
          <a:graphicData uri="http://schemas.openxmlformats.org/drawingml/2006/table">
            <a:tbl>
              <a:tblPr/>
              <a:tblGrid>
                <a:gridCol w="1632858"/>
                <a:gridCol w="1664874"/>
                <a:gridCol w="640336"/>
                <a:gridCol w="1824958"/>
                <a:gridCol w="1856974"/>
              </a:tblGrid>
              <a:tr h="334941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100 -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Obračun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Materijala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435 - Dobavljači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25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 500.000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 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  600.000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12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5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379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270 -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Uplazni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pdv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101- Materijal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25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 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  550.000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12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5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53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1019 - Odstupanje od PNC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5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50.000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700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2800" dirty="0">
                <a:solidFill>
                  <a:srgbClr val="675E47"/>
                </a:solidFill>
              </a:rPr>
              <a:t>Knjigovodstveno obuhvatanje nabavke materijala po planskim cenama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Primer: </a:t>
            </a:r>
            <a:endParaRPr lang="sr-Latn-RS" sz="2000" dirty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Preduzeće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Bambi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nabavilo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je 10.000 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kom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materijal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„B“.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Dobavljač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ispostavio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fakturu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0.000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rsd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PDV 20%.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Materijal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knjižen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formiran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oj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planskoj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nabavn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oj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ceni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sr-Latn-RS" sz="2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en-US" sz="2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rsd</a:t>
            </a:r>
            <a:r>
              <a:rPr lang="en-U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/k</a:t>
            </a:r>
            <a:r>
              <a:rPr lang="sr-Latn-RS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2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20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sr-Latn-RS" sz="2000" dirty="0">
              <a:solidFill>
                <a:srgbClr val="2F2B20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172344"/>
              </p:ext>
            </p:extLst>
          </p:nvPr>
        </p:nvGraphicFramePr>
        <p:xfrm>
          <a:off x="228600" y="3352800"/>
          <a:ext cx="7848601" cy="3483187"/>
        </p:xfrm>
        <a:graphic>
          <a:graphicData uri="http://schemas.openxmlformats.org/drawingml/2006/table">
            <a:tbl>
              <a:tblPr/>
              <a:tblGrid>
                <a:gridCol w="1681843"/>
                <a:gridCol w="1714821"/>
                <a:gridCol w="659546"/>
                <a:gridCol w="1879707"/>
                <a:gridCol w="1912684"/>
              </a:tblGrid>
              <a:tr h="342731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100 -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Obračun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Materijala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435 - Dobavljači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02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 500.000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 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  600.000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80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027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29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270 -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Uplazni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pdv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101- Materijal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02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 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  420.000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80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027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02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1019 -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Odstupanje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od PNC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02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 80.000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0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789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2800" dirty="0">
                <a:solidFill>
                  <a:srgbClr val="675E47"/>
                </a:solidFill>
              </a:rPr>
              <a:t>Knjigovodstveno obuhvatanje nabavke materijala po planskim cenama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materijal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planskoj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nepotpun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Odstupanje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planske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cene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korektivni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materijal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sastavljanja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postojanja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pozitivnog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odst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planska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veća od nabavne vrednosti materijala) u pretkolonu bilansa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stanja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unosimo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saldo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materija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saldo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Odstupanje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predznakom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minus (-),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odstupanje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oduzima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salda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materijal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korigovanu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vrednost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unosimo u glavnu kolonu Bilansa stanja.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Nasupot tome, kada postoji negativno odsupanje (planska cena je niža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nabavne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pretkolonu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unosimo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saldo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Odsupanje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planske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predznakom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plus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(+),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sabiramo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saldo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Odspanje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planske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cene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korigovani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unosimo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glavnu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kolonu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4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Zalihe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MRS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drže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radi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prodaje u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redovnom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poslovanju,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 u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procesu proizvodnje takva se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prodaju.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Takođe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u zalihe spada i osnovni i pomoćni materijal, koji se koristi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gotovih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pružanja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zalih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ubrajamo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430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nabavljaju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redovne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prodaje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robe.</a:t>
            </a:r>
          </a:p>
          <a:p>
            <a:pPr marL="11430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redovno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nastaju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procesu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430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potrošnju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procesu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poslovanja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nedovršene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1430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prodaju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poslovanja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gotovih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1430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obliku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delova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zaliha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nabavljaju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trošenja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proceu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pružanju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usluga-zalihe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rezervnih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delova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amalaže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auto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sitnog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inventara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9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>
            <a:extLst>
              <a:ext uri="{FF2B5EF4-FFF2-40B4-BE49-F238E27FC236}">
                <a16:creationId xmlns:a16="http://schemas.microsoft.com/office/drawing/2014/main" xmlns="" id="{18DEB7FE-94E0-4D5E-977A-3DDED704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DFDCB7"/>
                </a:solidFill>
              </a:rPr>
              <a:t>Predavanja RAČUNOVODSTVO</a:t>
            </a: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xmlns="" id="{7C357926-0C8B-4522-839C-BBFEE5B13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8134350" cy="62484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 w="12700">
            <a:solidFill>
              <a:schemeClr val="tx2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CS" altLang="en-US">
              <a:solidFill>
                <a:srgbClr val="2F2B20"/>
              </a:solidFill>
            </a:endParaRP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xmlns="" id="{E9FB1B17-2525-4ADD-8AB5-C4DF5C530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1447800"/>
            <a:ext cx="782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95275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0066"/>
              </a:buClr>
              <a:buFont typeface="Wingdings" panose="05000000000000000000" pitchFamily="2" charset="2"/>
              <a:buChar char="q"/>
            </a:pPr>
            <a:r>
              <a:rPr lang="en-US" altLang="en-US" sz="1800" b="1" dirty="0" err="1">
                <a:solidFill>
                  <a:srgbClr val="A9A57C">
                    <a:lumMod val="50000"/>
                  </a:srgbClr>
                </a:solidFill>
                <a:latin typeface="Tahoma" panose="020B0604030504040204" pitchFamily="34" charset="0"/>
              </a:rPr>
              <a:t>Zalihe</a:t>
            </a:r>
            <a:r>
              <a:rPr lang="sl-SI" altLang="en-US" sz="1800" b="1" dirty="0">
                <a:solidFill>
                  <a:srgbClr val="A9A57C">
                    <a:lumMod val="50000"/>
                  </a:srgbClr>
                </a:solidFill>
                <a:latin typeface="Tahoma" panose="020B0604030504040204" pitchFamily="34" charset="0"/>
              </a:rPr>
              <a:t>– su </a:t>
            </a:r>
            <a:r>
              <a:rPr lang="en-US" altLang="en-US" sz="1800" b="1" dirty="0" err="1">
                <a:solidFill>
                  <a:srgbClr val="A9A57C">
                    <a:lumMod val="50000"/>
                  </a:srgbClr>
                </a:solidFill>
                <a:latin typeface="Tahoma" panose="020B0604030504040204" pitchFamily="34" charset="0"/>
              </a:rPr>
              <a:t>teku</a:t>
            </a:r>
            <a:r>
              <a:rPr lang="sr-Latn-CS" altLang="en-US" sz="1800" b="1" dirty="0">
                <a:solidFill>
                  <a:srgbClr val="A9A57C">
                    <a:lumMod val="50000"/>
                  </a:srgbClr>
                </a:solidFill>
                <a:latin typeface="Tahoma" panose="020B0604030504040204" pitchFamily="34" charset="0"/>
              </a:rPr>
              <a:t>će sredstvo</a:t>
            </a:r>
            <a:r>
              <a:rPr lang="sl-SI" altLang="en-US" sz="1800" b="1" dirty="0">
                <a:solidFill>
                  <a:srgbClr val="A9A57C">
                    <a:lumMod val="50000"/>
                  </a:srgbClr>
                </a:solidFill>
                <a:latin typeface="Tahoma" panose="020B0604030504040204" pitchFamily="34" charset="0"/>
              </a:rPr>
              <a:t>: 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xmlns="" id="{A0882A61-FA39-452C-9503-88F304922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927225"/>
            <a:ext cx="5715000" cy="7588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FF0066"/>
              </a:buClr>
              <a:buFont typeface="Wingdings" panose="05000000000000000000" pitchFamily="2" charset="2"/>
              <a:buNone/>
            </a:pPr>
            <a:r>
              <a:rPr lang="sr-Latn-CS" altLang="en-US" sz="2400" dirty="0">
                <a:solidFill>
                  <a:srgbClr val="A9A57C">
                    <a:lumMod val="50000"/>
                  </a:srgbClr>
                </a:solidFill>
                <a:latin typeface="Times New Roman" panose="02020603050405020304" pitchFamily="18" charset="0"/>
              </a:rPr>
              <a:t>-prodaju se ili utroše u toku jedne kalendarske godine ili poslovnog ciklusa!</a:t>
            </a:r>
            <a:endParaRPr lang="en-GB" altLang="en-US" sz="2400" dirty="0">
              <a:solidFill>
                <a:srgbClr val="A9A57C">
                  <a:lumMod val="50000"/>
                </a:srgb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9" name="Freeform 5">
            <a:extLst>
              <a:ext uri="{FF2B5EF4-FFF2-40B4-BE49-F238E27FC236}">
                <a16:creationId xmlns:a16="http://schemas.microsoft.com/office/drawing/2014/main" xmlns="" id="{547FC9A5-AB58-477F-A0BB-789332AB9F12}"/>
              </a:ext>
            </a:extLst>
          </p:cNvPr>
          <p:cNvSpPr>
            <a:spLocks/>
          </p:cNvSpPr>
          <p:nvPr/>
        </p:nvSpPr>
        <p:spPr bwMode="auto">
          <a:xfrm>
            <a:off x="6705600" y="1752600"/>
            <a:ext cx="1524000" cy="762000"/>
          </a:xfrm>
          <a:custGeom>
            <a:avLst/>
            <a:gdLst>
              <a:gd name="T0" fmla="*/ 0 w 960"/>
              <a:gd name="T1" fmla="*/ 0 h 480"/>
              <a:gd name="T2" fmla="*/ 1524000 w 960"/>
              <a:gd name="T3" fmla="*/ 0 h 480"/>
              <a:gd name="T4" fmla="*/ 1524000 w 960"/>
              <a:gd name="T5" fmla="*/ 533400 h 480"/>
              <a:gd name="T6" fmla="*/ 914400 w 960"/>
              <a:gd name="T7" fmla="*/ 762000 h 4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960" y="0"/>
                </a:lnTo>
                <a:lnTo>
                  <a:pt x="960" y="336"/>
                </a:lnTo>
                <a:lnTo>
                  <a:pt x="576" y="480"/>
                </a:lnTo>
              </a:path>
            </a:pathLst>
          </a:custGeom>
          <a:noFill/>
          <a:ln w="28575" cmpd="sng">
            <a:solidFill>
              <a:schemeClr val="tx2">
                <a:lumMod val="5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57350" name="AutoShape 6">
            <a:extLst>
              <a:ext uri="{FF2B5EF4-FFF2-40B4-BE49-F238E27FC236}">
                <a16:creationId xmlns:a16="http://schemas.microsoft.com/office/drawing/2014/main" xmlns="" id="{9C709825-FD3B-47A1-8649-39881CB49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05100"/>
            <a:ext cx="914400" cy="838200"/>
          </a:xfrm>
          <a:prstGeom prst="curvedRightArrow">
            <a:avLst>
              <a:gd name="adj1" fmla="val 20000"/>
              <a:gd name="adj2" fmla="val 40000"/>
              <a:gd name="adj3" fmla="val 36364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CS" altLang="en-US">
              <a:solidFill>
                <a:srgbClr val="2F2B20"/>
              </a:solidFill>
            </a:endParaRPr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xmlns="" id="{D58A0721-502E-4C18-A2E2-73E28C77B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76600"/>
            <a:ext cx="4970463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sr-Latn-CS" altLang="en-US" sz="1400" b="1" dirty="0">
                <a:solidFill>
                  <a:srgbClr val="A9A57C">
                    <a:lumMod val="50000"/>
                  </a:srgbClr>
                </a:solidFill>
                <a:latin typeface="Tahoma" panose="020B0604030504040204" pitchFamily="34" charset="0"/>
              </a:rPr>
              <a:t>-sirovine i repromaterijal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1400" b="1" dirty="0">
                <a:solidFill>
                  <a:srgbClr val="A9A57C">
                    <a:lumMod val="50000"/>
                  </a:srgbClr>
                </a:solidFill>
                <a:latin typeface="Tahoma" panose="020B0604030504040204" pitchFamily="34" charset="0"/>
              </a:rPr>
              <a:t>-poluproizvodi (nedovršena proizvodnja)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1400" b="1" dirty="0">
                <a:solidFill>
                  <a:srgbClr val="A9A57C">
                    <a:lumMod val="50000"/>
                  </a:srgbClr>
                </a:solidFill>
                <a:latin typeface="Tahoma" panose="020B0604030504040204" pitchFamily="34" charset="0"/>
              </a:rPr>
              <a:t>-gotovi proizvodi</a:t>
            </a:r>
            <a:endParaRPr lang="en-US" altLang="en-US" sz="1400" b="1" dirty="0">
              <a:solidFill>
                <a:srgbClr val="A9A57C">
                  <a:lumMod val="50000"/>
                </a:srgbClr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en-US" sz="1400" b="1" dirty="0">
                <a:solidFill>
                  <a:srgbClr val="A9A57C">
                    <a:lumMod val="50000"/>
                  </a:srgbClr>
                </a:solidFill>
                <a:latin typeface="Tahoma" panose="020B0604030504040204" pitchFamily="34" charset="0"/>
              </a:rPr>
              <a:t>-</a:t>
            </a:r>
            <a:r>
              <a:rPr lang="en-US" altLang="en-US" sz="1400" b="1" dirty="0">
                <a:solidFill>
                  <a:srgbClr val="A9A57C">
                    <a:lumMod val="50000"/>
                  </a:srgbClr>
                </a:solidFill>
                <a:latin typeface="Tahoma" panose="020B0604030504040204" pitchFamily="34" charset="0"/>
              </a:rPr>
              <a:t>robe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1400" b="1" dirty="0">
                <a:solidFill>
                  <a:srgbClr val="A9A57C">
                    <a:lumMod val="50000"/>
                  </a:srgbClr>
                </a:solidFill>
                <a:latin typeface="Tahoma" panose="020B0604030504040204" pitchFamily="34" charset="0"/>
              </a:rPr>
              <a:t>-zemljište i nekretnine pribavljene radi dalje prodaje</a:t>
            </a:r>
            <a:endParaRPr lang="en-GB" altLang="en-US" sz="1400" b="1" dirty="0">
              <a:solidFill>
                <a:srgbClr val="A9A57C">
                  <a:lumMod val="50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xmlns="" id="{38DFFAAF-101E-453D-A22E-B04AF824C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316413"/>
            <a:ext cx="3505200" cy="590931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rgbClr val="FF0066"/>
              </a:buClr>
              <a:buFont typeface="Wingdings" panose="05000000000000000000" pitchFamily="2" charset="2"/>
              <a:buNone/>
            </a:pPr>
            <a:r>
              <a:rPr lang="sl-SI" altLang="en-US" sz="2000" b="1" dirty="0">
                <a:solidFill>
                  <a:srgbClr val="675E47">
                    <a:lumMod val="50000"/>
                  </a:srgbClr>
                </a:solidFill>
                <a:latin typeface="Tahoma" panose="020B0604030504040204" pitchFamily="34" charset="0"/>
              </a:rPr>
              <a:t>Cena koštanja </a:t>
            </a:r>
            <a:r>
              <a:rPr lang="sl-SI" altLang="en-US" sz="1600" b="1" dirty="0">
                <a:solidFill>
                  <a:srgbClr val="675E47">
                    <a:lumMod val="50000"/>
                  </a:srgbClr>
                </a:solidFill>
                <a:latin typeface="Tahoma" panose="020B0604030504040204" pitchFamily="34" charset="0"/>
              </a:rPr>
              <a:t>nedovršene proizvodnje i gotovih proizvoda </a:t>
            </a:r>
            <a:endParaRPr lang="en-GB" altLang="en-US" sz="2000" b="1" dirty="0">
              <a:solidFill>
                <a:srgbClr val="675E47">
                  <a:lumMod val="50000"/>
                </a:srgb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7353" name="Text Box 9">
            <a:extLst>
              <a:ext uri="{FF2B5EF4-FFF2-40B4-BE49-F238E27FC236}">
                <a16:creationId xmlns:a16="http://schemas.microsoft.com/office/drawing/2014/main" xmlns="" id="{FA1CB360-5713-473F-B74A-8B19DABA7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181600"/>
            <a:ext cx="3657600" cy="539750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FF0066"/>
              </a:buClr>
              <a:buFont typeface="Wingdings" panose="05000000000000000000" pitchFamily="2" charset="2"/>
              <a:buNone/>
            </a:pPr>
            <a:r>
              <a:rPr lang="sr-Latn-CS" altLang="en-US" sz="1800" b="1" dirty="0">
                <a:solidFill>
                  <a:srgbClr val="2F2B20"/>
                </a:solidFill>
                <a:latin typeface="Times New Roman" panose="02020603050405020304" pitchFamily="18" charset="0"/>
              </a:rPr>
              <a:t>Ts+Trs+Top (indirektni materijal+indirektni rad)</a:t>
            </a:r>
            <a:endParaRPr lang="en-GB" altLang="en-US" sz="1800" b="1" dirty="0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54" name="Freeform 10">
            <a:extLst>
              <a:ext uri="{FF2B5EF4-FFF2-40B4-BE49-F238E27FC236}">
                <a16:creationId xmlns:a16="http://schemas.microsoft.com/office/drawing/2014/main" xmlns="" id="{B804B74B-D6C3-42AC-A2BB-DE85B3E8B695}"/>
              </a:ext>
            </a:extLst>
          </p:cNvPr>
          <p:cNvSpPr>
            <a:spLocks/>
          </p:cNvSpPr>
          <p:nvPr/>
        </p:nvSpPr>
        <p:spPr bwMode="auto">
          <a:xfrm>
            <a:off x="2590800" y="4800600"/>
            <a:ext cx="1295400" cy="381000"/>
          </a:xfrm>
          <a:custGeom>
            <a:avLst/>
            <a:gdLst>
              <a:gd name="T0" fmla="*/ 1295400 w 816"/>
              <a:gd name="T1" fmla="*/ 0 h 240"/>
              <a:gd name="T2" fmla="*/ 1295400 w 816"/>
              <a:gd name="T3" fmla="*/ 228600 h 240"/>
              <a:gd name="T4" fmla="*/ 0 w 816"/>
              <a:gd name="T5" fmla="*/ 228600 h 240"/>
              <a:gd name="T6" fmla="*/ 0 w 816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816" y="144"/>
                </a:lnTo>
                <a:lnTo>
                  <a:pt x="0" y="144"/>
                </a:lnTo>
                <a:lnTo>
                  <a:pt x="0" y="240"/>
                </a:lnTo>
              </a:path>
            </a:pathLst>
          </a:custGeom>
          <a:noFill/>
          <a:ln w="28575" cap="flat" cmpd="sng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57355" name="Line 11">
            <a:extLst>
              <a:ext uri="{FF2B5EF4-FFF2-40B4-BE49-F238E27FC236}">
                <a16:creationId xmlns:a16="http://schemas.microsoft.com/office/drawing/2014/main" xmlns="" id="{51C5A3C4-5C47-4F9A-A585-7FE25254E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562600"/>
            <a:ext cx="228600" cy="0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57356" name="Text Box 12">
            <a:extLst>
              <a:ext uri="{FF2B5EF4-FFF2-40B4-BE49-F238E27FC236}">
                <a16:creationId xmlns:a16="http://schemas.microsoft.com/office/drawing/2014/main" xmlns="" id="{5B04B8C8-F534-46D8-9C9F-368A412EF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05400"/>
            <a:ext cx="3733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sr-Latn-CS" altLang="en-US" sz="1800" dirty="0">
                <a:solidFill>
                  <a:srgbClr val="A9A57C">
                    <a:lumMod val="50000"/>
                  </a:srgbClr>
                </a:solidFill>
                <a:cs typeface="Arial" panose="020B0604020202020204" pitchFamily="34" charset="0"/>
              </a:rPr>
              <a:t>Kada se zalihe prodaju, njihov knjigovodstveni iznos treba priznati kao rashod u periodu u kojem je priznat povezani prihod!</a:t>
            </a:r>
            <a:endParaRPr lang="en-US" altLang="en-US" sz="1800" dirty="0">
              <a:solidFill>
                <a:srgbClr val="A9A57C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7357" name="Text Box 13">
            <a:extLst>
              <a:ext uri="{FF2B5EF4-FFF2-40B4-BE49-F238E27FC236}">
                <a16:creationId xmlns:a16="http://schemas.microsoft.com/office/drawing/2014/main" xmlns="" id="{8EDC985D-9D25-42C1-BBB6-B29B836BA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895600"/>
            <a:ext cx="4419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 sz="1800" b="1" dirty="0">
                <a:solidFill>
                  <a:srgbClr val="675E47">
                    <a:lumMod val="50000"/>
                  </a:srgbClr>
                </a:solidFill>
              </a:rPr>
              <a:t>TRGOVINSKA PREDUZEĆA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 sz="1800" b="1" dirty="0">
                <a:solidFill>
                  <a:srgbClr val="675E47">
                    <a:lumMod val="50000"/>
                  </a:srgbClr>
                </a:solidFill>
              </a:rPr>
              <a:t>PROIZVODNA PREDUZEĆA</a:t>
            </a:r>
            <a:endParaRPr lang="en-US" altLang="en-US" sz="1800" b="1" dirty="0">
              <a:solidFill>
                <a:srgbClr val="675E47">
                  <a:lumMod val="50000"/>
                </a:srgbClr>
              </a:solidFill>
            </a:endParaRPr>
          </a:p>
        </p:txBody>
      </p:sp>
      <p:sp>
        <p:nvSpPr>
          <p:cNvPr id="57358" name="Freeform 14">
            <a:extLst>
              <a:ext uri="{FF2B5EF4-FFF2-40B4-BE49-F238E27FC236}">
                <a16:creationId xmlns:a16="http://schemas.microsoft.com/office/drawing/2014/main" xmlns="" id="{AF39BA32-B2A4-4AE6-B38E-9F3F6977E190}"/>
              </a:ext>
            </a:extLst>
          </p:cNvPr>
          <p:cNvSpPr>
            <a:spLocks/>
          </p:cNvSpPr>
          <p:nvPr/>
        </p:nvSpPr>
        <p:spPr bwMode="auto">
          <a:xfrm>
            <a:off x="4419600" y="3581400"/>
            <a:ext cx="1219200" cy="685800"/>
          </a:xfrm>
          <a:custGeom>
            <a:avLst/>
            <a:gdLst>
              <a:gd name="T0" fmla="*/ 1219200 w 816"/>
              <a:gd name="T1" fmla="*/ 0 h 240"/>
              <a:gd name="T2" fmla="*/ 1219200 w 816"/>
              <a:gd name="T3" fmla="*/ 411480 h 240"/>
              <a:gd name="T4" fmla="*/ 0 w 816"/>
              <a:gd name="T5" fmla="*/ 411480 h 240"/>
              <a:gd name="T6" fmla="*/ 0 w 816"/>
              <a:gd name="T7" fmla="*/ 6858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6" h="240">
                <a:moveTo>
                  <a:pt x="816" y="0"/>
                </a:moveTo>
                <a:lnTo>
                  <a:pt x="816" y="144"/>
                </a:lnTo>
                <a:lnTo>
                  <a:pt x="0" y="144"/>
                </a:lnTo>
                <a:lnTo>
                  <a:pt x="0" y="240"/>
                </a:lnTo>
              </a:path>
            </a:pathLst>
          </a:custGeom>
          <a:noFill/>
          <a:ln w="28575" cap="flat" cmpd="sng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8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  <p:bldP spid="57346" grpId="1" animBg="1"/>
      <p:bldP spid="57347" grpId="0"/>
      <p:bldP spid="57348" grpId="0" animBg="1"/>
      <p:bldP spid="57350" grpId="0" animBg="1"/>
      <p:bldP spid="57351" grpId="0"/>
      <p:bldP spid="57352" grpId="0" animBg="1"/>
      <p:bldP spid="57353" grpId="0" animBg="1"/>
      <p:bldP spid="57356" grpId="0"/>
      <p:bldP spid="573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Zalihe materijala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zalihe materijala uključuju se:</a:t>
            </a:r>
          </a:p>
          <a:p>
            <a:pPr marL="571500" indent="-457200">
              <a:buAutoNum type="arabicParenR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Sirovine – proizvodi ekstraktivne, poljoprivredne ili industrijsko-sintetičke proizvodnje (ruda, nafta, vuna, šećerna repa...)</a:t>
            </a:r>
          </a:p>
          <a:p>
            <a:pPr marL="571500" indent="-457200">
              <a:buAutoNum type="arabicParenR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Osnovni materijal – proizvodi prerađivačke industrije koji se dalje prerađuju radi dobijanja finalnih proizvoda</a:t>
            </a:r>
          </a:p>
          <a:p>
            <a:pPr marL="571500" indent="-457200">
              <a:buAutoNum type="arabicParenR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Pomoćni materijal – ulazi u sastav novog proizvoda, ali ne čini njegovu osnovnu supstancu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AutoNum type="arabicParenR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Gorivo – ne ulazi u sastav novog proizvoda, već izaziva hemijske izmene na sirovinama i osnovnom materijalu (tehnološko gorivo), služi za proizvodnju pogonske energije (energetsko gorivo) ili služi za zagrevanje prostorija (neproizvodno gorivo)</a:t>
            </a:r>
          </a:p>
          <a:p>
            <a:pPr marL="5715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49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Zalihe materijala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457200">
              <a:buAutoNum type="arabicParenR" startAt="5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Sitan inventar – sva sredstva za rad čiji je vek trajanja kraći od jedne godine ili je nabavna vrednost niska, pa se u knjigovodstvu vodi kao obrtno sredstvo (razni alati, kalupi, modeli, zaštitna oprema)</a:t>
            </a:r>
          </a:p>
          <a:p>
            <a:pPr marL="571500" indent="-457200">
              <a:buAutoNum type="arabicParenR" startAt="5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Ambalaža – razni materijalni i stvari čija je osnovna funkcija zaštita proizvoda, robe, ili materijala pri skladištenju ii transportu.</a:t>
            </a:r>
          </a:p>
          <a:p>
            <a:pPr marL="11430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Nakon pribavljanja materijala vrši se kvalitativan i kvantitativan prijem materijala.</a:t>
            </a:r>
          </a:p>
          <a:p>
            <a:pPr marL="114300" indent="0"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Evidencija materijala vodi se u finansijskom, materijalnom i magacinskom knjigovodstvu.</a:t>
            </a:r>
          </a:p>
          <a:p>
            <a:pPr marL="114300" indent="0">
              <a:buNone/>
            </a:pP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U finansijskom knjigovodstvu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se sintetički vodi na računu Materijal</a:t>
            </a:r>
          </a:p>
          <a:p>
            <a:pPr marL="114300" indent="0">
              <a:buNone/>
            </a:pP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U materijalnom knjigovodstvu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se analitički vodi po vrednosti, vrsti i količini, na onolikom broju računa koliko ima različitih vrsta materijala.</a:t>
            </a:r>
          </a:p>
          <a:p>
            <a:pPr marL="114300" indent="0">
              <a:buNone/>
            </a:pPr>
            <a:r>
              <a:rPr lang="sr-Latn-RS" i="1" dirty="0">
                <a:latin typeface="Times New Roman" pitchFamily="18" charset="0"/>
                <a:cs typeface="Times New Roman" pitchFamily="18" charset="0"/>
              </a:rPr>
              <a:t>U magacinskom knjigovodstvu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vodi po vrsti i količini materijala i treba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da pruži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podatke za kontrolu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računopolagača.</a:t>
            </a:r>
          </a:p>
          <a:p>
            <a:pPr marL="114300" indent="0">
              <a:buNone/>
            </a:pPr>
            <a:endParaRPr lang="sr-Latn-R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0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Knjigovodstveno obuhvatanje nabavke materijala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Knjigovodstveno obuhvatanje nabavke materijala vrši se po stvarnim nabavnim cenama ili po planskim nabavnim cenama</a:t>
            </a:r>
          </a:p>
          <a:p>
            <a:pPr marL="11430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Knjiženje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nabavke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vode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nabavnoj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ceni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Obuhvatanje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nabavnoj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procenjuju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stvarnoj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nabavnoj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netofakturna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zavisni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eto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fakturna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troškove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uključuje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400" dirty="0" smtClean="0">
                <a:latin typeface="Times New Roman" pitchFamily="18" charset="0"/>
                <a:cs typeface="Times New Roman" pitchFamily="18" charset="0"/>
              </a:rPr>
              <a:t>fakturna </a:t>
            </a:r>
            <a:r>
              <a:rPr lang="sv-SE" sz="2400" dirty="0">
                <a:latin typeface="Times New Roman" pitchFamily="18" charset="0"/>
                <a:cs typeface="Times New Roman" pitchFamily="18" charset="0"/>
              </a:rPr>
              <a:t>vrednost, jer se iz troškova nabavke izuzimaju </a:t>
            </a:r>
            <a:r>
              <a:rPr lang="sv-SE" sz="2400" dirty="0" smtClean="0">
                <a:latin typeface="Times New Roman" pitchFamily="18" charset="0"/>
                <a:cs typeface="Times New Roman" pitchFamily="18" charset="0"/>
              </a:rPr>
              <a:t>primljeni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trgovački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popusti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rabati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slične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stavke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ulazni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PDV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odbita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stavka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obračunu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PDV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onda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tretira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sastavni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vrenosti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suprotnom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ulazni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PDV ne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ulazi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faktrunu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Latn-RS" sz="2400" b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irektni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zavisni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nabavke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nastali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dovođenje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zaliha na njihovo sadašnje mesto i stanje, s tim da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takvi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ukljčeni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carnsku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prevoza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, utovara, istovara, carine, montaže i sl.)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5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/>
              <a:t>Knjigovodstveno</a:t>
            </a:r>
            <a:r>
              <a:rPr lang="en-US" sz="2800" dirty="0"/>
              <a:t> </a:t>
            </a:r>
            <a:r>
              <a:rPr lang="en-US" sz="2800" dirty="0" err="1"/>
              <a:t>obuhvatanje</a:t>
            </a:r>
            <a:r>
              <a:rPr lang="en-US" sz="2800" dirty="0"/>
              <a:t> </a:t>
            </a:r>
            <a:r>
              <a:rPr lang="en-US" sz="2800" dirty="0" err="1"/>
              <a:t>nabavke</a:t>
            </a:r>
            <a:r>
              <a:rPr lang="en-US" sz="2800" dirty="0"/>
              <a:t> </a:t>
            </a:r>
            <a:r>
              <a:rPr lang="en-US" sz="2800" dirty="0" err="1"/>
              <a:t>materijala</a:t>
            </a:r>
            <a:r>
              <a:rPr lang="en-US" sz="2800" dirty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/>
              <a:t>stvarnim</a:t>
            </a:r>
            <a:r>
              <a:rPr lang="en-US" sz="2800" dirty="0"/>
              <a:t> </a:t>
            </a:r>
            <a:r>
              <a:rPr lang="en-US" sz="2800" dirty="0" err="1"/>
              <a:t>nabavnim</a:t>
            </a:r>
            <a:r>
              <a:rPr lang="en-US" sz="2800" dirty="0"/>
              <a:t> </a:t>
            </a:r>
            <a:r>
              <a:rPr lang="en-US" sz="2800" dirty="0" err="1"/>
              <a:t>cenama</a:t>
            </a:r>
            <a:r>
              <a:rPr lang="en-US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dobavljača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zemlji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evidentira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zaduživanjem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Obračunata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nabavna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vrenost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fakturnu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odgovarajućeg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PDV u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primeljnim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fakutrama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obračunatog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PDV-a),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odobrava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Dobavljači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nastaju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izvesni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utovara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istovara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sl.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zadužiti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navedenih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troškova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raču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Obračunata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nabavna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PDV u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primljenim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fakturama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odobrava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odgvarajućem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Dobavljači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Blagajna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ukoliko je plaćanje izvršeno u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gotovu. Prenos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zaduživanjem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Materijal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skraćeni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naziv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potražuje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Obračunata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nabavna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vrednost materijala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za zbir fakturne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vrednosti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30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>
                <a:solidFill>
                  <a:srgbClr val="675E47"/>
                </a:solidFill>
              </a:rPr>
              <a:t>Knjigovodstveno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obuhvatanje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nabavke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materijala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po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stvarnim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nabavnim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cenama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Primer: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Nabavili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smo 200m materijala X po ceni od 100 din/m + 20% pdv, 600 komada materijala Y po ceni od 5din/kom + 20% pdv. Troškovi prevoza su plaćeni iz blagajne u iznosu od 4800 din sa pdv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Fakturna vr. Materijal X = 200*100 + pdv = 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20.000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4.000=24.000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Fakturna vr. Materijal Y = 600*5 +pdv= 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3.000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+ 600 =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3.600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ZTN = 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4.000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+ 800 =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4.800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Nabavna vrednost =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20.000+3.000+4.000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27.000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4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>
                <a:solidFill>
                  <a:srgbClr val="675E47"/>
                </a:solidFill>
              </a:rPr>
              <a:t>Knjigovodstveno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obuhvatanje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nabavke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materijala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po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stvarnim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nabavnim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r>
              <a:rPr lang="en-US" sz="2800" dirty="0" err="1">
                <a:solidFill>
                  <a:srgbClr val="675E47"/>
                </a:solidFill>
              </a:rPr>
              <a:t>cenama</a:t>
            </a:r>
            <a:r>
              <a:rPr lang="en-US" sz="2800" dirty="0">
                <a:solidFill>
                  <a:srgbClr val="675E47"/>
                </a:solidFill>
              </a:rPr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087913"/>
              </p:ext>
            </p:extLst>
          </p:nvPr>
        </p:nvGraphicFramePr>
        <p:xfrm>
          <a:off x="304800" y="1676402"/>
          <a:ext cx="7772400" cy="4648198"/>
        </p:xfrm>
        <a:graphic>
          <a:graphicData uri="http://schemas.openxmlformats.org/drawingml/2006/table">
            <a:tbl>
              <a:tblPr/>
              <a:tblGrid>
                <a:gridCol w="1554480"/>
                <a:gridCol w="1798320"/>
                <a:gridCol w="914400"/>
                <a:gridCol w="1950720"/>
                <a:gridCol w="1554480"/>
              </a:tblGrid>
              <a:tr h="47515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100 -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Obračun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Materijala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435 - Dobavljači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17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 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27000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27600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317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 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17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4491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270 - Uplazni pdv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243 - Blagajna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17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 4800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317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  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17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17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101- Materijal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17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17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800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188</TotalTime>
  <Words>1589</Words>
  <Application>Microsoft Office PowerPoint</Application>
  <PresentationFormat>On-screen Show (4:3)</PresentationFormat>
  <Paragraphs>153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Adjacency</vt:lpstr>
      <vt:lpstr>1_Adjacency</vt:lpstr>
      <vt:lpstr>Nabavka materijala</vt:lpstr>
      <vt:lpstr>Zalihe</vt:lpstr>
      <vt:lpstr>PowerPoint Presentation</vt:lpstr>
      <vt:lpstr>Zalihe materijala</vt:lpstr>
      <vt:lpstr>Zalihe materijala</vt:lpstr>
      <vt:lpstr>Knjigovodstveno obuhvatanje nabavke materijala</vt:lpstr>
      <vt:lpstr>Knjigovodstveno obuhvatanje nabavke materijala po stvarnim nabavnim cenama </vt:lpstr>
      <vt:lpstr>Knjigovodstveno obuhvatanje nabavke materijala po stvarnim nabavnim cenama </vt:lpstr>
      <vt:lpstr>Knjigovodstveno obuhvatanje nabavke materijala po stvarnim nabavnim cenama </vt:lpstr>
      <vt:lpstr>Analitička evidencija materijala</vt:lpstr>
      <vt:lpstr>Knjigovodstveno obuhvatanje nabavke materijala po planskim cenama</vt:lpstr>
      <vt:lpstr>Knjigovodstveno obuhvatanje nabavke materijala po planskim cenama</vt:lpstr>
      <vt:lpstr>Knjigovodstveno obuhvatanje nabavke materijala po planskim cenama</vt:lpstr>
      <vt:lpstr>Knjigovodstveno obuhvatanje nabavke materijala po planskim cenama</vt:lpstr>
      <vt:lpstr>Knjigovodstveno obuhvatanje nabavke materijala po planskim cenama</vt:lpstr>
      <vt:lpstr>Knjigovodstveno obuhvatanje nabavke materijala po planskim cenama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SVB</dc:creator>
  <cp:lastModifiedBy>SVB</cp:lastModifiedBy>
  <cp:revision>12</cp:revision>
  <dcterms:created xsi:type="dcterms:W3CDTF">2020-03-30T15:56:19Z</dcterms:created>
  <dcterms:modified xsi:type="dcterms:W3CDTF">2020-03-30T19:04:52Z</dcterms:modified>
</cp:coreProperties>
</file>