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9381348-E17B-447C-8582-B8C4F90535DC}"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8E1038-B68F-4CED-A188-1BB9CEE06E2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381348-E17B-447C-8582-B8C4F90535DC}"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8E1038-B68F-4CED-A188-1BB9CEE06E2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381348-E17B-447C-8582-B8C4F90535DC}"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8E1038-B68F-4CED-A188-1BB9CEE06E2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381348-E17B-447C-8582-B8C4F90535DC}"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8E1038-B68F-4CED-A188-1BB9CEE06E2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381348-E17B-447C-8582-B8C4F90535DC}"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8E1038-B68F-4CED-A188-1BB9CEE06E2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9381348-E17B-447C-8582-B8C4F90535DC}" type="datetimeFigureOut">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8E1038-B68F-4CED-A188-1BB9CEE06E2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381348-E17B-447C-8582-B8C4F90535DC}" type="datetimeFigureOut">
              <a:rPr lang="en-US" smtClean="0"/>
              <a:t>4/21/2020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8E1038-B68F-4CED-A188-1BB9CEE06E2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381348-E17B-447C-8582-B8C4F90535DC}" type="datetimeFigureOut">
              <a:rPr lang="en-US" smtClean="0"/>
              <a:t>4/21/2020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8E1038-B68F-4CED-A188-1BB9CEE06E2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381348-E17B-447C-8582-B8C4F90535DC}" type="datetimeFigureOut">
              <a:rPr lang="en-US" smtClean="0"/>
              <a:t>4/21/2020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8E1038-B68F-4CED-A188-1BB9CEE06E2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381348-E17B-447C-8582-B8C4F90535DC}" type="datetimeFigureOut">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8E1038-B68F-4CED-A188-1BB9CEE06E25}"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9381348-E17B-447C-8582-B8C4F90535DC}" type="datetimeFigureOut">
              <a:rPr lang="en-US" smtClean="0"/>
              <a:t>4/21/2020</a:t>
            </a:fld>
            <a:endParaRPr lang="en-US"/>
          </a:p>
        </p:txBody>
      </p:sp>
      <p:sp>
        <p:nvSpPr>
          <p:cNvPr id="9" name="Slide Number Placeholder 8"/>
          <p:cNvSpPr>
            <a:spLocks noGrp="1"/>
          </p:cNvSpPr>
          <p:nvPr>
            <p:ph type="sldNum" sz="quarter" idx="11"/>
          </p:nvPr>
        </p:nvSpPr>
        <p:spPr/>
        <p:txBody>
          <a:bodyPr/>
          <a:lstStyle/>
          <a:p>
            <a:fld id="{988E1038-B68F-4CED-A188-1BB9CEE06E25}"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88E1038-B68F-4CED-A188-1BB9CEE06E25}"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9381348-E17B-447C-8582-B8C4F90535DC}" type="datetimeFigureOut">
              <a:rPr lang="en-US" smtClean="0"/>
              <a:t>4/21/2020</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543800" cy="4041775"/>
          </a:xfrm>
        </p:spPr>
        <p:txBody>
          <a:bodyPr/>
          <a:lstStyle/>
          <a:p>
            <a:r>
              <a:rPr lang="en-US" dirty="0"/>
              <a:t>KNJIGOVODSTVENO OBUHVATANJE PRODAJE ROBE </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73404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z="2800" dirty="0">
                <a:solidFill>
                  <a:srgbClr val="675E47"/>
                </a:solidFill>
              </a:rPr>
              <a:t>Prodaja robe kada se zalihe vode po prodajnoj ceni</a:t>
            </a:r>
            <a:endParaRPr lang="en-US" dirty="0"/>
          </a:p>
        </p:txBody>
      </p:sp>
      <p:sp>
        <p:nvSpPr>
          <p:cNvPr id="3" name="Content Placeholder 2"/>
          <p:cNvSpPr>
            <a:spLocks noGrp="1"/>
          </p:cNvSpPr>
          <p:nvPr>
            <p:ph idx="1"/>
          </p:nvPr>
        </p:nvSpPr>
        <p:spPr/>
        <p:txBody>
          <a:bodyPr/>
          <a:lstStyle/>
          <a:p>
            <a:r>
              <a:rPr lang="sr-Latn-RS" dirty="0" smtClean="0">
                <a:latin typeface="Times New Roman" pitchFamily="18" charset="0"/>
                <a:cs typeface="Times New Roman" pitchFamily="18" charset="0"/>
              </a:rPr>
              <a:t>Primer: Stanje na kontu 132 – 800.000 din. Zalihe robe se vode po prodajnim cenama bez pdv. Preduzeće je za prodatu robu ispostavilo kupcu fakturu u vrednosti od 200.000 din. +20% pdv. Prosečna nabavna vrednost prodate robe iznosi 120.000 d.</a:t>
            </a:r>
          </a:p>
          <a:p>
            <a:pPr marL="11430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127157966"/>
              </p:ext>
            </p:extLst>
          </p:nvPr>
        </p:nvGraphicFramePr>
        <p:xfrm>
          <a:off x="381001" y="2971797"/>
          <a:ext cx="7391398" cy="3581399"/>
        </p:xfrm>
        <a:graphic>
          <a:graphicData uri="http://schemas.openxmlformats.org/drawingml/2006/table">
            <a:tbl>
              <a:tblPr/>
              <a:tblGrid>
                <a:gridCol w="1806258"/>
                <a:gridCol w="1837947"/>
                <a:gridCol w="546629"/>
                <a:gridCol w="1521060"/>
                <a:gridCol w="1679504"/>
              </a:tblGrid>
              <a:tr h="390053">
                <a:tc gridSpan="2">
                  <a:txBody>
                    <a:bodyPr/>
                    <a:lstStyle/>
                    <a:p>
                      <a:pPr algn="ctr" rtl="0" fontAlgn="b"/>
                      <a:r>
                        <a:rPr lang="en-US" sz="1800" b="0" i="0" u="none" strike="noStrike" dirty="0">
                          <a:solidFill>
                            <a:srgbClr val="000000"/>
                          </a:solidFill>
                          <a:effectLst/>
                          <a:latin typeface="Times New Roman" pitchFamily="18" charset="0"/>
                          <a:cs typeface="Times New Roman" pitchFamily="18" charset="0"/>
                        </a:rPr>
                        <a:t>204 - </a:t>
                      </a:r>
                      <a:r>
                        <a:rPr lang="en-US" sz="1800" b="0" i="0" u="none" strike="noStrike" dirty="0" err="1">
                          <a:solidFill>
                            <a:srgbClr val="000000"/>
                          </a:solidFill>
                          <a:effectLst/>
                          <a:latin typeface="Times New Roman" pitchFamily="18" charset="0"/>
                          <a:cs typeface="Times New Roman" pitchFamily="18" charset="0"/>
                        </a:rPr>
                        <a:t>Potraživanja</a:t>
                      </a:r>
                      <a:r>
                        <a:rPr lang="en-US" sz="1800" b="0" i="0" u="none" strike="noStrike" dirty="0">
                          <a:solidFill>
                            <a:srgbClr val="000000"/>
                          </a:solidFill>
                          <a:effectLst/>
                          <a:latin typeface="Times New Roman" pitchFamily="18" charset="0"/>
                          <a:cs typeface="Times New Roman" pitchFamily="18" charset="0"/>
                        </a:rPr>
                        <a:t> od </a:t>
                      </a:r>
                      <a:r>
                        <a:rPr lang="en-US" sz="1800" b="0" i="0" u="none" strike="noStrike" dirty="0" err="1">
                          <a:solidFill>
                            <a:srgbClr val="000000"/>
                          </a:solidFill>
                          <a:effectLst/>
                          <a:latin typeface="Times New Roman" pitchFamily="18" charset="0"/>
                          <a:cs typeface="Times New Roman" pitchFamily="18" charset="0"/>
                        </a:rPr>
                        <a:t>kupaca</a:t>
                      </a:r>
                      <a:endParaRPr lang="en-US" sz="18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gridSpan="2">
                  <a:txBody>
                    <a:bodyPr/>
                    <a:lstStyle/>
                    <a:p>
                      <a:pPr algn="ctr" rtl="0" fontAlgn="b"/>
                      <a:r>
                        <a:rPr lang="en-US" sz="1800" b="0" i="0" u="none" strike="noStrike">
                          <a:solidFill>
                            <a:srgbClr val="000000"/>
                          </a:solidFill>
                          <a:effectLst/>
                          <a:latin typeface="Times New Roman" pitchFamily="18" charset="0"/>
                          <a:cs typeface="Times New Roman" pitchFamily="18" charset="0"/>
                        </a:rPr>
                        <a:t>604 - Prihodi od prodaje</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r>
              <a:tr h="354594">
                <a:tc>
                  <a:txBody>
                    <a:bodyPr/>
                    <a:lstStyle/>
                    <a:p>
                      <a:pPr algn="r" rtl="0" fontAlgn="b"/>
                      <a:r>
                        <a:rPr lang="en-US" sz="1800" b="0" i="0" u="none" strike="noStrike" dirty="0">
                          <a:solidFill>
                            <a:srgbClr val="000000"/>
                          </a:solidFill>
                          <a:effectLst/>
                          <a:latin typeface="Times New Roman" pitchFamily="18" charset="0"/>
                          <a:cs typeface="Times New Roman" pitchFamily="18" charset="0"/>
                        </a:rPr>
                        <a:t>1)   </a:t>
                      </a:r>
                      <a:r>
                        <a:rPr lang="sr-Latn-RS" sz="1800" b="0" i="0" u="none" strike="noStrike" dirty="0" smtClean="0">
                          <a:solidFill>
                            <a:srgbClr val="000000"/>
                          </a:solidFill>
                          <a:effectLst/>
                          <a:latin typeface="Times New Roman" pitchFamily="18" charset="0"/>
                          <a:cs typeface="Times New Roman" pitchFamily="18" charset="0"/>
                        </a:rPr>
                        <a:t>24</a:t>
                      </a:r>
                      <a:r>
                        <a:rPr lang="en-US" sz="1800" b="0" i="0" u="none" strike="noStrike" dirty="0" smtClean="0">
                          <a:solidFill>
                            <a:srgbClr val="000000"/>
                          </a:solidFill>
                          <a:effectLst/>
                          <a:latin typeface="Times New Roman" pitchFamily="18" charset="0"/>
                          <a:cs typeface="Times New Roman" pitchFamily="18" charset="0"/>
                        </a:rPr>
                        <a:t>0.000</a:t>
                      </a:r>
                      <a:endParaRPr lang="en-US" sz="18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a:solidFill>
                            <a:srgbClr val="000000"/>
                          </a:solidFill>
                          <a:effectLst/>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r" rtl="0" fontAlgn="b"/>
                      <a:r>
                        <a:rPr lang="en-US" sz="1800" b="0" i="0" u="none" strike="noStrike">
                          <a:solidFill>
                            <a:srgbClr val="000000"/>
                          </a:solidFill>
                          <a:effectLst/>
                          <a:latin typeface="Times New Roman" pitchFamily="18" charset="0"/>
                          <a:cs typeface="Times New Roman" pitchFamily="18" charset="0"/>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dirty="0">
                          <a:solidFill>
                            <a:srgbClr val="000000"/>
                          </a:solidFill>
                          <a:effectLst/>
                          <a:latin typeface="Times New Roman" pitchFamily="18" charset="0"/>
                          <a:cs typeface="Times New Roman" pitchFamily="18" charset="0"/>
                        </a:rPr>
                        <a:t>1)   </a:t>
                      </a:r>
                      <a:r>
                        <a:rPr lang="sr-Latn-RS" sz="1800" b="0" i="0" u="none" strike="noStrike" dirty="0" smtClean="0">
                          <a:solidFill>
                            <a:srgbClr val="000000"/>
                          </a:solidFill>
                          <a:effectLst/>
                          <a:latin typeface="Times New Roman" pitchFamily="18" charset="0"/>
                          <a:cs typeface="Times New Roman" pitchFamily="18" charset="0"/>
                        </a:rPr>
                        <a:t>2</a:t>
                      </a:r>
                      <a:r>
                        <a:rPr lang="en-US" sz="1800" b="0" i="0" u="none" strike="noStrike" dirty="0" smtClean="0">
                          <a:solidFill>
                            <a:srgbClr val="000000"/>
                          </a:solidFill>
                          <a:effectLst/>
                          <a:latin typeface="Times New Roman" pitchFamily="18" charset="0"/>
                          <a:cs typeface="Times New Roman" pitchFamily="18" charset="0"/>
                        </a:rPr>
                        <a:t>00.000</a:t>
                      </a:r>
                      <a:endParaRPr lang="en-US" sz="1800" b="0" i="0" u="none" strike="noStrike" dirty="0">
                        <a:solidFill>
                          <a:srgbClr val="000000"/>
                        </a:solidFill>
                        <a:effectLst/>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r>
              <a:tr h="354594">
                <a:tc>
                  <a:txBody>
                    <a:bodyPr/>
                    <a:lstStyle/>
                    <a:p>
                      <a:pPr algn="r" rtl="0" fontAlgn="b"/>
                      <a:r>
                        <a:rPr lang="en-US" sz="1800" b="0" i="0" u="none" strike="noStrike" dirty="0">
                          <a:solidFill>
                            <a:srgbClr val="000000"/>
                          </a:solidFill>
                          <a:effectLst/>
                          <a:latin typeface="Times New Roman" pitchFamily="18" charset="0"/>
                          <a:cs typeface="Times New Roman" pitchFamily="18"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dirty="0">
                          <a:solidFill>
                            <a:srgbClr val="000000"/>
                          </a:solidFill>
                          <a:effectLst/>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rtl="0" fontAlgn="b"/>
                      <a:r>
                        <a:rPr lang="en-US" sz="1800" b="0" i="0" u="none" strike="noStrike">
                          <a:solidFill>
                            <a:srgbClr val="000000"/>
                          </a:solidFill>
                          <a:effectLst/>
                          <a:latin typeface="Times New Roman" pitchFamily="18" charset="0"/>
                          <a:cs typeface="Times New Roman" pitchFamily="18"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effectLst/>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354594">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r>
              <a:tr h="354594">
                <a:tc gridSpan="2">
                  <a:txBody>
                    <a:bodyPr/>
                    <a:lstStyle/>
                    <a:p>
                      <a:pPr algn="ctr" rtl="0" fontAlgn="b"/>
                      <a:r>
                        <a:rPr lang="pl-PL" sz="1800" b="0" i="0" u="none" strike="noStrike" dirty="0">
                          <a:solidFill>
                            <a:srgbClr val="000000"/>
                          </a:solidFill>
                          <a:effectLst/>
                          <a:latin typeface="Times New Roman" pitchFamily="18" charset="0"/>
                          <a:cs typeface="Times New Roman" pitchFamily="18" charset="0"/>
                        </a:rPr>
                        <a:t>501 - Nabavna vrednost prodate robe</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gridSpan="2">
                  <a:txBody>
                    <a:bodyPr/>
                    <a:lstStyle/>
                    <a:p>
                      <a:pPr algn="ctr" rtl="0" fontAlgn="b"/>
                      <a:r>
                        <a:rPr lang="pl-PL" sz="1800" b="0" i="0" u="none" strike="noStrike">
                          <a:solidFill>
                            <a:srgbClr val="000000"/>
                          </a:solidFill>
                          <a:effectLst/>
                          <a:latin typeface="Times New Roman" pitchFamily="18" charset="0"/>
                          <a:cs typeface="Times New Roman" pitchFamily="18" charset="0"/>
                        </a:rPr>
                        <a:t>470 - PDV u izlaznim fakturama</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r>
              <a:tr h="354594">
                <a:tc>
                  <a:txBody>
                    <a:bodyPr/>
                    <a:lstStyle/>
                    <a:p>
                      <a:pPr algn="r" rtl="0" fontAlgn="b"/>
                      <a:r>
                        <a:rPr lang="en-US" sz="1800" b="0" i="0" u="none" strike="noStrike" dirty="0">
                          <a:solidFill>
                            <a:srgbClr val="000000"/>
                          </a:solidFill>
                          <a:effectLst/>
                          <a:latin typeface="Times New Roman" pitchFamily="18" charset="0"/>
                          <a:cs typeface="Times New Roman" pitchFamily="18" charset="0"/>
                        </a:rPr>
                        <a:t>1a)   </a:t>
                      </a:r>
                      <a:r>
                        <a:rPr lang="sr-Latn-RS" sz="1800" b="0" i="0" u="none" strike="noStrike" dirty="0" smtClean="0">
                          <a:solidFill>
                            <a:srgbClr val="000000"/>
                          </a:solidFill>
                          <a:effectLst/>
                          <a:latin typeface="Times New Roman" pitchFamily="18" charset="0"/>
                          <a:cs typeface="Times New Roman" pitchFamily="18" charset="0"/>
                        </a:rPr>
                        <a:t>12</a:t>
                      </a:r>
                      <a:r>
                        <a:rPr lang="en-US" sz="1800" b="0" i="0" u="none" strike="noStrike" dirty="0" smtClean="0">
                          <a:solidFill>
                            <a:srgbClr val="000000"/>
                          </a:solidFill>
                          <a:effectLst/>
                          <a:latin typeface="Times New Roman" pitchFamily="18" charset="0"/>
                          <a:cs typeface="Times New Roman" pitchFamily="18" charset="0"/>
                        </a:rPr>
                        <a:t>0.000</a:t>
                      </a:r>
                      <a:endParaRPr lang="en-US" sz="18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dirty="0">
                          <a:solidFill>
                            <a:srgbClr val="000000"/>
                          </a:solidFill>
                          <a:effectLst/>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r" rtl="0" fontAlgn="b"/>
                      <a:r>
                        <a:rPr lang="en-US" sz="1800" b="0" i="0" u="none" strike="noStrike">
                          <a:solidFill>
                            <a:srgbClr val="000000"/>
                          </a:solidFill>
                          <a:effectLst/>
                          <a:latin typeface="Times New Roman" pitchFamily="18" charset="0"/>
                          <a:cs typeface="Times New Roman" pitchFamily="18" charset="0"/>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dirty="0">
                          <a:solidFill>
                            <a:srgbClr val="000000"/>
                          </a:solidFill>
                          <a:effectLst/>
                          <a:latin typeface="Times New Roman" pitchFamily="18" charset="0"/>
                          <a:cs typeface="Times New Roman" pitchFamily="18" charset="0"/>
                        </a:rPr>
                        <a:t>1)   </a:t>
                      </a:r>
                      <a:r>
                        <a:rPr lang="sr-Latn-RS" sz="1800" b="0" i="0" u="none" strike="noStrike" dirty="0" smtClean="0">
                          <a:solidFill>
                            <a:srgbClr val="000000"/>
                          </a:solidFill>
                          <a:effectLst/>
                          <a:latin typeface="Times New Roman" pitchFamily="18" charset="0"/>
                          <a:cs typeface="Times New Roman" pitchFamily="18" charset="0"/>
                        </a:rPr>
                        <a:t>4</a:t>
                      </a:r>
                      <a:r>
                        <a:rPr lang="en-US" sz="1800" b="0" i="0" u="none" strike="noStrike" dirty="0" smtClean="0">
                          <a:solidFill>
                            <a:srgbClr val="000000"/>
                          </a:solidFill>
                          <a:effectLst/>
                          <a:latin typeface="Times New Roman" pitchFamily="18" charset="0"/>
                          <a:cs typeface="Times New Roman" pitchFamily="18" charset="0"/>
                        </a:rPr>
                        <a:t>0.000</a:t>
                      </a:r>
                      <a:endParaRPr lang="en-US" sz="1800" b="0" i="0" u="none" strike="noStrike" dirty="0">
                        <a:solidFill>
                          <a:srgbClr val="000000"/>
                        </a:solidFill>
                        <a:effectLst/>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r>
              <a:tr h="354594">
                <a:tc>
                  <a:txBody>
                    <a:bodyPr/>
                    <a:lstStyle/>
                    <a:p>
                      <a:pPr algn="r" rtl="0" fontAlgn="b"/>
                      <a:r>
                        <a:rPr lang="en-US" sz="1800" b="0" i="0" u="none" strike="noStrike">
                          <a:solidFill>
                            <a:srgbClr val="000000"/>
                          </a:solidFill>
                          <a:effectLst/>
                          <a:latin typeface="Times New Roman" pitchFamily="18" charset="0"/>
                          <a:cs typeface="Times New Roman" pitchFamily="18"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dirty="0">
                          <a:solidFill>
                            <a:srgbClr val="000000"/>
                          </a:solidFill>
                          <a:effectLst/>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r" rtl="0" fontAlgn="b"/>
                      <a:r>
                        <a:rPr lang="en-US" sz="1800" b="0" i="0" u="none" strike="noStrike" dirty="0">
                          <a:solidFill>
                            <a:srgbClr val="000000"/>
                          </a:solidFill>
                          <a:effectLst/>
                          <a:latin typeface="Times New Roman" pitchFamily="18" charset="0"/>
                          <a:cs typeface="Times New Roman" pitchFamily="18"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effectLst/>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354594">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r>
              <a:tr h="354594">
                <a:tc gridSpan="2">
                  <a:txBody>
                    <a:bodyPr/>
                    <a:lstStyle/>
                    <a:p>
                      <a:pPr algn="ctr" rtl="0" fontAlgn="b"/>
                      <a:r>
                        <a:rPr lang="en-US" sz="1800" b="0" i="0" u="none" strike="noStrike" dirty="0">
                          <a:solidFill>
                            <a:srgbClr val="000000"/>
                          </a:solidFill>
                          <a:effectLst/>
                          <a:latin typeface="Times New Roman" pitchFamily="18" charset="0"/>
                          <a:cs typeface="Times New Roman" pitchFamily="18" charset="0"/>
                        </a:rPr>
                        <a:t>1329 - </a:t>
                      </a:r>
                      <a:r>
                        <a:rPr lang="en-US" sz="1800" b="0" i="0" u="none" strike="noStrike" dirty="0" err="1">
                          <a:solidFill>
                            <a:srgbClr val="000000"/>
                          </a:solidFill>
                          <a:effectLst/>
                          <a:latin typeface="Times New Roman" pitchFamily="18" charset="0"/>
                          <a:cs typeface="Times New Roman" pitchFamily="18" charset="0"/>
                        </a:rPr>
                        <a:t>Ukalkulisana</a:t>
                      </a:r>
                      <a:r>
                        <a:rPr lang="en-US" sz="1800" b="0" i="0" u="none" strike="noStrike" dirty="0">
                          <a:solidFill>
                            <a:srgbClr val="000000"/>
                          </a:solidFill>
                          <a:effectLst/>
                          <a:latin typeface="Times New Roman" pitchFamily="18" charset="0"/>
                          <a:cs typeface="Times New Roman" pitchFamily="18" charset="0"/>
                        </a:rPr>
                        <a:t> RUC</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8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gridSpan="2">
                  <a:txBody>
                    <a:bodyPr/>
                    <a:lstStyle/>
                    <a:p>
                      <a:pPr algn="ctr" rtl="0" fontAlgn="b"/>
                      <a:r>
                        <a:rPr lang="en-US" sz="1800" b="0" i="0" u="none" strike="noStrike" dirty="0">
                          <a:solidFill>
                            <a:srgbClr val="000000"/>
                          </a:solidFill>
                          <a:effectLst/>
                          <a:latin typeface="Times New Roman" pitchFamily="18" charset="0"/>
                          <a:cs typeface="Times New Roman" pitchFamily="18" charset="0"/>
                        </a:rPr>
                        <a:t>132 - </a:t>
                      </a:r>
                      <a:r>
                        <a:rPr lang="en-US" sz="1800" b="0" i="0" u="none" strike="noStrike" dirty="0" err="1">
                          <a:solidFill>
                            <a:srgbClr val="000000"/>
                          </a:solidFill>
                          <a:effectLst/>
                          <a:latin typeface="Times New Roman" pitchFamily="18" charset="0"/>
                          <a:cs typeface="Times New Roman" pitchFamily="18" charset="0"/>
                        </a:rPr>
                        <a:t>Roba</a:t>
                      </a:r>
                      <a:r>
                        <a:rPr lang="en-US" sz="1800" b="0" i="0" u="none" strike="noStrike" dirty="0">
                          <a:solidFill>
                            <a:srgbClr val="000000"/>
                          </a:solidFill>
                          <a:effectLst/>
                          <a:latin typeface="Times New Roman" pitchFamily="18" charset="0"/>
                          <a:cs typeface="Times New Roman" pitchFamily="18" charset="0"/>
                        </a:rPr>
                        <a:t> u </a:t>
                      </a:r>
                      <a:r>
                        <a:rPr lang="en-US" sz="1800" b="0" i="0" u="none" strike="noStrike" dirty="0" err="1">
                          <a:solidFill>
                            <a:srgbClr val="000000"/>
                          </a:solidFill>
                          <a:effectLst/>
                          <a:latin typeface="Times New Roman" pitchFamily="18" charset="0"/>
                          <a:cs typeface="Times New Roman" pitchFamily="18" charset="0"/>
                        </a:rPr>
                        <a:t>veleprodaji</a:t>
                      </a:r>
                      <a:endParaRPr lang="en-US" sz="18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r>
              <a:tr h="354594">
                <a:tc>
                  <a:txBody>
                    <a:bodyPr/>
                    <a:lstStyle/>
                    <a:p>
                      <a:pPr algn="r" rtl="0" fontAlgn="b"/>
                      <a:r>
                        <a:rPr lang="en-US" sz="1800" b="0" i="0" u="none" strike="noStrike" dirty="0">
                          <a:solidFill>
                            <a:srgbClr val="000000"/>
                          </a:solidFill>
                          <a:effectLst/>
                          <a:latin typeface="Times New Roman" pitchFamily="18" charset="0"/>
                          <a:cs typeface="Times New Roman" pitchFamily="18" charset="0"/>
                        </a:rPr>
                        <a:t>1a)  </a:t>
                      </a:r>
                      <a:r>
                        <a:rPr lang="sr-Latn-RS" sz="1800" b="0" i="0" u="none" strike="noStrike" dirty="0" smtClean="0">
                          <a:solidFill>
                            <a:srgbClr val="000000"/>
                          </a:solidFill>
                          <a:effectLst/>
                          <a:latin typeface="Times New Roman" pitchFamily="18" charset="0"/>
                          <a:cs typeface="Times New Roman" pitchFamily="18" charset="0"/>
                        </a:rPr>
                        <a:t>8</a:t>
                      </a:r>
                      <a:r>
                        <a:rPr lang="en-US" sz="1800" b="0" i="0" u="none" strike="noStrike" dirty="0" smtClean="0">
                          <a:solidFill>
                            <a:srgbClr val="000000"/>
                          </a:solidFill>
                          <a:effectLst/>
                          <a:latin typeface="Times New Roman" pitchFamily="18" charset="0"/>
                          <a:cs typeface="Times New Roman" pitchFamily="18" charset="0"/>
                        </a:rPr>
                        <a:t>0.000</a:t>
                      </a:r>
                      <a:endParaRPr lang="en-US" sz="18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dirty="0">
                          <a:solidFill>
                            <a:srgbClr val="000000"/>
                          </a:solidFill>
                          <a:effectLst/>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r" rtl="0" fontAlgn="b"/>
                      <a:r>
                        <a:rPr lang="en-US" sz="1800" b="0" i="0" u="none" strike="noStrike">
                          <a:solidFill>
                            <a:srgbClr val="000000"/>
                          </a:solidFill>
                          <a:effectLst/>
                          <a:latin typeface="Times New Roman" pitchFamily="18" charset="0"/>
                          <a:cs typeface="Times New Roman" pitchFamily="18" charset="0"/>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dirty="0">
                          <a:solidFill>
                            <a:srgbClr val="000000"/>
                          </a:solidFill>
                          <a:effectLst/>
                          <a:latin typeface="Times New Roman" pitchFamily="18" charset="0"/>
                          <a:cs typeface="Times New Roman" pitchFamily="18" charset="0"/>
                        </a:rPr>
                        <a:t>1a) </a:t>
                      </a:r>
                      <a:r>
                        <a:rPr lang="sr-Latn-RS" sz="1800" b="0" i="0" u="none" strike="noStrike" dirty="0" smtClean="0">
                          <a:solidFill>
                            <a:srgbClr val="000000"/>
                          </a:solidFill>
                          <a:effectLst/>
                          <a:latin typeface="Times New Roman" pitchFamily="18" charset="0"/>
                          <a:cs typeface="Times New Roman" pitchFamily="18" charset="0"/>
                        </a:rPr>
                        <a:t>2</a:t>
                      </a:r>
                      <a:r>
                        <a:rPr lang="en-US" sz="1800" b="0" i="0" u="none" strike="noStrike" dirty="0" smtClean="0">
                          <a:solidFill>
                            <a:srgbClr val="000000"/>
                          </a:solidFill>
                          <a:effectLst/>
                          <a:latin typeface="Times New Roman" pitchFamily="18" charset="0"/>
                          <a:cs typeface="Times New Roman" pitchFamily="18" charset="0"/>
                        </a:rPr>
                        <a:t>00.000</a:t>
                      </a:r>
                      <a:endParaRPr lang="en-US" sz="1800" b="0" i="0" u="none" strike="noStrike" dirty="0">
                        <a:solidFill>
                          <a:srgbClr val="000000"/>
                        </a:solidFill>
                        <a:effectLst/>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274539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err="1" smtClean="0"/>
              <a:t>Knjigovodstveno</a:t>
            </a:r>
            <a:r>
              <a:rPr lang="en-US" sz="4400" dirty="0" smtClean="0"/>
              <a:t> </a:t>
            </a:r>
            <a:r>
              <a:rPr lang="en-US" sz="4400" dirty="0" err="1" smtClean="0"/>
              <a:t>obuhvatanje</a:t>
            </a:r>
            <a:r>
              <a:rPr lang="en-US" sz="4400" dirty="0" smtClean="0"/>
              <a:t> </a:t>
            </a:r>
            <a:r>
              <a:rPr lang="en-US" sz="4400" dirty="0" err="1" smtClean="0"/>
              <a:t>prodaje</a:t>
            </a:r>
            <a:r>
              <a:rPr lang="en-US" sz="4400" dirty="0" smtClean="0"/>
              <a:t> robe </a:t>
            </a:r>
            <a:endParaRPr lang="en-US" sz="4400" dirty="0"/>
          </a:p>
        </p:txBody>
      </p:sp>
      <p:sp>
        <p:nvSpPr>
          <p:cNvPr id="3" name="Content Placeholder 2"/>
          <p:cNvSpPr>
            <a:spLocks noGrp="1"/>
          </p:cNvSpPr>
          <p:nvPr>
            <p:ph idx="1"/>
          </p:nvPr>
        </p:nvSpPr>
        <p:spPr/>
        <p:txBody>
          <a:bodyPr>
            <a:normAutofit lnSpcReduction="10000"/>
          </a:bodyPr>
          <a:lstStyle/>
          <a:p>
            <a:pPr marL="114300" indent="0">
              <a:buNone/>
            </a:pPr>
            <a:r>
              <a:rPr lang="sr-Latn-RS" dirty="0" smtClean="0">
                <a:latin typeface="Times New Roman" pitchFamily="18" charset="0"/>
                <a:cs typeface="Times New Roman" pitchFamily="18" charset="0"/>
              </a:rPr>
              <a:t>Knjigovodstveno obuhvatanje prodaje robe zavisi od načina vođenja zaliha robe (da li se zalihe vode po nabavnim ili prodajnim cenama sa ili bez pdv).</a:t>
            </a:r>
          </a:p>
          <a:p>
            <a:pPr marL="114300" indent="0">
              <a:buNone/>
            </a:pPr>
            <a:endParaRPr lang="sr-Latn-RS" dirty="0" smtClean="0">
              <a:latin typeface="Times New Roman" pitchFamily="18" charset="0"/>
              <a:cs typeface="Times New Roman" pitchFamily="18" charset="0"/>
            </a:endParaRPr>
          </a:p>
          <a:p>
            <a:pPr marL="114300" indent="0">
              <a:buNone/>
            </a:pPr>
            <a:r>
              <a:rPr lang="sr-Latn-RS" dirty="0" smtClean="0">
                <a:latin typeface="Times New Roman" pitchFamily="18" charset="0"/>
                <a:cs typeface="Times New Roman" pitchFamily="18" charset="0"/>
              </a:rPr>
              <a:t>Evidentiranje prodaje robe zahteva dva stava knjiženja:</a:t>
            </a:r>
          </a:p>
          <a:p>
            <a:pPr marL="571500" indent="-457200">
              <a:buAutoNum type="arabicParenR"/>
            </a:pPr>
            <a:r>
              <a:rPr lang="sr-Latn-RS" dirty="0" smtClean="0">
                <a:latin typeface="Times New Roman" pitchFamily="18" charset="0"/>
                <a:cs typeface="Times New Roman" pitchFamily="18" charset="0"/>
              </a:rPr>
              <a:t>Eksterni – koji podrazumeva priznavanje prihoda, evidentiranje potraživanja od kupaca i pdv</a:t>
            </a:r>
          </a:p>
          <a:p>
            <a:pPr marL="571500" indent="-457200">
              <a:buAutoNum type="arabicParenR"/>
            </a:pPr>
            <a:r>
              <a:rPr lang="sr-Latn-RS" dirty="0" smtClean="0">
                <a:latin typeface="Times New Roman" pitchFamily="18" charset="0"/>
                <a:cs typeface="Times New Roman" pitchFamily="18" charset="0"/>
              </a:rPr>
              <a:t>Interni – koji podrazumeva smanjivanje vrednosti zaliha robe i priznavanje rashoda po nabavnoj vrednost robe</a:t>
            </a:r>
          </a:p>
          <a:p>
            <a:pPr marL="114300" indent="0">
              <a:buNone/>
            </a:pPr>
            <a:endParaRPr lang="sr-Latn-RS" dirty="0" smtClean="0"/>
          </a:p>
          <a:p>
            <a:pPr marL="114300" indent="0">
              <a:buNone/>
            </a:pPr>
            <a:r>
              <a:rPr lang="sr-Latn-RS" dirty="0" smtClean="0">
                <a:latin typeface="Times New Roman" pitchFamily="18" charset="0"/>
                <a:cs typeface="Times New Roman" pitchFamily="18" charset="0"/>
              </a:rPr>
              <a:t>Preduzeće je dužno da prilikom prodaje robe ispostavi fakturu i otpremnicu kupcu. Ukoliko je preduzeće u sistemu pdv, onda je dužan da fakturu ispostavi sa svim potrebnim elementima koji su propisani Zakonom o pdv.</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392905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sz="2800" dirty="0" smtClean="0"/>
              <a:t>Prodaja robe kada se zalihe vode po nabavnoj ceni</a:t>
            </a:r>
            <a:endParaRPr lang="en-US" sz="2800" dirty="0"/>
          </a:p>
        </p:txBody>
      </p:sp>
      <p:sp>
        <p:nvSpPr>
          <p:cNvPr id="3" name="Content Placeholder 2"/>
          <p:cNvSpPr>
            <a:spLocks noGrp="1"/>
          </p:cNvSpPr>
          <p:nvPr>
            <p:ph idx="1"/>
          </p:nvPr>
        </p:nvSpPr>
        <p:spPr/>
        <p:txBody>
          <a:bodyPr>
            <a:normAutofit/>
          </a:bodyPr>
          <a:lstStyle/>
          <a:p>
            <a:r>
              <a:rPr lang="sr-Latn-RS" dirty="0" smtClean="0">
                <a:latin typeface="Times New Roman" pitchFamily="18" charset="0"/>
                <a:cs typeface="Times New Roman" pitchFamily="18" charset="0"/>
              </a:rPr>
              <a:t>Stav knjiženja:</a:t>
            </a:r>
          </a:p>
          <a:p>
            <a:pPr marL="114300" indent="0">
              <a:buNone/>
            </a:pPr>
            <a:r>
              <a:rPr lang="sr-Latn-RS" dirty="0" smtClean="0">
                <a:latin typeface="Times New Roman" pitchFamily="18" charset="0"/>
                <a:cs typeface="Times New Roman" pitchFamily="18" charset="0"/>
              </a:rPr>
              <a:t>1) Eksterni:</a:t>
            </a:r>
          </a:p>
          <a:p>
            <a:pPr marL="114300" indent="0">
              <a:buNone/>
            </a:pPr>
            <a:r>
              <a:rPr lang="sr-Latn-RS" dirty="0" smtClean="0">
                <a:latin typeface="Times New Roman" pitchFamily="18" charset="0"/>
                <a:cs typeface="Times New Roman" pitchFamily="18" charset="0"/>
              </a:rPr>
              <a:t>Duguje 204 – Potraživanja od kupaca</a:t>
            </a:r>
          </a:p>
          <a:p>
            <a:pPr marL="114300" indent="0">
              <a:buNone/>
            </a:pPr>
            <a:r>
              <a:rPr lang="sr-Latn-RS" dirty="0">
                <a:latin typeface="Times New Roman" pitchFamily="18" charset="0"/>
                <a:cs typeface="Times New Roman" pitchFamily="18" charset="0"/>
              </a:rPr>
              <a:t> </a:t>
            </a:r>
            <a:r>
              <a:rPr lang="sr-Latn-RS" dirty="0" smtClean="0">
                <a:latin typeface="Times New Roman" pitchFamily="18" charset="0"/>
                <a:cs typeface="Times New Roman" pitchFamily="18" charset="0"/>
              </a:rPr>
              <a:t>                   Potražuje 604 – Prihodi od prodaje robe</a:t>
            </a:r>
          </a:p>
          <a:p>
            <a:pPr marL="114300" indent="0">
              <a:buNone/>
            </a:pPr>
            <a:r>
              <a:rPr lang="sr-Latn-RS" dirty="0">
                <a:latin typeface="Times New Roman" pitchFamily="18" charset="0"/>
                <a:cs typeface="Times New Roman" pitchFamily="18" charset="0"/>
              </a:rPr>
              <a:t> </a:t>
            </a:r>
            <a:r>
              <a:rPr lang="sr-Latn-RS" dirty="0" smtClean="0">
                <a:latin typeface="Times New Roman" pitchFamily="18" charset="0"/>
                <a:cs typeface="Times New Roman" pitchFamily="18" charset="0"/>
              </a:rPr>
              <a:t>                   Potražuje 470 – Pdv u izlaznim fakturama</a:t>
            </a:r>
          </a:p>
          <a:p>
            <a:pPr marL="114300" indent="0">
              <a:buNone/>
            </a:pPr>
            <a:r>
              <a:rPr lang="sr-Latn-RS" dirty="0" smtClean="0">
                <a:latin typeface="Times New Roman" pitchFamily="18" charset="0"/>
                <a:cs typeface="Times New Roman" pitchFamily="18" charset="0"/>
              </a:rPr>
              <a:t>2) Interni:</a:t>
            </a:r>
          </a:p>
          <a:p>
            <a:pPr marL="114300" indent="0">
              <a:buNone/>
            </a:pPr>
            <a:r>
              <a:rPr lang="sr-Latn-RS" dirty="0" smtClean="0">
                <a:latin typeface="Times New Roman" pitchFamily="18" charset="0"/>
                <a:cs typeface="Times New Roman" pitchFamily="18" charset="0"/>
              </a:rPr>
              <a:t>Duguje 501 – Nabavna vrednost prodate robe</a:t>
            </a:r>
          </a:p>
          <a:p>
            <a:pPr marL="114300" indent="0">
              <a:buNone/>
            </a:pPr>
            <a:r>
              <a:rPr lang="sr-Latn-RS" dirty="0">
                <a:latin typeface="Times New Roman" pitchFamily="18" charset="0"/>
                <a:cs typeface="Times New Roman" pitchFamily="18" charset="0"/>
              </a:rPr>
              <a:t> </a:t>
            </a:r>
            <a:r>
              <a:rPr lang="sr-Latn-RS" dirty="0" smtClean="0">
                <a:latin typeface="Times New Roman" pitchFamily="18" charset="0"/>
                <a:cs typeface="Times New Roman" pitchFamily="18" charset="0"/>
              </a:rPr>
              <a:t>                  Potražuje 132 – Roba u veleprodaji</a:t>
            </a:r>
          </a:p>
        </p:txBody>
      </p:sp>
    </p:spTree>
    <p:extLst>
      <p:ext uri="{BB962C8B-B14F-4D97-AF65-F5344CB8AC3E}">
        <p14:creationId xmlns:p14="http://schemas.microsoft.com/office/powerpoint/2010/main" val="2601545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z="2800" dirty="0"/>
              <a:t>Prodaja robe kada se zalihe vode po nabavnoj ceni</a:t>
            </a:r>
            <a:endParaRPr lang="en-US" sz="2800" dirty="0"/>
          </a:p>
        </p:txBody>
      </p:sp>
      <p:sp>
        <p:nvSpPr>
          <p:cNvPr id="3" name="Content Placeholder 2"/>
          <p:cNvSpPr>
            <a:spLocks noGrp="1"/>
          </p:cNvSpPr>
          <p:nvPr>
            <p:ph idx="1"/>
          </p:nvPr>
        </p:nvSpPr>
        <p:spPr/>
        <p:txBody>
          <a:bodyPr/>
          <a:lstStyle/>
          <a:p>
            <a:r>
              <a:rPr lang="vi-VN" dirty="0">
                <a:latin typeface="+mj-lt"/>
              </a:rPr>
              <a:t>Potraživanja od kupaca, kao aktivan konto,  povećavaju se na dugovnoj </a:t>
            </a:r>
            <a:r>
              <a:rPr lang="vi-VN" dirty="0" smtClean="0">
                <a:latin typeface="+mj-lt"/>
              </a:rPr>
              <a:t>strani</a:t>
            </a:r>
            <a:r>
              <a:rPr lang="sr-Latn-RS" dirty="0" smtClean="0">
                <a:latin typeface="+mj-lt"/>
              </a:rPr>
              <a:t>, za ukupan iznos fakture (osnovica + pdv)</a:t>
            </a:r>
            <a:r>
              <a:rPr lang="vi-VN" dirty="0" smtClean="0">
                <a:latin typeface="+mj-lt"/>
              </a:rPr>
              <a:t>. </a:t>
            </a:r>
            <a:r>
              <a:rPr lang="vi-VN" dirty="0">
                <a:latin typeface="+mj-lt"/>
              </a:rPr>
              <a:t>Prihodi od prodaje se priznaju u vrednosti bez pdv za preduzeća koja posluju u sistemu pdv. Prilikom prodaje robe preduzeće koje posluje u sistemu pdv je u obavezi da evidentira i plati pdv iskazan na izlaznoj fakturi (povećanje obaveza se evidentira na potražnoj strani)</a:t>
            </a:r>
          </a:p>
          <a:p>
            <a:r>
              <a:rPr lang="vi-VN" dirty="0">
                <a:latin typeface="+mj-lt"/>
              </a:rPr>
              <a:t>Rashodi 501 se uvek iskazuju po nabavnoj vrednosti prodate robe na dugovnoj strani, dok se zalihe robe smanjuju na potražnoj strani (aktivan konto se smanjuje na potražnoj strani) po prosečnoj nabavnoj vrednosti, s obzirom da se taj metod vođenja zaliha ovde koristio.</a:t>
            </a:r>
          </a:p>
          <a:p>
            <a:endParaRPr lang="en-US" dirty="0"/>
          </a:p>
        </p:txBody>
      </p:sp>
    </p:spTree>
    <p:extLst>
      <p:ext uri="{BB962C8B-B14F-4D97-AF65-F5344CB8AC3E}">
        <p14:creationId xmlns:p14="http://schemas.microsoft.com/office/powerpoint/2010/main" val="1895327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z="2800" dirty="0"/>
              <a:t>Prodaja robe kada se zalihe vode po nabavnoj ceni</a:t>
            </a:r>
            <a:endParaRPr lang="en-US" sz="2800" dirty="0"/>
          </a:p>
        </p:txBody>
      </p:sp>
      <p:sp>
        <p:nvSpPr>
          <p:cNvPr id="3" name="Content Placeholder 2"/>
          <p:cNvSpPr>
            <a:spLocks noGrp="1"/>
          </p:cNvSpPr>
          <p:nvPr>
            <p:ph idx="1"/>
          </p:nvPr>
        </p:nvSpPr>
        <p:spPr/>
        <p:txBody>
          <a:bodyPr/>
          <a:lstStyle/>
          <a:p>
            <a:r>
              <a:rPr lang="sr-Latn-RS" dirty="0" smtClean="0">
                <a:latin typeface="Times New Roman" pitchFamily="18" charset="0"/>
                <a:cs typeface="Times New Roman" pitchFamily="18" charset="0"/>
              </a:rPr>
              <a:t>Primer: Preduzeće, koje vodi zalihe po prosečnoj nabavnoj ceni, prodaje robu u vrednosti od 100.000 din + 20%pdv. Prosečna nabavna vrednost robe iznosi 70.000 din.</a:t>
            </a:r>
          </a:p>
          <a:p>
            <a:pPr marL="11430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02718181"/>
              </p:ext>
            </p:extLst>
          </p:nvPr>
        </p:nvGraphicFramePr>
        <p:xfrm>
          <a:off x="457200" y="2862262"/>
          <a:ext cx="7619999" cy="3462340"/>
        </p:xfrm>
        <a:graphic>
          <a:graphicData uri="http://schemas.openxmlformats.org/drawingml/2006/table">
            <a:tbl>
              <a:tblPr/>
              <a:tblGrid>
                <a:gridCol w="1862122"/>
                <a:gridCol w="1894791"/>
                <a:gridCol w="563536"/>
                <a:gridCol w="1568103"/>
                <a:gridCol w="1731447"/>
              </a:tblGrid>
              <a:tr h="377086">
                <a:tc gridSpan="2">
                  <a:txBody>
                    <a:bodyPr/>
                    <a:lstStyle/>
                    <a:p>
                      <a:pPr algn="ctr" rtl="0" fontAlgn="b"/>
                      <a:r>
                        <a:rPr lang="en-US" sz="1800" b="0" i="0" u="none" strike="noStrike" dirty="0">
                          <a:solidFill>
                            <a:srgbClr val="000000"/>
                          </a:solidFill>
                          <a:effectLst/>
                          <a:latin typeface="Times New Roman" pitchFamily="18" charset="0"/>
                          <a:cs typeface="Times New Roman" pitchFamily="18" charset="0"/>
                        </a:rPr>
                        <a:t>204 - </a:t>
                      </a:r>
                      <a:r>
                        <a:rPr lang="en-US" sz="1800" b="0" i="0" u="none" strike="noStrike" dirty="0" err="1">
                          <a:solidFill>
                            <a:srgbClr val="000000"/>
                          </a:solidFill>
                          <a:effectLst/>
                          <a:latin typeface="Times New Roman" pitchFamily="18" charset="0"/>
                          <a:cs typeface="Times New Roman" pitchFamily="18" charset="0"/>
                        </a:rPr>
                        <a:t>Potraživanja</a:t>
                      </a:r>
                      <a:r>
                        <a:rPr lang="en-US" sz="1800" b="0" i="0" u="none" strike="noStrike" dirty="0">
                          <a:solidFill>
                            <a:srgbClr val="000000"/>
                          </a:solidFill>
                          <a:effectLst/>
                          <a:latin typeface="Times New Roman" pitchFamily="18" charset="0"/>
                          <a:cs typeface="Times New Roman" pitchFamily="18" charset="0"/>
                        </a:rPr>
                        <a:t> od </a:t>
                      </a:r>
                      <a:r>
                        <a:rPr lang="en-US" sz="1800" b="0" i="0" u="none" strike="noStrike" dirty="0" err="1">
                          <a:solidFill>
                            <a:srgbClr val="000000"/>
                          </a:solidFill>
                          <a:effectLst/>
                          <a:latin typeface="Times New Roman" pitchFamily="18" charset="0"/>
                          <a:cs typeface="Times New Roman" pitchFamily="18" charset="0"/>
                        </a:rPr>
                        <a:t>kupaca</a:t>
                      </a:r>
                      <a:endParaRPr lang="en-US" sz="18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gridSpan="2">
                  <a:txBody>
                    <a:bodyPr/>
                    <a:lstStyle/>
                    <a:p>
                      <a:pPr algn="ctr" rtl="0" fontAlgn="b"/>
                      <a:r>
                        <a:rPr lang="en-US" sz="1800" b="0" i="0" u="none" strike="noStrike">
                          <a:solidFill>
                            <a:srgbClr val="000000"/>
                          </a:solidFill>
                          <a:effectLst/>
                          <a:latin typeface="Times New Roman" pitchFamily="18" charset="0"/>
                          <a:cs typeface="Times New Roman" pitchFamily="18" charset="0"/>
                        </a:rPr>
                        <a:t>604 - Prihodi od prodaje</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r>
              <a:tr h="342806">
                <a:tc>
                  <a:txBody>
                    <a:bodyPr/>
                    <a:lstStyle/>
                    <a:p>
                      <a:pPr algn="r" rtl="0" fontAlgn="b"/>
                      <a:r>
                        <a:rPr lang="en-US" sz="1800" b="0" i="0" u="none" strike="noStrike" dirty="0">
                          <a:solidFill>
                            <a:srgbClr val="000000"/>
                          </a:solidFill>
                          <a:effectLst/>
                          <a:latin typeface="Times New Roman" pitchFamily="18" charset="0"/>
                          <a:cs typeface="Times New Roman" pitchFamily="18" charset="0"/>
                        </a:rPr>
                        <a:t>1)   120.000</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a:solidFill>
                            <a:srgbClr val="000000"/>
                          </a:solidFill>
                          <a:effectLst/>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r" rtl="0" fontAlgn="b"/>
                      <a:r>
                        <a:rPr lang="en-US" sz="1800" b="0" i="0" u="none" strike="noStrike">
                          <a:solidFill>
                            <a:srgbClr val="000000"/>
                          </a:solidFill>
                          <a:effectLst/>
                          <a:latin typeface="Times New Roman" pitchFamily="18" charset="0"/>
                          <a:cs typeface="Times New Roman" pitchFamily="18" charset="0"/>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a:solidFill>
                            <a:srgbClr val="000000"/>
                          </a:solidFill>
                          <a:effectLst/>
                          <a:latin typeface="Times New Roman" pitchFamily="18" charset="0"/>
                          <a:cs typeface="Times New Roman" pitchFamily="18" charset="0"/>
                        </a:rPr>
                        <a:t>1)   100.000</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r>
              <a:tr h="342806">
                <a:tc>
                  <a:txBody>
                    <a:bodyPr/>
                    <a:lstStyle/>
                    <a:p>
                      <a:pPr algn="r" rtl="0" fontAlgn="b"/>
                      <a:r>
                        <a:rPr lang="en-US" sz="1800" b="0" i="0" u="none" strike="noStrike" dirty="0">
                          <a:solidFill>
                            <a:srgbClr val="000000"/>
                          </a:solidFill>
                          <a:effectLst/>
                          <a:latin typeface="Times New Roman" pitchFamily="18" charset="0"/>
                          <a:cs typeface="Times New Roman" pitchFamily="18"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effectLst/>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rtl="0" fontAlgn="b"/>
                      <a:r>
                        <a:rPr lang="en-US" sz="1800" b="0" i="0" u="none" strike="noStrike">
                          <a:solidFill>
                            <a:srgbClr val="000000"/>
                          </a:solidFill>
                          <a:effectLst/>
                          <a:latin typeface="Times New Roman" pitchFamily="18" charset="0"/>
                          <a:cs typeface="Times New Roman" pitchFamily="18"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effectLst/>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342806">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r>
              <a:tr h="342806">
                <a:tc gridSpan="2">
                  <a:txBody>
                    <a:bodyPr/>
                    <a:lstStyle/>
                    <a:p>
                      <a:pPr algn="ctr" rtl="0" fontAlgn="b"/>
                      <a:r>
                        <a:rPr lang="pl-PL" sz="1800" b="0" i="0" u="none" strike="noStrike" dirty="0">
                          <a:solidFill>
                            <a:srgbClr val="000000"/>
                          </a:solidFill>
                          <a:effectLst/>
                          <a:latin typeface="Times New Roman" pitchFamily="18" charset="0"/>
                          <a:cs typeface="Times New Roman" pitchFamily="18" charset="0"/>
                        </a:rPr>
                        <a:t>501 - Nabavna vrednost prodate robe</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gridSpan="2">
                  <a:txBody>
                    <a:bodyPr/>
                    <a:lstStyle/>
                    <a:p>
                      <a:pPr algn="ctr" rtl="0" fontAlgn="b"/>
                      <a:r>
                        <a:rPr lang="pl-PL" sz="1800" b="0" i="0" u="none" strike="noStrike">
                          <a:solidFill>
                            <a:srgbClr val="000000"/>
                          </a:solidFill>
                          <a:effectLst/>
                          <a:latin typeface="Times New Roman" pitchFamily="18" charset="0"/>
                          <a:cs typeface="Times New Roman" pitchFamily="18" charset="0"/>
                        </a:rPr>
                        <a:t>470 - PDV u izlaznim fakturama</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r>
              <a:tr h="342806">
                <a:tc>
                  <a:txBody>
                    <a:bodyPr/>
                    <a:lstStyle/>
                    <a:p>
                      <a:pPr algn="r" rtl="0" fontAlgn="b"/>
                      <a:r>
                        <a:rPr lang="en-US" sz="1800" b="0" i="0" u="none" strike="noStrike">
                          <a:solidFill>
                            <a:srgbClr val="000000"/>
                          </a:solidFill>
                          <a:effectLst/>
                          <a:latin typeface="Times New Roman" pitchFamily="18" charset="0"/>
                          <a:cs typeface="Times New Roman" pitchFamily="18" charset="0"/>
                        </a:rPr>
                        <a:t>1a)   70.000</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a:solidFill>
                            <a:srgbClr val="000000"/>
                          </a:solidFill>
                          <a:effectLst/>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r" rtl="0" fontAlgn="b"/>
                      <a:r>
                        <a:rPr lang="en-US" sz="1800" b="0" i="0" u="none" strike="noStrike">
                          <a:solidFill>
                            <a:srgbClr val="000000"/>
                          </a:solidFill>
                          <a:effectLst/>
                          <a:latin typeface="Times New Roman" pitchFamily="18" charset="0"/>
                          <a:cs typeface="Times New Roman" pitchFamily="18" charset="0"/>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a:solidFill>
                            <a:srgbClr val="000000"/>
                          </a:solidFill>
                          <a:effectLst/>
                          <a:latin typeface="Times New Roman" pitchFamily="18" charset="0"/>
                          <a:cs typeface="Times New Roman" pitchFamily="18" charset="0"/>
                        </a:rPr>
                        <a:t>1)   20.000</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r>
              <a:tr h="342806">
                <a:tc>
                  <a:txBody>
                    <a:bodyPr/>
                    <a:lstStyle/>
                    <a:p>
                      <a:pPr algn="r" rtl="0" fontAlgn="b"/>
                      <a:r>
                        <a:rPr lang="en-US" sz="1800" b="0" i="0" u="none" strike="noStrike">
                          <a:solidFill>
                            <a:srgbClr val="000000"/>
                          </a:solidFill>
                          <a:effectLst/>
                          <a:latin typeface="Times New Roman" pitchFamily="18" charset="0"/>
                          <a:cs typeface="Times New Roman" pitchFamily="18"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dirty="0">
                          <a:solidFill>
                            <a:srgbClr val="000000"/>
                          </a:solidFill>
                          <a:effectLst/>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r" rtl="0" fontAlgn="b"/>
                      <a:r>
                        <a:rPr lang="en-US" sz="1800" b="0" i="0" u="none" strike="noStrike">
                          <a:solidFill>
                            <a:srgbClr val="000000"/>
                          </a:solidFill>
                          <a:effectLst/>
                          <a:latin typeface="Times New Roman" pitchFamily="18" charset="0"/>
                          <a:cs typeface="Times New Roman" pitchFamily="18"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effectLst/>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342806">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r>
              <a:tr h="342806">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gridSpan="2">
                  <a:txBody>
                    <a:bodyPr/>
                    <a:lstStyle/>
                    <a:p>
                      <a:pPr algn="ctr" rtl="0" fontAlgn="b"/>
                      <a:r>
                        <a:rPr lang="en-US" sz="1800" b="0" i="0" u="none" strike="noStrike" dirty="0">
                          <a:solidFill>
                            <a:srgbClr val="000000"/>
                          </a:solidFill>
                          <a:effectLst/>
                          <a:latin typeface="Times New Roman" pitchFamily="18" charset="0"/>
                          <a:cs typeface="Times New Roman" pitchFamily="18" charset="0"/>
                        </a:rPr>
                        <a:t>132 - </a:t>
                      </a:r>
                      <a:r>
                        <a:rPr lang="en-US" sz="1800" b="0" i="0" u="none" strike="noStrike" dirty="0" err="1">
                          <a:solidFill>
                            <a:srgbClr val="000000"/>
                          </a:solidFill>
                          <a:effectLst/>
                          <a:latin typeface="Times New Roman" pitchFamily="18" charset="0"/>
                          <a:cs typeface="Times New Roman" pitchFamily="18" charset="0"/>
                        </a:rPr>
                        <a:t>Roba</a:t>
                      </a:r>
                      <a:r>
                        <a:rPr lang="en-US" sz="1800" b="0" i="0" u="none" strike="noStrike" dirty="0">
                          <a:solidFill>
                            <a:srgbClr val="000000"/>
                          </a:solidFill>
                          <a:effectLst/>
                          <a:latin typeface="Times New Roman" pitchFamily="18" charset="0"/>
                          <a:cs typeface="Times New Roman" pitchFamily="18" charset="0"/>
                        </a:rPr>
                        <a:t> u </a:t>
                      </a:r>
                      <a:r>
                        <a:rPr lang="en-US" sz="1800" b="0" i="0" u="none" strike="noStrike" dirty="0" err="1">
                          <a:solidFill>
                            <a:srgbClr val="000000"/>
                          </a:solidFill>
                          <a:effectLst/>
                          <a:latin typeface="Times New Roman" pitchFamily="18" charset="0"/>
                          <a:cs typeface="Times New Roman" pitchFamily="18" charset="0"/>
                        </a:rPr>
                        <a:t>veleprodaji</a:t>
                      </a:r>
                      <a:endParaRPr lang="en-US" sz="18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r>
              <a:tr h="342806">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r" rtl="0" fontAlgn="b"/>
                      <a:r>
                        <a:rPr lang="en-US" sz="1800" b="0" i="0" u="none" strike="noStrike">
                          <a:solidFill>
                            <a:srgbClr val="000000"/>
                          </a:solidFill>
                          <a:effectLst/>
                          <a:latin typeface="Times New Roman" pitchFamily="18" charset="0"/>
                          <a:cs typeface="Times New Roman" pitchFamily="18" charset="0"/>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dirty="0">
                          <a:solidFill>
                            <a:srgbClr val="000000"/>
                          </a:solidFill>
                          <a:effectLst/>
                          <a:latin typeface="Times New Roman" pitchFamily="18" charset="0"/>
                          <a:cs typeface="Times New Roman" pitchFamily="18" charset="0"/>
                        </a:rPr>
                        <a:t>1a)   70.000</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2509478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z="2800" dirty="0"/>
              <a:t>Prodaja robe kada se zalihe vode po nabavnoj ceni</a:t>
            </a:r>
            <a:endParaRPr lang="en-US" sz="2800" dirty="0"/>
          </a:p>
        </p:txBody>
      </p:sp>
      <p:sp>
        <p:nvSpPr>
          <p:cNvPr id="3" name="Content Placeholder 2"/>
          <p:cNvSpPr>
            <a:spLocks noGrp="1"/>
          </p:cNvSpPr>
          <p:nvPr>
            <p:ph idx="1"/>
          </p:nvPr>
        </p:nvSpPr>
        <p:spPr/>
        <p:txBody>
          <a:bodyPr/>
          <a:lstStyle/>
          <a:p>
            <a:r>
              <a:rPr lang="sr-Latn-RS" dirty="0" smtClean="0">
                <a:latin typeface="Times New Roman" pitchFamily="18" charset="0"/>
                <a:cs typeface="Times New Roman" pitchFamily="18" charset="0"/>
              </a:rPr>
              <a:t>Primer: Prosečna nabavna vrednost robe na zalihama iznosi 300.000 din. Preduzeće je prodalo kupcima trećinu robe sa zaliha u vrednosti od 150.000 + 20% pdv.</a:t>
            </a:r>
          </a:p>
          <a:p>
            <a:pPr marL="11430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260922395"/>
              </p:ext>
            </p:extLst>
          </p:nvPr>
        </p:nvGraphicFramePr>
        <p:xfrm>
          <a:off x="457200" y="2862262"/>
          <a:ext cx="7619999" cy="3462340"/>
        </p:xfrm>
        <a:graphic>
          <a:graphicData uri="http://schemas.openxmlformats.org/drawingml/2006/table">
            <a:tbl>
              <a:tblPr/>
              <a:tblGrid>
                <a:gridCol w="1862122"/>
                <a:gridCol w="1894791"/>
                <a:gridCol w="563536"/>
                <a:gridCol w="1568103"/>
                <a:gridCol w="1731447"/>
              </a:tblGrid>
              <a:tr h="377086">
                <a:tc gridSpan="2">
                  <a:txBody>
                    <a:bodyPr/>
                    <a:lstStyle/>
                    <a:p>
                      <a:pPr algn="ctr" rtl="0" fontAlgn="b"/>
                      <a:r>
                        <a:rPr lang="en-US" sz="1800" b="0" i="0" u="none" strike="noStrike" dirty="0">
                          <a:solidFill>
                            <a:srgbClr val="000000"/>
                          </a:solidFill>
                          <a:effectLst/>
                          <a:latin typeface="Times New Roman" pitchFamily="18" charset="0"/>
                          <a:cs typeface="Times New Roman" pitchFamily="18" charset="0"/>
                        </a:rPr>
                        <a:t>204 - </a:t>
                      </a:r>
                      <a:r>
                        <a:rPr lang="en-US" sz="1800" b="0" i="0" u="none" strike="noStrike" dirty="0" err="1">
                          <a:solidFill>
                            <a:srgbClr val="000000"/>
                          </a:solidFill>
                          <a:effectLst/>
                          <a:latin typeface="Times New Roman" pitchFamily="18" charset="0"/>
                          <a:cs typeface="Times New Roman" pitchFamily="18" charset="0"/>
                        </a:rPr>
                        <a:t>Potraživanja</a:t>
                      </a:r>
                      <a:r>
                        <a:rPr lang="en-US" sz="1800" b="0" i="0" u="none" strike="noStrike" dirty="0">
                          <a:solidFill>
                            <a:srgbClr val="000000"/>
                          </a:solidFill>
                          <a:effectLst/>
                          <a:latin typeface="Times New Roman" pitchFamily="18" charset="0"/>
                          <a:cs typeface="Times New Roman" pitchFamily="18" charset="0"/>
                        </a:rPr>
                        <a:t> od </a:t>
                      </a:r>
                      <a:r>
                        <a:rPr lang="en-US" sz="1800" b="0" i="0" u="none" strike="noStrike" dirty="0" err="1">
                          <a:solidFill>
                            <a:srgbClr val="000000"/>
                          </a:solidFill>
                          <a:effectLst/>
                          <a:latin typeface="Times New Roman" pitchFamily="18" charset="0"/>
                          <a:cs typeface="Times New Roman" pitchFamily="18" charset="0"/>
                        </a:rPr>
                        <a:t>kupaca</a:t>
                      </a:r>
                      <a:endParaRPr lang="en-US" sz="18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gridSpan="2">
                  <a:txBody>
                    <a:bodyPr/>
                    <a:lstStyle/>
                    <a:p>
                      <a:pPr algn="ctr" rtl="0" fontAlgn="b"/>
                      <a:r>
                        <a:rPr lang="en-US" sz="1800" b="0" i="0" u="none" strike="noStrike">
                          <a:solidFill>
                            <a:srgbClr val="000000"/>
                          </a:solidFill>
                          <a:effectLst/>
                          <a:latin typeface="Times New Roman" pitchFamily="18" charset="0"/>
                          <a:cs typeface="Times New Roman" pitchFamily="18" charset="0"/>
                        </a:rPr>
                        <a:t>604 - Prihodi od prodaje</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r>
              <a:tr h="342806">
                <a:tc>
                  <a:txBody>
                    <a:bodyPr/>
                    <a:lstStyle/>
                    <a:p>
                      <a:pPr algn="r" rtl="0" fontAlgn="b"/>
                      <a:r>
                        <a:rPr lang="en-US" sz="1800" b="0" i="0" u="none" strike="noStrike" dirty="0">
                          <a:solidFill>
                            <a:srgbClr val="000000"/>
                          </a:solidFill>
                          <a:effectLst/>
                          <a:latin typeface="Times New Roman" pitchFamily="18" charset="0"/>
                          <a:cs typeface="Times New Roman" pitchFamily="18" charset="0"/>
                        </a:rPr>
                        <a:t>1)   </a:t>
                      </a:r>
                      <a:r>
                        <a:rPr lang="en-US" sz="1800" b="0" i="0" u="none" strike="noStrike" dirty="0" smtClean="0">
                          <a:solidFill>
                            <a:srgbClr val="000000"/>
                          </a:solidFill>
                          <a:effectLst/>
                          <a:latin typeface="Times New Roman" pitchFamily="18" charset="0"/>
                          <a:cs typeface="Times New Roman" pitchFamily="18" charset="0"/>
                        </a:rPr>
                        <a:t>1</a:t>
                      </a:r>
                      <a:r>
                        <a:rPr lang="sr-Latn-RS" sz="1800" b="0" i="0" u="none" strike="noStrike" dirty="0" smtClean="0">
                          <a:solidFill>
                            <a:srgbClr val="000000"/>
                          </a:solidFill>
                          <a:effectLst/>
                          <a:latin typeface="Times New Roman" pitchFamily="18" charset="0"/>
                          <a:cs typeface="Times New Roman" pitchFamily="18" charset="0"/>
                        </a:rPr>
                        <a:t>8</a:t>
                      </a:r>
                      <a:r>
                        <a:rPr lang="en-US" sz="1800" b="0" i="0" u="none" strike="noStrike" dirty="0" smtClean="0">
                          <a:solidFill>
                            <a:srgbClr val="000000"/>
                          </a:solidFill>
                          <a:effectLst/>
                          <a:latin typeface="Times New Roman" pitchFamily="18" charset="0"/>
                          <a:cs typeface="Times New Roman" pitchFamily="18" charset="0"/>
                        </a:rPr>
                        <a:t>0.000</a:t>
                      </a:r>
                      <a:endParaRPr lang="en-US" sz="18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a:solidFill>
                            <a:srgbClr val="000000"/>
                          </a:solidFill>
                          <a:effectLst/>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r" rtl="0" fontAlgn="b"/>
                      <a:r>
                        <a:rPr lang="en-US" sz="1800" b="0" i="0" u="none" strike="noStrike">
                          <a:solidFill>
                            <a:srgbClr val="000000"/>
                          </a:solidFill>
                          <a:effectLst/>
                          <a:latin typeface="Times New Roman" pitchFamily="18" charset="0"/>
                          <a:cs typeface="Times New Roman" pitchFamily="18" charset="0"/>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dirty="0">
                          <a:solidFill>
                            <a:srgbClr val="000000"/>
                          </a:solidFill>
                          <a:effectLst/>
                          <a:latin typeface="Times New Roman" pitchFamily="18" charset="0"/>
                          <a:cs typeface="Times New Roman" pitchFamily="18" charset="0"/>
                        </a:rPr>
                        <a:t>1)   </a:t>
                      </a:r>
                      <a:r>
                        <a:rPr lang="en-US" sz="1800" b="0" i="0" u="none" strike="noStrike" dirty="0" smtClean="0">
                          <a:solidFill>
                            <a:srgbClr val="000000"/>
                          </a:solidFill>
                          <a:effectLst/>
                          <a:latin typeface="Times New Roman" pitchFamily="18" charset="0"/>
                          <a:cs typeface="Times New Roman" pitchFamily="18" charset="0"/>
                        </a:rPr>
                        <a:t>1</a:t>
                      </a:r>
                      <a:r>
                        <a:rPr lang="sr-Latn-RS" sz="1800" b="0" i="0" u="none" strike="noStrike" dirty="0" smtClean="0">
                          <a:solidFill>
                            <a:srgbClr val="000000"/>
                          </a:solidFill>
                          <a:effectLst/>
                          <a:latin typeface="Times New Roman" pitchFamily="18" charset="0"/>
                          <a:cs typeface="Times New Roman" pitchFamily="18" charset="0"/>
                        </a:rPr>
                        <a:t>5</a:t>
                      </a:r>
                      <a:r>
                        <a:rPr lang="en-US" sz="1800" b="0" i="0" u="none" strike="noStrike" dirty="0" smtClean="0">
                          <a:solidFill>
                            <a:srgbClr val="000000"/>
                          </a:solidFill>
                          <a:effectLst/>
                          <a:latin typeface="Times New Roman" pitchFamily="18" charset="0"/>
                          <a:cs typeface="Times New Roman" pitchFamily="18" charset="0"/>
                        </a:rPr>
                        <a:t>0.000</a:t>
                      </a:r>
                      <a:endParaRPr lang="en-US" sz="1800" b="0" i="0" u="none" strike="noStrike" dirty="0">
                        <a:solidFill>
                          <a:srgbClr val="000000"/>
                        </a:solidFill>
                        <a:effectLst/>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r>
              <a:tr h="342806">
                <a:tc>
                  <a:txBody>
                    <a:bodyPr/>
                    <a:lstStyle/>
                    <a:p>
                      <a:pPr algn="r" rtl="0" fontAlgn="b"/>
                      <a:r>
                        <a:rPr lang="en-US" sz="1800" b="0" i="0" u="none" strike="noStrike" dirty="0">
                          <a:solidFill>
                            <a:srgbClr val="000000"/>
                          </a:solidFill>
                          <a:effectLst/>
                          <a:latin typeface="Times New Roman" pitchFamily="18" charset="0"/>
                          <a:cs typeface="Times New Roman" pitchFamily="18"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effectLst/>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rtl="0" fontAlgn="b"/>
                      <a:r>
                        <a:rPr lang="en-US" sz="1800" b="0" i="0" u="none" strike="noStrike">
                          <a:solidFill>
                            <a:srgbClr val="000000"/>
                          </a:solidFill>
                          <a:effectLst/>
                          <a:latin typeface="Times New Roman" pitchFamily="18" charset="0"/>
                          <a:cs typeface="Times New Roman" pitchFamily="18"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effectLst/>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342806">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r>
              <a:tr h="342806">
                <a:tc gridSpan="2">
                  <a:txBody>
                    <a:bodyPr/>
                    <a:lstStyle/>
                    <a:p>
                      <a:pPr algn="ctr" rtl="0" fontAlgn="b"/>
                      <a:r>
                        <a:rPr lang="pl-PL" sz="1800" b="0" i="0" u="none" strike="noStrike" dirty="0">
                          <a:solidFill>
                            <a:srgbClr val="000000"/>
                          </a:solidFill>
                          <a:effectLst/>
                          <a:latin typeface="Times New Roman" pitchFamily="18" charset="0"/>
                          <a:cs typeface="Times New Roman" pitchFamily="18" charset="0"/>
                        </a:rPr>
                        <a:t>501 - Nabavna vrednost prodate robe</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gridSpan="2">
                  <a:txBody>
                    <a:bodyPr/>
                    <a:lstStyle/>
                    <a:p>
                      <a:pPr algn="ctr" rtl="0" fontAlgn="b"/>
                      <a:r>
                        <a:rPr lang="pl-PL" sz="1800" b="0" i="0" u="none" strike="noStrike">
                          <a:solidFill>
                            <a:srgbClr val="000000"/>
                          </a:solidFill>
                          <a:effectLst/>
                          <a:latin typeface="Times New Roman" pitchFamily="18" charset="0"/>
                          <a:cs typeface="Times New Roman" pitchFamily="18" charset="0"/>
                        </a:rPr>
                        <a:t>470 - PDV u izlaznim fakturama</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r>
              <a:tr h="342806">
                <a:tc>
                  <a:txBody>
                    <a:bodyPr/>
                    <a:lstStyle/>
                    <a:p>
                      <a:pPr algn="r" rtl="0" fontAlgn="b"/>
                      <a:r>
                        <a:rPr lang="en-US" sz="1800" b="0" i="0" u="none" strike="noStrike" dirty="0">
                          <a:solidFill>
                            <a:srgbClr val="000000"/>
                          </a:solidFill>
                          <a:effectLst/>
                          <a:latin typeface="Times New Roman" pitchFamily="18" charset="0"/>
                          <a:cs typeface="Times New Roman" pitchFamily="18" charset="0"/>
                        </a:rPr>
                        <a:t>1a)   </a:t>
                      </a:r>
                      <a:r>
                        <a:rPr lang="sr-Latn-RS" sz="1800" b="0" i="0" u="none" strike="noStrike" dirty="0" smtClean="0">
                          <a:solidFill>
                            <a:srgbClr val="000000"/>
                          </a:solidFill>
                          <a:effectLst/>
                          <a:latin typeface="Times New Roman" pitchFamily="18" charset="0"/>
                          <a:cs typeface="Times New Roman" pitchFamily="18" charset="0"/>
                        </a:rPr>
                        <a:t>10</a:t>
                      </a:r>
                      <a:r>
                        <a:rPr lang="en-US" sz="1800" b="0" i="0" u="none" strike="noStrike" dirty="0" smtClean="0">
                          <a:solidFill>
                            <a:srgbClr val="000000"/>
                          </a:solidFill>
                          <a:effectLst/>
                          <a:latin typeface="Times New Roman" pitchFamily="18" charset="0"/>
                          <a:cs typeface="Times New Roman" pitchFamily="18" charset="0"/>
                        </a:rPr>
                        <a:t>0.000</a:t>
                      </a:r>
                      <a:endParaRPr lang="en-US" sz="18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a:solidFill>
                            <a:srgbClr val="000000"/>
                          </a:solidFill>
                          <a:effectLst/>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r" rtl="0" fontAlgn="b"/>
                      <a:r>
                        <a:rPr lang="en-US" sz="1800" b="0" i="0" u="none" strike="noStrike">
                          <a:solidFill>
                            <a:srgbClr val="000000"/>
                          </a:solidFill>
                          <a:effectLst/>
                          <a:latin typeface="Times New Roman" pitchFamily="18" charset="0"/>
                          <a:cs typeface="Times New Roman" pitchFamily="18" charset="0"/>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dirty="0">
                          <a:solidFill>
                            <a:srgbClr val="000000"/>
                          </a:solidFill>
                          <a:effectLst/>
                          <a:latin typeface="Times New Roman" pitchFamily="18" charset="0"/>
                          <a:cs typeface="Times New Roman" pitchFamily="18" charset="0"/>
                        </a:rPr>
                        <a:t>1)   </a:t>
                      </a:r>
                      <a:r>
                        <a:rPr lang="sr-Latn-RS" sz="1800" b="0" i="0" u="none" strike="noStrike" dirty="0" smtClean="0">
                          <a:solidFill>
                            <a:srgbClr val="000000"/>
                          </a:solidFill>
                          <a:effectLst/>
                          <a:latin typeface="Times New Roman" pitchFamily="18" charset="0"/>
                          <a:cs typeface="Times New Roman" pitchFamily="18" charset="0"/>
                        </a:rPr>
                        <a:t>3</a:t>
                      </a:r>
                      <a:r>
                        <a:rPr lang="en-US" sz="1800" b="0" i="0" u="none" strike="noStrike" dirty="0" smtClean="0">
                          <a:solidFill>
                            <a:srgbClr val="000000"/>
                          </a:solidFill>
                          <a:effectLst/>
                          <a:latin typeface="Times New Roman" pitchFamily="18" charset="0"/>
                          <a:cs typeface="Times New Roman" pitchFamily="18" charset="0"/>
                        </a:rPr>
                        <a:t>0.000</a:t>
                      </a:r>
                      <a:endParaRPr lang="en-US" sz="1800" b="0" i="0" u="none" strike="noStrike" dirty="0">
                        <a:solidFill>
                          <a:srgbClr val="000000"/>
                        </a:solidFill>
                        <a:effectLst/>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r>
              <a:tr h="342806">
                <a:tc>
                  <a:txBody>
                    <a:bodyPr/>
                    <a:lstStyle/>
                    <a:p>
                      <a:pPr algn="r" rtl="0" fontAlgn="b"/>
                      <a:r>
                        <a:rPr lang="en-US" sz="1800" b="0" i="0" u="none" strike="noStrike">
                          <a:solidFill>
                            <a:srgbClr val="000000"/>
                          </a:solidFill>
                          <a:effectLst/>
                          <a:latin typeface="Times New Roman" pitchFamily="18" charset="0"/>
                          <a:cs typeface="Times New Roman" pitchFamily="18"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dirty="0">
                          <a:solidFill>
                            <a:srgbClr val="000000"/>
                          </a:solidFill>
                          <a:effectLst/>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r" rtl="0" fontAlgn="b"/>
                      <a:r>
                        <a:rPr lang="en-US" sz="1800" b="0" i="0" u="none" strike="noStrike">
                          <a:solidFill>
                            <a:srgbClr val="000000"/>
                          </a:solidFill>
                          <a:effectLst/>
                          <a:latin typeface="Times New Roman" pitchFamily="18" charset="0"/>
                          <a:cs typeface="Times New Roman" pitchFamily="18"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effectLst/>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342806">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r>
              <a:tr h="342806">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gridSpan="2">
                  <a:txBody>
                    <a:bodyPr/>
                    <a:lstStyle/>
                    <a:p>
                      <a:pPr algn="ctr" rtl="0" fontAlgn="b"/>
                      <a:r>
                        <a:rPr lang="en-US" sz="1800" b="0" i="0" u="none" strike="noStrike" dirty="0">
                          <a:solidFill>
                            <a:srgbClr val="000000"/>
                          </a:solidFill>
                          <a:effectLst/>
                          <a:latin typeface="Times New Roman" pitchFamily="18" charset="0"/>
                          <a:cs typeface="Times New Roman" pitchFamily="18" charset="0"/>
                        </a:rPr>
                        <a:t>132 - </a:t>
                      </a:r>
                      <a:r>
                        <a:rPr lang="en-US" sz="1800" b="0" i="0" u="none" strike="noStrike" dirty="0" err="1">
                          <a:solidFill>
                            <a:srgbClr val="000000"/>
                          </a:solidFill>
                          <a:effectLst/>
                          <a:latin typeface="Times New Roman" pitchFamily="18" charset="0"/>
                          <a:cs typeface="Times New Roman" pitchFamily="18" charset="0"/>
                        </a:rPr>
                        <a:t>Roba</a:t>
                      </a:r>
                      <a:r>
                        <a:rPr lang="en-US" sz="1800" b="0" i="0" u="none" strike="noStrike" dirty="0">
                          <a:solidFill>
                            <a:srgbClr val="000000"/>
                          </a:solidFill>
                          <a:effectLst/>
                          <a:latin typeface="Times New Roman" pitchFamily="18" charset="0"/>
                          <a:cs typeface="Times New Roman" pitchFamily="18" charset="0"/>
                        </a:rPr>
                        <a:t> u </a:t>
                      </a:r>
                      <a:r>
                        <a:rPr lang="en-US" sz="1800" b="0" i="0" u="none" strike="noStrike" dirty="0" err="1">
                          <a:solidFill>
                            <a:srgbClr val="000000"/>
                          </a:solidFill>
                          <a:effectLst/>
                          <a:latin typeface="Times New Roman" pitchFamily="18" charset="0"/>
                          <a:cs typeface="Times New Roman" pitchFamily="18" charset="0"/>
                        </a:rPr>
                        <a:t>veleprodaji</a:t>
                      </a:r>
                      <a:endParaRPr lang="en-US" sz="18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r>
              <a:tr h="342806">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r" rtl="0" fontAlgn="b"/>
                      <a:r>
                        <a:rPr lang="sr-Latn-RS" sz="1800" b="0" i="0" u="none" strike="noStrike" dirty="0" smtClean="0">
                          <a:solidFill>
                            <a:srgbClr val="000000"/>
                          </a:solidFill>
                          <a:effectLst/>
                          <a:latin typeface="Times New Roman" pitchFamily="18" charset="0"/>
                          <a:cs typeface="Times New Roman" pitchFamily="18" charset="0"/>
                        </a:rPr>
                        <a:t>So     300.000</a:t>
                      </a:r>
                      <a:r>
                        <a:rPr lang="en-US" sz="1800" b="0" i="0" u="none" strike="noStrike" dirty="0">
                          <a:solidFill>
                            <a:srgbClr val="000000"/>
                          </a:solidFill>
                          <a:effectLst/>
                          <a:latin typeface="Times New Roman" pitchFamily="18" charset="0"/>
                          <a:cs typeface="Times New Roman" pitchFamily="18" charset="0"/>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dirty="0">
                          <a:solidFill>
                            <a:srgbClr val="000000"/>
                          </a:solidFill>
                          <a:effectLst/>
                          <a:latin typeface="Times New Roman" pitchFamily="18" charset="0"/>
                          <a:cs typeface="Times New Roman" pitchFamily="18" charset="0"/>
                        </a:rPr>
                        <a:t>1a)   </a:t>
                      </a:r>
                      <a:r>
                        <a:rPr lang="sr-Latn-RS" sz="1800" b="0" i="0" u="none" strike="noStrike" dirty="0" smtClean="0">
                          <a:solidFill>
                            <a:srgbClr val="000000"/>
                          </a:solidFill>
                          <a:effectLst/>
                          <a:latin typeface="Times New Roman" pitchFamily="18" charset="0"/>
                          <a:cs typeface="Times New Roman" pitchFamily="18" charset="0"/>
                        </a:rPr>
                        <a:t>10</a:t>
                      </a:r>
                      <a:r>
                        <a:rPr lang="en-US" sz="1800" b="0" i="0" u="none" strike="noStrike" dirty="0" smtClean="0">
                          <a:solidFill>
                            <a:srgbClr val="000000"/>
                          </a:solidFill>
                          <a:effectLst/>
                          <a:latin typeface="Times New Roman" pitchFamily="18" charset="0"/>
                          <a:cs typeface="Times New Roman" pitchFamily="18" charset="0"/>
                        </a:rPr>
                        <a:t>0.000</a:t>
                      </a:r>
                      <a:endParaRPr lang="en-US" sz="1800" b="0" i="0" u="none" strike="noStrike" dirty="0">
                        <a:solidFill>
                          <a:srgbClr val="000000"/>
                        </a:solidFill>
                        <a:effectLst/>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2391671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z="2800" dirty="0">
                <a:solidFill>
                  <a:srgbClr val="675E47"/>
                </a:solidFill>
              </a:rPr>
              <a:t>Prodaja robe kada se zalihe vode po </a:t>
            </a:r>
            <a:r>
              <a:rPr lang="pl-PL" sz="2800" dirty="0" smtClean="0">
                <a:solidFill>
                  <a:srgbClr val="675E47"/>
                </a:solidFill>
              </a:rPr>
              <a:t>prodajnoj ceni</a:t>
            </a:r>
            <a:endParaRPr lang="en-US" dirty="0"/>
          </a:p>
        </p:txBody>
      </p:sp>
      <p:sp>
        <p:nvSpPr>
          <p:cNvPr id="3" name="Content Placeholder 2"/>
          <p:cNvSpPr>
            <a:spLocks noGrp="1"/>
          </p:cNvSpPr>
          <p:nvPr>
            <p:ph idx="1"/>
          </p:nvPr>
        </p:nvSpPr>
        <p:spPr/>
        <p:txBody>
          <a:bodyPr>
            <a:normAutofit/>
          </a:bodyPr>
          <a:lstStyle/>
          <a:p>
            <a:r>
              <a:rPr lang="sr-Latn-RS" dirty="0" smtClean="0">
                <a:latin typeface="Times New Roman" pitchFamily="18" charset="0"/>
                <a:cs typeface="Times New Roman" pitchFamily="18" charset="0"/>
              </a:rPr>
              <a:t>Stav knjiženja za prodaju robe koja se vodi po prodajnoj ceni </a:t>
            </a:r>
            <a:r>
              <a:rPr lang="sr-Latn-RS" b="1" dirty="0" smtClean="0">
                <a:latin typeface="Times New Roman" pitchFamily="18" charset="0"/>
                <a:cs typeface="Times New Roman" pitchFamily="18" charset="0"/>
              </a:rPr>
              <a:t>bez pdv</a:t>
            </a:r>
          </a:p>
          <a:p>
            <a:pPr marL="114300" indent="0">
              <a:buNone/>
            </a:pPr>
            <a:r>
              <a:rPr lang="sr-Latn-RS" dirty="0" smtClean="0">
                <a:latin typeface="Times New Roman" pitchFamily="18" charset="0"/>
                <a:cs typeface="Times New Roman" pitchFamily="18" charset="0"/>
              </a:rPr>
              <a:t>1) Eksterni:</a:t>
            </a:r>
          </a:p>
          <a:p>
            <a:pPr marL="114300" indent="0">
              <a:buNone/>
            </a:pPr>
            <a:r>
              <a:rPr lang="sr-Latn-RS" dirty="0" smtClean="0">
                <a:latin typeface="Times New Roman" pitchFamily="18" charset="0"/>
                <a:cs typeface="Times New Roman" pitchFamily="18" charset="0"/>
              </a:rPr>
              <a:t>Duguje 204 – Potraživanja od kupaca</a:t>
            </a:r>
          </a:p>
          <a:p>
            <a:pPr marL="114300" indent="0">
              <a:buNone/>
            </a:pPr>
            <a:r>
              <a:rPr lang="sr-Latn-RS" dirty="0">
                <a:latin typeface="Times New Roman" pitchFamily="18" charset="0"/>
                <a:cs typeface="Times New Roman" pitchFamily="18" charset="0"/>
              </a:rPr>
              <a:t> </a:t>
            </a:r>
            <a:r>
              <a:rPr lang="sr-Latn-RS" dirty="0" smtClean="0">
                <a:latin typeface="Times New Roman" pitchFamily="18" charset="0"/>
                <a:cs typeface="Times New Roman" pitchFamily="18" charset="0"/>
              </a:rPr>
              <a:t>                  Potražuje 604 – Prihodi od prodaje</a:t>
            </a:r>
          </a:p>
          <a:p>
            <a:pPr marL="114300" indent="0">
              <a:buNone/>
            </a:pPr>
            <a:r>
              <a:rPr lang="sr-Latn-RS" dirty="0">
                <a:latin typeface="Times New Roman" pitchFamily="18" charset="0"/>
                <a:cs typeface="Times New Roman" pitchFamily="18" charset="0"/>
              </a:rPr>
              <a:t> </a:t>
            </a:r>
            <a:r>
              <a:rPr lang="sr-Latn-RS" dirty="0" smtClean="0">
                <a:latin typeface="Times New Roman" pitchFamily="18" charset="0"/>
                <a:cs typeface="Times New Roman" pitchFamily="18" charset="0"/>
              </a:rPr>
              <a:t>                  Potražuje 470 – PDV u izlaznim fakturama</a:t>
            </a:r>
          </a:p>
          <a:p>
            <a:pPr marL="114300" indent="0">
              <a:buNone/>
            </a:pPr>
            <a:r>
              <a:rPr lang="sr-Latn-RS" dirty="0" smtClean="0">
                <a:latin typeface="Times New Roman" pitchFamily="18" charset="0"/>
                <a:cs typeface="Times New Roman" pitchFamily="18" charset="0"/>
              </a:rPr>
              <a:t>2) Interni:</a:t>
            </a:r>
          </a:p>
          <a:p>
            <a:pPr marL="114300" indent="0">
              <a:buNone/>
            </a:pPr>
            <a:r>
              <a:rPr lang="sr-Latn-RS" dirty="0" smtClean="0">
                <a:latin typeface="Times New Roman" pitchFamily="18" charset="0"/>
                <a:cs typeface="Times New Roman" pitchFamily="18" charset="0"/>
              </a:rPr>
              <a:t>Duguje 501 – Nabavna vrednost prodate robe</a:t>
            </a:r>
          </a:p>
          <a:p>
            <a:pPr marL="114300" indent="0">
              <a:buNone/>
            </a:pPr>
            <a:r>
              <a:rPr lang="sr-Latn-RS" dirty="0" smtClean="0">
                <a:latin typeface="Times New Roman" pitchFamily="18" charset="0"/>
                <a:cs typeface="Times New Roman" pitchFamily="18" charset="0"/>
              </a:rPr>
              <a:t>Duguje 1329 – Ukalkulisana RUC</a:t>
            </a:r>
          </a:p>
          <a:p>
            <a:pPr marL="114300" indent="0">
              <a:buNone/>
            </a:pPr>
            <a:r>
              <a:rPr lang="sr-Latn-RS" dirty="0">
                <a:latin typeface="Times New Roman" pitchFamily="18" charset="0"/>
                <a:cs typeface="Times New Roman" pitchFamily="18" charset="0"/>
              </a:rPr>
              <a:t> </a:t>
            </a:r>
            <a:r>
              <a:rPr lang="sr-Latn-RS" dirty="0" smtClean="0">
                <a:latin typeface="Times New Roman" pitchFamily="18" charset="0"/>
                <a:cs typeface="Times New Roman" pitchFamily="18" charset="0"/>
              </a:rPr>
              <a:t>                  Potražuje 132 – Roba u veleprodaji</a:t>
            </a:r>
          </a:p>
        </p:txBody>
      </p:sp>
    </p:spTree>
    <p:extLst>
      <p:ext uri="{BB962C8B-B14F-4D97-AF65-F5344CB8AC3E}">
        <p14:creationId xmlns:p14="http://schemas.microsoft.com/office/powerpoint/2010/main" val="1961768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z="2800" dirty="0">
                <a:solidFill>
                  <a:srgbClr val="675E47"/>
                </a:solidFill>
              </a:rPr>
              <a:t>Prodaja robe kada se zalihe vode po prodajnoj ceni</a:t>
            </a:r>
            <a:endParaRPr lang="en-US" dirty="0"/>
          </a:p>
        </p:txBody>
      </p:sp>
      <p:sp>
        <p:nvSpPr>
          <p:cNvPr id="3" name="Content Placeholder 2"/>
          <p:cNvSpPr>
            <a:spLocks noGrp="1"/>
          </p:cNvSpPr>
          <p:nvPr>
            <p:ph idx="1"/>
          </p:nvPr>
        </p:nvSpPr>
        <p:spPr/>
        <p:txBody>
          <a:bodyPr>
            <a:normAutofit fontScale="92500"/>
          </a:bodyPr>
          <a:lstStyle/>
          <a:p>
            <a:pPr lvl="0">
              <a:buClr>
                <a:srgbClr val="A9A57C"/>
              </a:buClr>
            </a:pPr>
            <a:r>
              <a:rPr lang="sr-Latn-RS" dirty="0" smtClean="0">
                <a:solidFill>
                  <a:srgbClr val="2F2B20"/>
                </a:solidFill>
                <a:latin typeface="Times New Roman"/>
              </a:rPr>
              <a:t>Eksterni stav knjiženja je isti kao i kada se zalihe vode po nabavnim cenama. </a:t>
            </a:r>
            <a:r>
              <a:rPr lang="vi-VN" dirty="0" smtClean="0">
                <a:solidFill>
                  <a:srgbClr val="2F2B20"/>
                </a:solidFill>
                <a:latin typeface="Times New Roman"/>
              </a:rPr>
              <a:t>Potraživanja </a:t>
            </a:r>
            <a:r>
              <a:rPr lang="vi-VN" dirty="0">
                <a:solidFill>
                  <a:srgbClr val="2F2B20"/>
                </a:solidFill>
                <a:latin typeface="Times New Roman"/>
              </a:rPr>
              <a:t>od kupaca, kao aktivan konto,  povećavaju se na dugovnoj strani</a:t>
            </a:r>
            <a:r>
              <a:rPr lang="sr-Latn-RS" dirty="0">
                <a:solidFill>
                  <a:srgbClr val="2F2B20"/>
                </a:solidFill>
                <a:latin typeface="Cambria"/>
              </a:rPr>
              <a:t>, za ukupan iznos fakture (osnovica + pdv)</a:t>
            </a:r>
            <a:r>
              <a:rPr lang="vi-VN" dirty="0">
                <a:solidFill>
                  <a:srgbClr val="2F2B20"/>
                </a:solidFill>
                <a:latin typeface="Times New Roman"/>
              </a:rPr>
              <a:t>. Prihodi od prodaje se priznaju u vrednosti bez pdv za preduzeća koja posluju u sistemu pdv. Prilikom prodaje robe preduzeće koje posluje u sistemu pdv je u obavezi da evidentira i plati pdv iskazan na izlaznoj fakturi (povećanje obaveza se evidentira na potražnoj strani</a:t>
            </a:r>
            <a:r>
              <a:rPr lang="vi-VN" dirty="0" smtClean="0">
                <a:solidFill>
                  <a:srgbClr val="2F2B20"/>
                </a:solidFill>
                <a:latin typeface="Times New Roman"/>
              </a:rPr>
              <a:t>)</a:t>
            </a:r>
            <a:endParaRPr lang="sr-Latn-RS" dirty="0" smtClean="0">
              <a:solidFill>
                <a:srgbClr val="2F2B20"/>
              </a:solidFill>
              <a:latin typeface="Times New Roman"/>
            </a:endParaRPr>
          </a:p>
          <a:p>
            <a:pPr lvl="0">
              <a:buClr>
                <a:srgbClr val="A9A57C"/>
              </a:buClr>
            </a:pPr>
            <a:r>
              <a:rPr lang="vi-VN" dirty="0">
                <a:solidFill>
                  <a:srgbClr val="2F2B20"/>
                </a:solidFill>
                <a:latin typeface="Times New Roman"/>
              </a:rPr>
              <a:t>Rashodi 501 se uvek knjiže na dugovnoj strani u iznosu prosečne nabavne vrednosti prodate robe. Prilikom nabavke robe  koja se vodi po prodajnim cenama konto 1329 potražuje za iznos ukalkulisane RUC. Prilikom prodaje robe </a:t>
            </a:r>
            <a:r>
              <a:rPr lang="sr-Latn-RS" dirty="0" smtClean="0">
                <a:solidFill>
                  <a:srgbClr val="2F2B20"/>
                </a:solidFill>
                <a:latin typeface="Times New Roman"/>
              </a:rPr>
              <a:t>v</a:t>
            </a:r>
            <a:r>
              <a:rPr lang="vi-VN" dirty="0" smtClean="0">
                <a:solidFill>
                  <a:srgbClr val="2F2B20"/>
                </a:solidFill>
                <a:latin typeface="Times New Roman"/>
              </a:rPr>
              <a:t>rednost </a:t>
            </a:r>
            <a:r>
              <a:rPr lang="vi-VN" dirty="0">
                <a:solidFill>
                  <a:srgbClr val="2F2B20"/>
                </a:solidFill>
                <a:latin typeface="Times New Roman"/>
              </a:rPr>
              <a:t>na kontu 1329 se smanjuje razduživanjem na dugovnoj strani za iznos ostvarene RUC. Roba na zalihama se smanjuje, pa konto 132 potražuje za prodajnu vrednost prodate robe (jer se i nabavka vršila po prodajnoj vrednosti).</a:t>
            </a:r>
          </a:p>
          <a:p>
            <a:pPr lvl="0">
              <a:buClr>
                <a:srgbClr val="A9A57C"/>
              </a:buClr>
            </a:pPr>
            <a:endParaRPr lang="vi-VN" dirty="0">
              <a:solidFill>
                <a:srgbClr val="2F2B20"/>
              </a:solidFill>
              <a:latin typeface="Times New Roman"/>
            </a:endParaRPr>
          </a:p>
          <a:p>
            <a:endParaRPr lang="en-US" dirty="0"/>
          </a:p>
        </p:txBody>
      </p:sp>
    </p:spTree>
    <p:extLst>
      <p:ext uri="{BB962C8B-B14F-4D97-AF65-F5344CB8AC3E}">
        <p14:creationId xmlns:p14="http://schemas.microsoft.com/office/powerpoint/2010/main" val="3518830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z="2800" dirty="0">
                <a:solidFill>
                  <a:srgbClr val="675E47"/>
                </a:solidFill>
              </a:rPr>
              <a:t>Prodaja robe kada se zalihe vode po prodajnoj ceni</a:t>
            </a:r>
            <a:endParaRPr lang="en-US" dirty="0"/>
          </a:p>
        </p:txBody>
      </p:sp>
      <p:sp>
        <p:nvSpPr>
          <p:cNvPr id="3" name="Content Placeholder 2"/>
          <p:cNvSpPr>
            <a:spLocks noGrp="1"/>
          </p:cNvSpPr>
          <p:nvPr>
            <p:ph idx="1"/>
          </p:nvPr>
        </p:nvSpPr>
        <p:spPr/>
        <p:txBody>
          <a:bodyPr/>
          <a:lstStyle/>
          <a:p>
            <a:r>
              <a:rPr lang="sr-Latn-RS" dirty="0" smtClean="0">
                <a:latin typeface="Times New Roman" pitchFamily="18" charset="0"/>
                <a:cs typeface="Times New Roman" pitchFamily="18" charset="0"/>
              </a:rPr>
              <a:t>Primer: Preduzeće je prodalo robu u vrednosti od 500.000 din + 20% pdv. Nabavna vrednost prodate robe iznosi 350.000 din.</a:t>
            </a:r>
          </a:p>
          <a:p>
            <a:pPr marL="11430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20522973"/>
              </p:ext>
            </p:extLst>
          </p:nvPr>
        </p:nvGraphicFramePr>
        <p:xfrm>
          <a:off x="381001" y="2514600"/>
          <a:ext cx="7391398" cy="4038596"/>
        </p:xfrm>
        <a:graphic>
          <a:graphicData uri="http://schemas.openxmlformats.org/drawingml/2006/table">
            <a:tbl>
              <a:tblPr/>
              <a:tblGrid>
                <a:gridCol w="1806258"/>
                <a:gridCol w="1837947"/>
                <a:gridCol w="546629"/>
                <a:gridCol w="1521060"/>
                <a:gridCol w="1679504"/>
              </a:tblGrid>
              <a:tr h="439847">
                <a:tc gridSpan="2">
                  <a:txBody>
                    <a:bodyPr/>
                    <a:lstStyle/>
                    <a:p>
                      <a:pPr algn="ctr" rtl="0" fontAlgn="b"/>
                      <a:r>
                        <a:rPr lang="en-US" sz="1800" b="0" i="0" u="none" strike="noStrike" dirty="0">
                          <a:solidFill>
                            <a:srgbClr val="000000"/>
                          </a:solidFill>
                          <a:effectLst/>
                          <a:latin typeface="Times New Roman" pitchFamily="18" charset="0"/>
                          <a:cs typeface="Times New Roman" pitchFamily="18" charset="0"/>
                        </a:rPr>
                        <a:t>204 - </a:t>
                      </a:r>
                      <a:r>
                        <a:rPr lang="en-US" sz="1800" b="0" i="0" u="none" strike="noStrike" dirty="0" err="1">
                          <a:solidFill>
                            <a:srgbClr val="000000"/>
                          </a:solidFill>
                          <a:effectLst/>
                          <a:latin typeface="Times New Roman" pitchFamily="18" charset="0"/>
                          <a:cs typeface="Times New Roman" pitchFamily="18" charset="0"/>
                        </a:rPr>
                        <a:t>Potraživanja</a:t>
                      </a:r>
                      <a:r>
                        <a:rPr lang="en-US" sz="1800" b="0" i="0" u="none" strike="noStrike" dirty="0">
                          <a:solidFill>
                            <a:srgbClr val="000000"/>
                          </a:solidFill>
                          <a:effectLst/>
                          <a:latin typeface="Times New Roman" pitchFamily="18" charset="0"/>
                          <a:cs typeface="Times New Roman" pitchFamily="18" charset="0"/>
                        </a:rPr>
                        <a:t> od </a:t>
                      </a:r>
                      <a:r>
                        <a:rPr lang="en-US" sz="1800" b="0" i="0" u="none" strike="noStrike" dirty="0" err="1">
                          <a:solidFill>
                            <a:srgbClr val="000000"/>
                          </a:solidFill>
                          <a:effectLst/>
                          <a:latin typeface="Times New Roman" pitchFamily="18" charset="0"/>
                          <a:cs typeface="Times New Roman" pitchFamily="18" charset="0"/>
                        </a:rPr>
                        <a:t>kupaca</a:t>
                      </a:r>
                      <a:endParaRPr lang="en-US" sz="18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gridSpan="2">
                  <a:txBody>
                    <a:bodyPr/>
                    <a:lstStyle/>
                    <a:p>
                      <a:pPr algn="ctr" rtl="0" fontAlgn="b"/>
                      <a:r>
                        <a:rPr lang="en-US" sz="1800" b="0" i="0" u="none" strike="noStrike">
                          <a:solidFill>
                            <a:srgbClr val="000000"/>
                          </a:solidFill>
                          <a:effectLst/>
                          <a:latin typeface="Times New Roman" pitchFamily="18" charset="0"/>
                          <a:cs typeface="Times New Roman" pitchFamily="18" charset="0"/>
                        </a:rPr>
                        <a:t>604 - Prihodi od prodaje</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r>
              <a:tr h="399861">
                <a:tc>
                  <a:txBody>
                    <a:bodyPr/>
                    <a:lstStyle/>
                    <a:p>
                      <a:pPr algn="r" rtl="0" fontAlgn="b"/>
                      <a:r>
                        <a:rPr lang="en-US" sz="1800" b="0" i="0" u="none" strike="noStrike" dirty="0">
                          <a:solidFill>
                            <a:srgbClr val="000000"/>
                          </a:solidFill>
                          <a:effectLst/>
                          <a:latin typeface="Times New Roman" pitchFamily="18" charset="0"/>
                          <a:cs typeface="Times New Roman" pitchFamily="18" charset="0"/>
                        </a:rPr>
                        <a:t>1)   600.000</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a:solidFill>
                            <a:srgbClr val="000000"/>
                          </a:solidFill>
                          <a:effectLst/>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r" rtl="0" fontAlgn="b"/>
                      <a:r>
                        <a:rPr lang="en-US" sz="1800" b="0" i="0" u="none" strike="noStrike">
                          <a:solidFill>
                            <a:srgbClr val="000000"/>
                          </a:solidFill>
                          <a:effectLst/>
                          <a:latin typeface="Times New Roman" pitchFamily="18" charset="0"/>
                          <a:cs typeface="Times New Roman" pitchFamily="18" charset="0"/>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a:solidFill>
                            <a:srgbClr val="000000"/>
                          </a:solidFill>
                          <a:effectLst/>
                          <a:latin typeface="Times New Roman" pitchFamily="18" charset="0"/>
                          <a:cs typeface="Times New Roman" pitchFamily="18" charset="0"/>
                        </a:rPr>
                        <a:t>1)   500.000</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r>
              <a:tr h="399861">
                <a:tc>
                  <a:txBody>
                    <a:bodyPr/>
                    <a:lstStyle/>
                    <a:p>
                      <a:pPr algn="r" rtl="0" fontAlgn="b"/>
                      <a:r>
                        <a:rPr lang="en-US" sz="1800" b="0" i="0" u="none" strike="noStrike" dirty="0">
                          <a:solidFill>
                            <a:srgbClr val="000000"/>
                          </a:solidFill>
                          <a:effectLst/>
                          <a:latin typeface="Times New Roman" pitchFamily="18" charset="0"/>
                          <a:cs typeface="Times New Roman" pitchFamily="18"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dirty="0">
                          <a:solidFill>
                            <a:srgbClr val="000000"/>
                          </a:solidFill>
                          <a:effectLst/>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rtl="0" fontAlgn="b"/>
                      <a:r>
                        <a:rPr lang="en-US" sz="1800" b="0" i="0" u="none" strike="noStrike">
                          <a:solidFill>
                            <a:srgbClr val="000000"/>
                          </a:solidFill>
                          <a:effectLst/>
                          <a:latin typeface="Times New Roman" pitchFamily="18" charset="0"/>
                          <a:cs typeface="Times New Roman" pitchFamily="18"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effectLst/>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399861">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r>
              <a:tr h="399861">
                <a:tc gridSpan="2">
                  <a:txBody>
                    <a:bodyPr/>
                    <a:lstStyle/>
                    <a:p>
                      <a:pPr algn="ctr" rtl="0" fontAlgn="b"/>
                      <a:r>
                        <a:rPr lang="pl-PL" sz="1800" b="0" i="0" u="none" strike="noStrike" dirty="0">
                          <a:solidFill>
                            <a:srgbClr val="000000"/>
                          </a:solidFill>
                          <a:effectLst/>
                          <a:latin typeface="Times New Roman" pitchFamily="18" charset="0"/>
                          <a:cs typeface="Times New Roman" pitchFamily="18" charset="0"/>
                        </a:rPr>
                        <a:t>501 - Nabavna vrednost prodate robe</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gridSpan="2">
                  <a:txBody>
                    <a:bodyPr/>
                    <a:lstStyle/>
                    <a:p>
                      <a:pPr algn="ctr" rtl="0" fontAlgn="b"/>
                      <a:r>
                        <a:rPr lang="pl-PL" sz="1800" b="0" i="0" u="none" strike="noStrike">
                          <a:solidFill>
                            <a:srgbClr val="000000"/>
                          </a:solidFill>
                          <a:effectLst/>
                          <a:latin typeface="Times New Roman" pitchFamily="18" charset="0"/>
                          <a:cs typeface="Times New Roman" pitchFamily="18" charset="0"/>
                        </a:rPr>
                        <a:t>470 - PDV u izlaznim fakturama</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r>
              <a:tr h="399861">
                <a:tc>
                  <a:txBody>
                    <a:bodyPr/>
                    <a:lstStyle/>
                    <a:p>
                      <a:pPr algn="r" rtl="0" fontAlgn="b"/>
                      <a:r>
                        <a:rPr lang="en-US" sz="1800" b="0" i="0" u="none" strike="noStrike">
                          <a:solidFill>
                            <a:srgbClr val="000000"/>
                          </a:solidFill>
                          <a:effectLst/>
                          <a:latin typeface="Times New Roman" pitchFamily="18" charset="0"/>
                          <a:cs typeface="Times New Roman" pitchFamily="18" charset="0"/>
                        </a:rPr>
                        <a:t>1a)   350.000</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dirty="0">
                          <a:solidFill>
                            <a:srgbClr val="000000"/>
                          </a:solidFill>
                          <a:effectLst/>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r" rtl="0" fontAlgn="b"/>
                      <a:r>
                        <a:rPr lang="en-US" sz="1800" b="0" i="0" u="none" strike="noStrike">
                          <a:solidFill>
                            <a:srgbClr val="000000"/>
                          </a:solidFill>
                          <a:effectLst/>
                          <a:latin typeface="Times New Roman" pitchFamily="18" charset="0"/>
                          <a:cs typeface="Times New Roman" pitchFamily="18" charset="0"/>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a:solidFill>
                            <a:srgbClr val="000000"/>
                          </a:solidFill>
                          <a:effectLst/>
                          <a:latin typeface="Times New Roman" pitchFamily="18" charset="0"/>
                          <a:cs typeface="Times New Roman" pitchFamily="18" charset="0"/>
                        </a:rPr>
                        <a:t>1)   100.000</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r>
              <a:tr h="399861">
                <a:tc>
                  <a:txBody>
                    <a:bodyPr/>
                    <a:lstStyle/>
                    <a:p>
                      <a:pPr algn="r" rtl="0" fontAlgn="b"/>
                      <a:r>
                        <a:rPr lang="en-US" sz="1800" b="0" i="0" u="none" strike="noStrike">
                          <a:solidFill>
                            <a:srgbClr val="000000"/>
                          </a:solidFill>
                          <a:effectLst/>
                          <a:latin typeface="Times New Roman" pitchFamily="18" charset="0"/>
                          <a:cs typeface="Times New Roman" pitchFamily="18"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dirty="0">
                          <a:solidFill>
                            <a:srgbClr val="000000"/>
                          </a:solidFill>
                          <a:effectLst/>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r" rtl="0" fontAlgn="b"/>
                      <a:r>
                        <a:rPr lang="en-US" sz="1800" b="0" i="0" u="none" strike="noStrike" dirty="0">
                          <a:solidFill>
                            <a:srgbClr val="000000"/>
                          </a:solidFill>
                          <a:effectLst/>
                          <a:latin typeface="Times New Roman" pitchFamily="18" charset="0"/>
                          <a:cs typeface="Times New Roman" pitchFamily="18"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800" b="0" i="0" u="none" strike="noStrike">
                          <a:solidFill>
                            <a:srgbClr val="000000"/>
                          </a:solidFill>
                          <a:effectLst/>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399861">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r>
              <a:tr h="399861">
                <a:tc gridSpan="2">
                  <a:txBody>
                    <a:bodyPr/>
                    <a:lstStyle/>
                    <a:p>
                      <a:pPr algn="ctr" rtl="0" fontAlgn="b"/>
                      <a:r>
                        <a:rPr lang="en-US" sz="1800" b="0" i="0" u="none" strike="noStrike" dirty="0">
                          <a:solidFill>
                            <a:srgbClr val="000000"/>
                          </a:solidFill>
                          <a:effectLst/>
                          <a:latin typeface="Times New Roman" pitchFamily="18" charset="0"/>
                          <a:cs typeface="Times New Roman" pitchFamily="18" charset="0"/>
                        </a:rPr>
                        <a:t>1329 - </a:t>
                      </a:r>
                      <a:r>
                        <a:rPr lang="en-US" sz="1800" b="0" i="0" u="none" strike="noStrike" dirty="0" err="1">
                          <a:solidFill>
                            <a:srgbClr val="000000"/>
                          </a:solidFill>
                          <a:effectLst/>
                          <a:latin typeface="Times New Roman" pitchFamily="18" charset="0"/>
                          <a:cs typeface="Times New Roman" pitchFamily="18" charset="0"/>
                        </a:rPr>
                        <a:t>Ukalkulisana</a:t>
                      </a:r>
                      <a:r>
                        <a:rPr lang="en-US" sz="1800" b="0" i="0" u="none" strike="noStrike" dirty="0">
                          <a:solidFill>
                            <a:srgbClr val="000000"/>
                          </a:solidFill>
                          <a:effectLst/>
                          <a:latin typeface="Times New Roman" pitchFamily="18" charset="0"/>
                          <a:cs typeface="Times New Roman" pitchFamily="18" charset="0"/>
                        </a:rPr>
                        <a:t> RUC</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8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gridSpan="2">
                  <a:txBody>
                    <a:bodyPr/>
                    <a:lstStyle/>
                    <a:p>
                      <a:pPr algn="ctr" rtl="0" fontAlgn="b"/>
                      <a:r>
                        <a:rPr lang="en-US" sz="1800" b="0" i="0" u="none" strike="noStrike" dirty="0">
                          <a:solidFill>
                            <a:srgbClr val="000000"/>
                          </a:solidFill>
                          <a:effectLst/>
                          <a:latin typeface="Times New Roman" pitchFamily="18" charset="0"/>
                          <a:cs typeface="Times New Roman" pitchFamily="18" charset="0"/>
                        </a:rPr>
                        <a:t>132 - </a:t>
                      </a:r>
                      <a:r>
                        <a:rPr lang="en-US" sz="1800" b="0" i="0" u="none" strike="noStrike" dirty="0" err="1">
                          <a:solidFill>
                            <a:srgbClr val="000000"/>
                          </a:solidFill>
                          <a:effectLst/>
                          <a:latin typeface="Times New Roman" pitchFamily="18" charset="0"/>
                          <a:cs typeface="Times New Roman" pitchFamily="18" charset="0"/>
                        </a:rPr>
                        <a:t>Roba</a:t>
                      </a:r>
                      <a:r>
                        <a:rPr lang="en-US" sz="1800" b="0" i="0" u="none" strike="noStrike" dirty="0">
                          <a:solidFill>
                            <a:srgbClr val="000000"/>
                          </a:solidFill>
                          <a:effectLst/>
                          <a:latin typeface="Times New Roman" pitchFamily="18" charset="0"/>
                          <a:cs typeface="Times New Roman" pitchFamily="18" charset="0"/>
                        </a:rPr>
                        <a:t> u </a:t>
                      </a:r>
                      <a:r>
                        <a:rPr lang="en-US" sz="1800" b="0" i="0" u="none" strike="noStrike" dirty="0" err="1">
                          <a:solidFill>
                            <a:srgbClr val="000000"/>
                          </a:solidFill>
                          <a:effectLst/>
                          <a:latin typeface="Times New Roman" pitchFamily="18" charset="0"/>
                          <a:cs typeface="Times New Roman" pitchFamily="18" charset="0"/>
                        </a:rPr>
                        <a:t>veleprodaji</a:t>
                      </a:r>
                      <a:endParaRPr lang="en-US" sz="18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r>
              <a:tr h="399861">
                <a:tc>
                  <a:txBody>
                    <a:bodyPr/>
                    <a:lstStyle/>
                    <a:p>
                      <a:pPr algn="r" rtl="0" fontAlgn="b"/>
                      <a:r>
                        <a:rPr lang="en-US" sz="1800" b="0" i="0" u="none" strike="noStrike">
                          <a:solidFill>
                            <a:srgbClr val="000000"/>
                          </a:solidFill>
                          <a:effectLst/>
                          <a:latin typeface="Times New Roman" pitchFamily="18" charset="0"/>
                          <a:cs typeface="Times New Roman" pitchFamily="18" charset="0"/>
                        </a:rPr>
                        <a:t>1a)  150.000</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a:solidFill>
                            <a:srgbClr val="000000"/>
                          </a:solidFill>
                          <a:effectLst/>
                          <a:latin typeface="Times New Roman" pitchFamily="18" charset="0"/>
                          <a:cs typeface="Times New Roman" pitchFamily="18" charset="0"/>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8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r" rtl="0" fontAlgn="b"/>
                      <a:r>
                        <a:rPr lang="en-US" sz="1800" b="0" i="0" u="none" strike="noStrike">
                          <a:solidFill>
                            <a:srgbClr val="000000"/>
                          </a:solidFill>
                          <a:effectLst/>
                          <a:latin typeface="Times New Roman" pitchFamily="18" charset="0"/>
                          <a:cs typeface="Times New Roman" pitchFamily="18" charset="0"/>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dirty="0">
                          <a:solidFill>
                            <a:srgbClr val="000000"/>
                          </a:solidFill>
                          <a:effectLst/>
                          <a:latin typeface="Times New Roman" pitchFamily="18" charset="0"/>
                          <a:cs typeface="Times New Roman" pitchFamily="18" charset="0"/>
                        </a:rPr>
                        <a:t>1a) 500.000</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36694338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143</TotalTime>
  <Words>896</Words>
  <Application>Microsoft Office PowerPoint</Application>
  <PresentationFormat>On-screen Show (4:3)</PresentationFormat>
  <Paragraphs>140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Adjacency</vt:lpstr>
      <vt:lpstr>KNJIGOVODSTVENO OBUHVATANJE PRODAJE ROBE </vt:lpstr>
      <vt:lpstr>Knjigovodstveno obuhvatanje prodaje robe </vt:lpstr>
      <vt:lpstr>Prodaja robe kada se zalihe vode po nabavnoj ceni</vt:lpstr>
      <vt:lpstr>Prodaja robe kada se zalihe vode po nabavnoj ceni</vt:lpstr>
      <vt:lpstr>Prodaja robe kada se zalihe vode po nabavnoj ceni</vt:lpstr>
      <vt:lpstr>Prodaja robe kada se zalihe vode po nabavnoj ceni</vt:lpstr>
      <vt:lpstr>Prodaja robe kada se zalihe vode po prodajnoj ceni</vt:lpstr>
      <vt:lpstr>Prodaja robe kada se zalihe vode po prodajnoj ceni</vt:lpstr>
      <vt:lpstr>Prodaja robe kada se zalihe vode po prodajnoj ceni</vt:lpstr>
      <vt:lpstr>Prodaja robe kada se zalihe vode po prodajnoj ceni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KNJIGOVODSTVENO OBUHVATANJE PRODAJE ROBE </dc:title>
  <dc:creator>SVB</dc:creator>
  <cp:lastModifiedBy>SVB</cp:lastModifiedBy>
  <cp:revision>6</cp:revision>
  <dcterms:created xsi:type="dcterms:W3CDTF">2020-04-21T14:07:48Z</dcterms:created>
  <dcterms:modified xsi:type="dcterms:W3CDTF">2020-04-21T16:31:08Z</dcterms:modified>
</cp:coreProperties>
</file>