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9" r:id="rId13"/>
    <p:sldId id="268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E7B2-D80C-46BB-A5DE-F8756A6CA640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90C1D-F902-4BFB-B083-07D3299AC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E7B2-D80C-46BB-A5DE-F8756A6CA640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90C1D-F902-4BFB-B083-07D3299AC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E7B2-D80C-46BB-A5DE-F8756A6CA640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90C1D-F902-4BFB-B083-07D3299AC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E7B2-D80C-46BB-A5DE-F8756A6CA640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90C1D-F902-4BFB-B083-07D3299AC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E7B2-D80C-46BB-A5DE-F8756A6CA640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90C1D-F902-4BFB-B083-07D3299AC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E7B2-D80C-46BB-A5DE-F8756A6CA640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90C1D-F902-4BFB-B083-07D3299AC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E7B2-D80C-46BB-A5DE-F8756A6CA640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90C1D-F902-4BFB-B083-07D3299AC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E7B2-D80C-46BB-A5DE-F8756A6CA640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90C1D-F902-4BFB-B083-07D3299AC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E7B2-D80C-46BB-A5DE-F8756A6CA640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90C1D-F902-4BFB-B083-07D3299AC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E7B2-D80C-46BB-A5DE-F8756A6CA640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90C1D-F902-4BFB-B083-07D3299AC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E7B2-D80C-46BB-A5DE-F8756A6CA640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2490C1D-F902-4BFB-B083-07D3299AC4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A3E7B2-D80C-46BB-A5DE-F8756A6CA640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490C1D-F902-4BFB-B083-07D3299AC42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CS" dirty="0" smtClean="0"/>
              <a:t>ВЕЖБЕ 9 – ТЕМА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CS" dirty="0" smtClean="0"/>
              <a:t>УПРАВЉАЊЕ АКТИВОМ И ПАСИВОМ БАНАКА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3600" b="1" dirty="0" smtClean="0"/>
              <a:t>СИМУЛТАНО УПРАВЉАЊЕ АКТИВОМ И ПАСИВОМ БАНКЕ – валутни ризик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10046"/>
          </a:xfrm>
        </p:spPr>
        <p:txBody>
          <a:bodyPr>
            <a:normAutofit/>
          </a:bodyPr>
          <a:lstStyle/>
          <a:p>
            <a:r>
              <a:rPr lang="sr-Cyrl-CS" sz="2000" dirty="0" smtClean="0"/>
              <a:t>Ако је износ активе у страној валути већи од износа обавеза у тој валути, каже се да банка држи дугу нето отворену позицију, док је у супротном реч о краткој нето отвореној позицији. </a:t>
            </a:r>
          </a:p>
          <a:p>
            <a:pPr>
              <a:buNone/>
            </a:pPr>
            <a:endParaRPr lang="sr-Cyrl-CS" sz="2000" dirty="0" smtClean="0"/>
          </a:p>
          <a:p>
            <a:r>
              <a:rPr lang="sr-Cyrl-CS" sz="2000" dirty="0" smtClean="0"/>
              <a:t>Ефекти промена девизног курса стране валуте која се налази у билансној структури банке зависе од тога да ли је и колико та валута апресирала или депресирала и да ли је биланс активе и пасиве у тој валути позитиван или негативан.</a:t>
            </a:r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571613"/>
          <a:ext cx="9001157" cy="5286390"/>
        </p:xfrm>
        <a:graphic>
          <a:graphicData uri="http://schemas.openxmlformats.org/drawingml/2006/table">
            <a:tbl>
              <a:tblPr/>
              <a:tblGrid>
                <a:gridCol w="2928927"/>
                <a:gridCol w="1785950"/>
                <a:gridCol w="1136827"/>
                <a:gridCol w="506247"/>
                <a:gridCol w="1177902"/>
                <a:gridCol w="1465304"/>
              </a:tblGrid>
              <a:tr h="1321596">
                <a:tc>
                  <a:txBody>
                    <a:bodyPr/>
                    <a:lstStyle/>
                    <a:p>
                      <a:pPr marL="453390" indent="-226695" algn="ctr">
                        <a:spcAft>
                          <a:spcPts val="0"/>
                        </a:spcAft>
                      </a:pPr>
                      <a:r>
                        <a:rPr lang="sr-Cyrl-CS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Карактер билансне изложености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spcAft>
                          <a:spcPts val="0"/>
                        </a:spcAft>
                      </a:pPr>
                      <a:r>
                        <a:rPr lang="sr-Cyrl-CS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Промене курса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spcAft>
                          <a:spcPts val="0"/>
                        </a:spcAft>
                      </a:pPr>
                      <a:r>
                        <a:rPr lang="sr-Cyrl-CS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Вредност активе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l"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spcAft>
                          <a:spcPts val="0"/>
                        </a:spcAft>
                      </a:pPr>
                      <a:r>
                        <a:rPr lang="sr-Cyrl-CS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Вредност пасиве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spcAft>
                          <a:spcPts val="0"/>
                        </a:spcAft>
                      </a:pPr>
                      <a:r>
                        <a:rPr lang="sr-Cyrl-CS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Вредност капитала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799">
                <a:tc>
                  <a:txBody>
                    <a:bodyPr/>
                    <a:lstStyle/>
                    <a:p>
                      <a:pPr marL="453390" indent="-226695" algn="ctr">
                        <a:spcAft>
                          <a:spcPts val="0"/>
                        </a:spcAft>
                      </a:pPr>
                      <a:r>
                        <a:rPr lang="sr-Latn-CS" sz="1800" b="1" i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Fx </a:t>
                      </a:r>
                      <a:r>
                        <a:rPr lang="sr-Cyrl-CS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актива </a:t>
                      </a:r>
                      <a:r>
                        <a:rPr lang="sr-Cyrl-CS" sz="1800" b="1" i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&gt;</a:t>
                      </a:r>
                      <a:r>
                        <a:rPr lang="sr-Latn-CS" sz="1800" b="1" i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Fx </a:t>
                      </a:r>
                      <a:r>
                        <a:rPr lang="sr-Cyrl-CS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обавеза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spcAft>
                          <a:spcPts val="0"/>
                        </a:spcAft>
                      </a:pPr>
                      <a:r>
                        <a:rPr lang="sr-Cyrl-C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апресијација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spcAft>
                          <a:spcPts val="0"/>
                        </a:spcAft>
                      </a:pPr>
                      <a:r>
                        <a:rPr lang="sr-Cyrl-CS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раст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spcAft>
                          <a:spcPts val="0"/>
                        </a:spcAft>
                      </a:pPr>
                      <a:r>
                        <a:rPr lang="sr-Cyrl-CS" sz="1800" i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&gt;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spcAft>
                          <a:spcPts val="0"/>
                        </a:spcAft>
                      </a:pPr>
                      <a:r>
                        <a:rPr lang="sr-Cyrl-CS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раст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spcAft>
                          <a:spcPts val="0"/>
                        </a:spcAft>
                      </a:pPr>
                      <a:r>
                        <a:rPr lang="sr-Cyrl-CS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раст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660799">
                <a:tc>
                  <a:txBody>
                    <a:bodyPr/>
                    <a:lstStyle/>
                    <a:p>
                      <a:pPr marL="453390" indent="-226695" algn="ctr">
                        <a:spcAft>
                          <a:spcPts val="0"/>
                        </a:spcAft>
                      </a:pPr>
                      <a:r>
                        <a:rPr lang="sr-Latn-CS" sz="1800" b="1" i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Fx </a:t>
                      </a:r>
                      <a:r>
                        <a:rPr lang="sr-Cyrl-CS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актива </a:t>
                      </a:r>
                      <a:r>
                        <a:rPr lang="sr-Cyrl-CS" sz="1800" b="1" i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&gt;</a:t>
                      </a:r>
                      <a:r>
                        <a:rPr lang="sr-Latn-CS" sz="1800" b="1" i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Fx </a:t>
                      </a:r>
                      <a:r>
                        <a:rPr lang="sr-Cyrl-CS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обавеза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spcAft>
                          <a:spcPts val="0"/>
                        </a:spcAft>
                      </a:pPr>
                      <a:r>
                        <a:rPr lang="sr-Cyrl-CS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депресијација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spcAft>
                          <a:spcPts val="0"/>
                        </a:spcAft>
                      </a:pPr>
                      <a:r>
                        <a:rPr lang="sr-Cyrl-CS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пад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spcAft>
                          <a:spcPts val="0"/>
                        </a:spcAft>
                      </a:pPr>
                      <a:r>
                        <a:rPr lang="sr-Cyrl-CS" sz="1800" i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&gt;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spcAft>
                          <a:spcPts val="0"/>
                        </a:spcAft>
                      </a:pPr>
                      <a:r>
                        <a:rPr lang="sr-Cyrl-CS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пад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spcAft>
                          <a:spcPts val="0"/>
                        </a:spcAft>
                      </a:pPr>
                      <a:r>
                        <a:rPr lang="sr-Cyrl-CS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пад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0799">
                <a:tc>
                  <a:txBody>
                    <a:bodyPr/>
                    <a:lstStyle/>
                    <a:p>
                      <a:pPr marL="453390" indent="-226695" algn="ctr">
                        <a:spcAft>
                          <a:spcPts val="0"/>
                        </a:spcAft>
                      </a:pPr>
                      <a:r>
                        <a:rPr lang="sr-Latn-CS" sz="1800" b="1" i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Fx </a:t>
                      </a:r>
                      <a:r>
                        <a:rPr lang="sr-Cyrl-CS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актива </a:t>
                      </a:r>
                      <a:r>
                        <a:rPr lang="sr-Cyrl-CS" sz="1800" b="1" i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&lt; </a:t>
                      </a:r>
                      <a:r>
                        <a:rPr lang="sr-Latn-CS" sz="1800" b="1" i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Fx </a:t>
                      </a:r>
                      <a:r>
                        <a:rPr lang="sr-Cyrl-CS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обавеза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spcAft>
                          <a:spcPts val="0"/>
                        </a:spcAft>
                      </a:pPr>
                      <a:r>
                        <a:rPr lang="sr-Cyrl-CS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апресијација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spcAft>
                          <a:spcPts val="0"/>
                        </a:spcAft>
                      </a:pPr>
                      <a:r>
                        <a:rPr lang="sr-Cyrl-CS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раст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spcAft>
                          <a:spcPts val="0"/>
                        </a:spcAft>
                      </a:pPr>
                      <a:r>
                        <a:rPr lang="sr-Cyrl-CS" sz="1800" i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&lt;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spcAft>
                          <a:spcPts val="0"/>
                        </a:spcAft>
                      </a:pPr>
                      <a:r>
                        <a:rPr lang="sr-Cyrl-CS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раст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spcAft>
                          <a:spcPts val="0"/>
                        </a:spcAft>
                      </a:pPr>
                      <a:r>
                        <a:rPr lang="sr-Cyrl-CS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пад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660799">
                <a:tc>
                  <a:txBody>
                    <a:bodyPr/>
                    <a:lstStyle/>
                    <a:p>
                      <a:pPr marL="453390" indent="-226695" algn="ctr">
                        <a:spcAft>
                          <a:spcPts val="0"/>
                        </a:spcAft>
                      </a:pPr>
                      <a:r>
                        <a:rPr lang="sr-Latn-CS" sz="1800" b="1" i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Fx </a:t>
                      </a:r>
                      <a:r>
                        <a:rPr lang="sr-Cyrl-CS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актива </a:t>
                      </a:r>
                      <a:r>
                        <a:rPr lang="sr-Cyrl-CS" sz="1800" b="1" i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&lt; </a:t>
                      </a:r>
                      <a:r>
                        <a:rPr lang="sr-Latn-CS" sz="1800" b="1" i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Fx </a:t>
                      </a:r>
                      <a:r>
                        <a:rPr lang="sr-Cyrl-CS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обавеза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spcAft>
                          <a:spcPts val="0"/>
                        </a:spcAft>
                      </a:pPr>
                      <a:r>
                        <a:rPr lang="sr-Cyrl-CS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депресијација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spcAft>
                          <a:spcPts val="0"/>
                        </a:spcAft>
                      </a:pPr>
                      <a:r>
                        <a:rPr lang="sr-Cyrl-CS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пад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spcAft>
                          <a:spcPts val="0"/>
                        </a:spcAft>
                      </a:pPr>
                      <a:r>
                        <a:rPr lang="sr-Cyrl-CS" sz="1800" i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&lt;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spcAft>
                          <a:spcPts val="0"/>
                        </a:spcAft>
                      </a:pPr>
                      <a:r>
                        <a:rPr lang="sr-Cyrl-CS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пад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spcAft>
                          <a:spcPts val="0"/>
                        </a:spcAft>
                      </a:pPr>
                      <a:r>
                        <a:rPr lang="sr-Cyrl-CS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раст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0799">
                <a:tc>
                  <a:txBody>
                    <a:bodyPr/>
                    <a:lstStyle/>
                    <a:p>
                      <a:pPr marL="453390" indent="-226695" algn="ctr">
                        <a:spcAft>
                          <a:spcPts val="0"/>
                        </a:spcAft>
                      </a:pPr>
                      <a:r>
                        <a:rPr lang="sr-Latn-CS" sz="1800" b="1" i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Fx </a:t>
                      </a:r>
                      <a:r>
                        <a:rPr lang="sr-Cyrl-CS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актива </a:t>
                      </a:r>
                      <a:r>
                        <a:rPr lang="sr-Cyrl-CS" sz="1800" b="1" i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= </a:t>
                      </a:r>
                      <a:r>
                        <a:rPr lang="sr-Latn-CS" sz="1800" b="1" i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Fx </a:t>
                      </a:r>
                      <a:r>
                        <a:rPr lang="sr-Cyrl-CS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обавеза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spcAft>
                          <a:spcPts val="0"/>
                        </a:spcAft>
                      </a:pPr>
                      <a:r>
                        <a:rPr lang="sr-Cyrl-CS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апресијација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spcAft>
                          <a:spcPts val="0"/>
                        </a:spcAft>
                      </a:pPr>
                      <a:r>
                        <a:rPr lang="sr-Cyrl-CS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раст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spcAft>
                          <a:spcPts val="0"/>
                        </a:spcAft>
                      </a:pPr>
                      <a:r>
                        <a:rPr lang="sr-Cyrl-CS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=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spcAft>
                          <a:spcPts val="0"/>
                        </a:spcAft>
                      </a:pPr>
                      <a:r>
                        <a:rPr lang="sr-Cyrl-CS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раст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spcAft>
                          <a:spcPts val="0"/>
                        </a:spcAft>
                      </a:pPr>
                      <a:r>
                        <a:rPr lang="sr-Cyrl-CS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без промена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660799">
                <a:tc>
                  <a:txBody>
                    <a:bodyPr/>
                    <a:lstStyle/>
                    <a:p>
                      <a:pPr marL="453390" indent="-226695" algn="ctr">
                        <a:spcAft>
                          <a:spcPts val="0"/>
                        </a:spcAft>
                      </a:pPr>
                      <a:r>
                        <a:rPr lang="sr-Latn-CS" sz="1800" b="1" i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Fx </a:t>
                      </a:r>
                      <a:r>
                        <a:rPr lang="sr-Cyrl-CS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актива </a:t>
                      </a:r>
                      <a:r>
                        <a:rPr lang="sr-Cyrl-CS" sz="1800" b="1" i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= </a:t>
                      </a:r>
                      <a:r>
                        <a:rPr lang="sr-Latn-CS" sz="1800" b="1" i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Fx </a:t>
                      </a:r>
                      <a:r>
                        <a:rPr lang="sr-Cyrl-CS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обавеза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spcAft>
                          <a:spcPts val="0"/>
                        </a:spcAft>
                      </a:pPr>
                      <a:r>
                        <a:rPr lang="sr-Cyrl-CS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депресијација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spcAft>
                          <a:spcPts val="0"/>
                        </a:spcAft>
                      </a:pPr>
                      <a:r>
                        <a:rPr lang="sr-Cyrl-CS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пад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spcAft>
                          <a:spcPts val="0"/>
                        </a:spcAft>
                      </a:pPr>
                      <a:r>
                        <a:rPr lang="sr-Cyrl-CS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=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spcAft>
                          <a:spcPts val="0"/>
                        </a:spcAft>
                      </a:pPr>
                      <a:r>
                        <a:rPr lang="sr-Cyrl-CS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пад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spcAft>
                          <a:spcPts val="0"/>
                        </a:spcAft>
                      </a:pPr>
                      <a:r>
                        <a:rPr lang="sr-Cyrl-C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без промена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3600" dirty="0" smtClean="0"/>
              <a:t>Питања за дискусију: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r-Cyrl-CS" sz="2000" dirty="0" smtClean="0"/>
              <a:t>Шта ће банка да учини уколико очекује апресијацију стране валуте коју држи у билансу, уколико је склона шпекулативним радњама?</a:t>
            </a:r>
          </a:p>
          <a:p>
            <a:pPr marL="514350" indent="-514350">
              <a:buFont typeface="+mj-lt"/>
              <a:buAutoNum type="arabicPeriod"/>
            </a:pPr>
            <a:r>
              <a:rPr lang="sr-Cyrl-CS" sz="2000" dirty="0" smtClean="0"/>
              <a:t>Шта ће банка да учини уколико очекује депресијацију стране валуте коју држи у билансу, уколико је склона елиминисању изложености каматном ризику?</a:t>
            </a:r>
          </a:p>
          <a:p>
            <a:pPr marL="514350" indent="-514350">
              <a:buFont typeface="+mj-lt"/>
              <a:buAutoNum type="arabicPeriod"/>
            </a:pPr>
            <a:r>
              <a:rPr lang="sr-Cyrl-CS" sz="2000" dirty="0" smtClean="0"/>
              <a:t>На који начин се савремене банке боре против изложености валутном ризику?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3600" b="1" dirty="0" smtClean="0"/>
              <a:t>СИМУЛТАНО УПРАВЉАЊЕ АКТИВОМ И ПАСИВОМ БАНКЕ –ризик ликвидности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>
            <a:normAutofit/>
          </a:bodyPr>
          <a:lstStyle/>
          <a:p>
            <a:r>
              <a:rPr lang="sr-Cyrl-CS" sz="2000" dirty="0" smtClean="0"/>
              <a:t>Процес управљања ризиком ликвидности банке базирају на примени једне од следећих стратегија: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 lvl="1"/>
            <a:r>
              <a:rPr lang="sr-Cyrl-CS" sz="1800" dirty="0" smtClean="0"/>
              <a:t>стратегија формирања и коришћења резерви ликвидности </a:t>
            </a:r>
            <a:r>
              <a:rPr lang="sr-Latn-CS" sz="1800" dirty="0" smtClean="0"/>
              <a:t>(</a:t>
            </a:r>
            <a:r>
              <a:rPr lang="sr-Latn-CS" sz="1800" i="1" dirty="0" smtClean="0"/>
              <a:t>stored liquidity management</a:t>
            </a:r>
            <a:r>
              <a:rPr lang="sr-Latn-CS" sz="1800" dirty="0" smtClean="0"/>
              <a:t>)</a:t>
            </a:r>
            <a:r>
              <a:rPr lang="sr-Cyrl-CS" sz="1800" dirty="0" smtClean="0"/>
              <a:t>,</a:t>
            </a:r>
            <a:endParaRPr lang="en-US" sz="1800" dirty="0" smtClean="0"/>
          </a:p>
          <a:p>
            <a:pPr lvl="1"/>
            <a:r>
              <a:rPr lang="sr-Cyrl-CS" sz="1800" dirty="0" smtClean="0"/>
              <a:t>стратегија привлачења нових депозита и задуживања на финансијском тржишту (</a:t>
            </a:r>
            <a:r>
              <a:rPr lang="sr-Latn-CS" sz="1800" i="1" dirty="0" smtClean="0"/>
              <a:t>purchased liquidity management</a:t>
            </a:r>
            <a:r>
              <a:rPr lang="sr-Cyrl-CS" sz="1800" dirty="0" smtClean="0"/>
              <a:t>) и,</a:t>
            </a:r>
            <a:endParaRPr lang="en-US" sz="1800" dirty="0" smtClean="0"/>
          </a:p>
          <a:p>
            <a:pPr lvl="1"/>
            <a:r>
              <a:rPr lang="sr-Cyrl-CS" sz="1800" dirty="0" smtClean="0"/>
              <a:t>комбиновање претходне две стратегије. </a:t>
            </a:r>
            <a:endParaRPr lang="en-US" sz="18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Тема за дискусију на блогу 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609980"/>
          </a:xfrm>
        </p:spPr>
        <p:txBody>
          <a:bodyPr>
            <a:normAutofit/>
          </a:bodyPr>
          <a:lstStyle/>
          <a:p>
            <a:r>
              <a:rPr lang="sr-Cyrl-CS" sz="2000" dirty="0" smtClean="0"/>
              <a:t>Да сте манџер домаће банке, на који начин бисте управљали ризиком ликвидности?</a:t>
            </a:r>
          </a:p>
          <a:p>
            <a:pPr>
              <a:buNone/>
            </a:pPr>
            <a:endParaRPr lang="sr-Cyrl-CS" sz="2000" dirty="0" smtClean="0"/>
          </a:p>
          <a:p>
            <a:pPr>
              <a:buNone/>
            </a:pPr>
            <a:endParaRPr lang="sr-Cyrl-CS" sz="2000" dirty="0" smtClean="0"/>
          </a:p>
          <a:p>
            <a:r>
              <a:rPr lang="sr-Cyrl-CS" sz="2000" dirty="0" smtClean="0">
                <a:solidFill>
                  <a:schemeClr val="tx2"/>
                </a:solidFill>
              </a:rPr>
              <a:t>НАПОМЕНА: Став формирати на основу анализе стања на домаћем тржишту и степена развијености домаћег тржишта хартија од вредности.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70410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sr-Cyrl-CS" b="1" dirty="0" smtClean="0"/>
              <a:t> </a:t>
            </a:r>
            <a:r>
              <a:rPr lang="sr-Cyrl-CS" sz="4000" b="1" dirty="0" smtClean="0"/>
              <a:t>РАВНОТЕЖА БИЛАНСА СТАЊА БАНАКА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sr-Cyrl-CS" sz="2000" dirty="0" smtClean="0"/>
              <a:t>Равнотежа биланса стања постоји када су:</a:t>
            </a:r>
          </a:p>
          <a:p>
            <a:pPr>
              <a:buNone/>
            </a:pPr>
            <a:endParaRPr lang="sr-Cyrl-CS" sz="2000" dirty="0" smtClean="0"/>
          </a:p>
          <a:p>
            <a:pPr lvl="1"/>
            <a:r>
              <a:rPr lang="sr-Cyrl-CS" sz="1800" dirty="0" smtClean="0"/>
              <a:t>Новчана средства и краткорочни пласмани ≥ Краткорочни извори средстава</a:t>
            </a:r>
          </a:p>
          <a:p>
            <a:pPr lvl="1"/>
            <a:r>
              <a:rPr lang="sr-Cyrl-CS" sz="1800" dirty="0" smtClean="0"/>
              <a:t>Дугорочни пласмани ≤ Дугорочни извори средстава.</a:t>
            </a:r>
          </a:p>
          <a:p>
            <a:endParaRPr lang="sr-Cyrl-CS" sz="2000" dirty="0" smtClean="0"/>
          </a:p>
          <a:p>
            <a:r>
              <a:rPr lang="sr-Cyrl-CS" sz="2000" b="1" dirty="0" smtClean="0"/>
              <a:t>Традиционални модели управљања активом банака</a:t>
            </a:r>
            <a:endParaRPr lang="en-US" sz="2000" b="1" dirty="0" smtClean="0"/>
          </a:p>
          <a:p>
            <a:pPr>
              <a:buNone/>
            </a:pPr>
            <a:r>
              <a:rPr lang="sr-Cyrl-CS" sz="2000" dirty="0" smtClean="0"/>
              <a:t>  </a:t>
            </a:r>
            <a:endParaRPr lang="en-US" sz="2000" dirty="0" smtClean="0"/>
          </a:p>
          <a:p>
            <a:pPr lvl="1"/>
            <a:r>
              <a:rPr lang="sr-Cyrl-CS" sz="1800" dirty="0" smtClean="0"/>
              <a:t>модел груписања средстава (</a:t>
            </a:r>
            <a:r>
              <a:rPr lang="sr-Latn-CS" sz="1800" i="1" dirty="0" smtClean="0"/>
              <a:t>pool of funds</a:t>
            </a:r>
            <a:r>
              <a:rPr lang="sr-Latn-CS" sz="1800" dirty="0" smtClean="0"/>
              <a:t>)</a:t>
            </a:r>
            <a:r>
              <a:rPr lang="sr-Cyrl-CS" sz="1800" dirty="0" smtClean="0"/>
              <a:t>, и</a:t>
            </a:r>
            <a:endParaRPr lang="en-US" sz="1800" dirty="0" smtClean="0"/>
          </a:p>
          <a:p>
            <a:pPr lvl="1"/>
            <a:r>
              <a:rPr lang="sr-Cyrl-CS" sz="1800" dirty="0" smtClean="0"/>
              <a:t>модел конверзије извора</a:t>
            </a:r>
            <a:r>
              <a:rPr lang="sr-Latn-CS" sz="1800" dirty="0" smtClean="0"/>
              <a:t> (</a:t>
            </a:r>
            <a:r>
              <a:rPr lang="sr-Latn-CS" sz="1800" i="1" dirty="0" smtClean="0"/>
              <a:t>asset alocation</a:t>
            </a:r>
            <a:r>
              <a:rPr lang="sr-Latn-CS" sz="1800" dirty="0" smtClean="0"/>
              <a:t>)</a:t>
            </a:r>
            <a:r>
              <a:rPr lang="sr-Cyrl-CS" sz="1800" dirty="0" smtClean="0"/>
              <a:t>.</a:t>
            </a:r>
            <a:endParaRPr lang="en-US" sz="1800" dirty="0" smtClean="0"/>
          </a:p>
          <a:p>
            <a:endParaRPr lang="sr-Cyrl-CS" sz="2000" dirty="0" smtClean="0"/>
          </a:p>
          <a:p>
            <a:pPr lvl="1">
              <a:buFont typeface="Arial" pitchFamily="34" charset="0"/>
              <a:buChar char="•"/>
            </a:pPr>
            <a:endParaRPr lang="sr-Cyrl-CS" sz="2000" dirty="0" smtClean="0"/>
          </a:p>
          <a:p>
            <a:pPr lvl="1"/>
            <a:endParaRPr lang="sr-Cyrl-CS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3600" b="1" dirty="0" smtClean="0"/>
              <a:t>Модел груписања средстава </a:t>
            </a:r>
            <a:endParaRPr lang="en-US" sz="3600" b="1" dirty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2200275"/>
            <a:ext cx="8643966" cy="4657725"/>
            <a:chOff x="1053" y="4424"/>
            <a:chExt cx="8306" cy="4548"/>
          </a:xfrm>
        </p:grpSpPr>
        <p:sp>
          <p:nvSpPr>
            <p:cNvPr id="1027" name="AutoShape 3"/>
            <p:cNvSpPr>
              <a:spLocks noChangeArrowheads="1"/>
            </p:cNvSpPr>
            <p:nvPr/>
          </p:nvSpPr>
          <p:spPr bwMode="auto">
            <a:xfrm>
              <a:off x="1228" y="4424"/>
              <a:ext cx="1809" cy="47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sr-Cyrl-C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Депозити по виђењу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8" name="AutoShape 4"/>
            <p:cNvSpPr>
              <a:spLocks noChangeArrowheads="1"/>
            </p:cNvSpPr>
            <p:nvPr/>
          </p:nvSpPr>
          <p:spPr bwMode="auto">
            <a:xfrm>
              <a:off x="1228" y="5136"/>
              <a:ext cx="1809" cy="47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sr-Cyrl-C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Штедни депозити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9" name="AutoShape 5"/>
            <p:cNvSpPr>
              <a:spLocks noChangeArrowheads="1"/>
            </p:cNvSpPr>
            <p:nvPr/>
          </p:nvSpPr>
          <p:spPr bwMode="auto">
            <a:xfrm>
              <a:off x="1228" y="5749"/>
              <a:ext cx="1809" cy="47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sr-Cyrl-C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Орочени депозити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0" name="AutoShape 6"/>
            <p:cNvSpPr>
              <a:spLocks noChangeArrowheads="1"/>
            </p:cNvSpPr>
            <p:nvPr/>
          </p:nvSpPr>
          <p:spPr bwMode="auto">
            <a:xfrm>
              <a:off x="1228" y="6405"/>
              <a:ext cx="1809" cy="47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sr-Cyrl-C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Узети кредити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1" name="AutoShape 7"/>
            <p:cNvSpPr>
              <a:spLocks noChangeArrowheads="1"/>
            </p:cNvSpPr>
            <p:nvPr/>
          </p:nvSpPr>
          <p:spPr bwMode="auto">
            <a:xfrm>
              <a:off x="1228" y="7788"/>
              <a:ext cx="1809" cy="47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sr-Cyrl-C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Сопствени капитал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1228" y="7096"/>
              <a:ext cx="1809" cy="47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sr-Cyrl-C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Емисија обвезница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3" name="AutoShape 9"/>
            <p:cNvSpPr>
              <a:spLocks noChangeArrowheads="1"/>
            </p:cNvSpPr>
            <p:nvPr/>
          </p:nvSpPr>
          <p:spPr bwMode="auto">
            <a:xfrm>
              <a:off x="1053" y="8500"/>
              <a:ext cx="2212" cy="47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sr-Cyrl-C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ИЗВОРИ СРЕДСТАВА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4" name="AutoShape 10"/>
            <p:cNvSpPr>
              <a:spLocks noChangeArrowheads="1"/>
            </p:cNvSpPr>
            <p:nvPr/>
          </p:nvSpPr>
          <p:spPr bwMode="auto">
            <a:xfrm>
              <a:off x="7232" y="7476"/>
              <a:ext cx="1809" cy="62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sr-Cyrl-C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Фиксна актива</a:t>
              </a:r>
              <a:endParaRPr kumimoji="0" lang="sr-Cyrl-C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sr-Cyrl-C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(имовина)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5" name="AutoShape 11"/>
            <p:cNvSpPr>
              <a:spLocks noChangeArrowheads="1"/>
            </p:cNvSpPr>
            <p:nvPr/>
          </p:nvSpPr>
          <p:spPr bwMode="auto">
            <a:xfrm>
              <a:off x="7232" y="6694"/>
              <a:ext cx="1809" cy="60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5715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sr-Cyrl-C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Друге хартије од вредности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6" name="AutoShape 12"/>
            <p:cNvSpPr>
              <a:spLocks noChangeArrowheads="1"/>
            </p:cNvSpPr>
            <p:nvPr/>
          </p:nvSpPr>
          <p:spPr bwMode="auto">
            <a:xfrm>
              <a:off x="7232" y="6037"/>
              <a:ext cx="1809" cy="46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sr-Cyrl-C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Зајмови (кредити)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7" name="AutoShape 13"/>
            <p:cNvSpPr>
              <a:spLocks noChangeArrowheads="1"/>
            </p:cNvSpPr>
            <p:nvPr/>
          </p:nvSpPr>
          <p:spPr bwMode="auto">
            <a:xfrm>
              <a:off x="7232" y="4424"/>
              <a:ext cx="1809" cy="60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457200" lvl="1" indent="-4572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tabLst/>
              </a:pPr>
              <a:r>
                <a:rPr kumimoji="0" lang="sr-Cyrl-C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Примарне резерве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sr-Cyrl-C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ликвидности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8" name="AutoShape 14"/>
            <p:cNvSpPr>
              <a:spLocks noChangeArrowheads="1"/>
            </p:cNvSpPr>
            <p:nvPr/>
          </p:nvSpPr>
          <p:spPr bwMode="auto">
            <a:xfrm>
              <a:off x="7232" y="5254"/>
              <a:ext cx="1809" cy="60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sr-Cyrl-C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Секундарне резерве</a:t>
              </a:r>
              <a:endParaRPr kumimoji="0" lang="sr-Cyrl-C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sr-Cyrl-C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ликвидности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9" name="AutoShape 15"/>
            <p:cNvSpPr>
              <a:spLocks noChangeArrowheads="1"/>
            </p:cNvSpPr>
            <p:nvPr/>
          </p:nvSpPr>
          <p:spPr bwMode="auto">
            <a:xfrm>
              <a:off x="6744" y="8500"/>
              <a:ext cx="2615" cy="47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sr-Cyrl-C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АЛОКАЦИЈА СРЕДСТАВА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4251" y="5699"/>
              <a:ext cx="1869" cy="139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sr-Cyrl-C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ГРУПИСАЊЕ</a:t>
              </a:r>
              <a:endParaRPr kumimoji="0" lang="sr-Cyrl-C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sr-Cyrl-C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СРЕДСТАВА</a:t>
              </a:r>
              <a:endParaRPr kumimoji="0" lang="sr-Cyrl-C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sr-Latn-C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(</a:t>
              </a:r>
              <a:r>
                <a:rPr kumimoji="0" lang="sr-Latn-CS" sz="1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Pool of funds</a:t>
              </a:r>
              <a:r>
                <a:rPr kumimoji="0" lang="sr-Latn-C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)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1" name="AutoShape 17"/>
            <p:cNvSpPr>
              <a:spLocks/>
            </p:cNvSpPr>
            <p:nvPr/>
          </p:nvSpPr>
          <p:spPr bwMode="auto">
            <a:xfrm>
              <a:off x="6954" y="4482"/>
              <a:ext cx="208" cy="3674"/>
            </a:xfrm>
            <a:prstGeom prst="leftBrace">
              <a:avLst>
                <a:gd name="adj1" fmla="val 147196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2" name="AutoShape 18"/>
            <p:cNvSpPr>
              <a:spLocks noChangeArrowheads="1"/>
            </p:cNvSpPr>
            <p:nvPr/>
          </p:nvSpPr>
          <p:spPr bwMode="auto">
            <a:xfrm>
              <a:off x="3509" y="6037"/>
              <a:ext cx="634" cy="599"/>
            </a:xfrm>
            <a:prstGeom prst="rightArrow">
              <a:avLst>
                <a:gd name="adj1" fmla="val 50000"/>
                <a:gd name="adj2" fmla="val 26461"/>
              </a:avLst>
            </a:prstGeom>
            <a:solidFill>
              <a:srgbClr val="4F81BD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AutoShape 19"/>
            <p:cNvSpPr>
              <a:spLocks noChangeArrowheads="1"/>
            </p:cNvSpPr>
            <p:nvPr/>
          </p:nvSpPr>
          <p:spPr bwMode="auto">
            <a:xfrm>
              <a:off x="6191" y="6037"/>
              <a:ext cx="634" cy="599"/>
            </a:xfrm>
            <a:prstGeom prst="rightArrow">
              <a:avLst>
                <a:gd name="adj1" fmla="val 50000"/>
                <a:gd name="adj2" fmla="val 26461"/>
              </a:avLst>
            </a:prstGeom>
            <a:solidFill>
              <a:srgbClr val="4F81BD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AutoShape 20"/>
            <p:cNvSpPr>
              <a:spLocks/>
            </p:cNvSpPr>
            <p:nvPr/>
          </p:nvSpPr>
          <p:spPr bwMode="auto">
            <a:xfrm>
              <a:off x="3265" y="4424"/>
              <a:ext cx="143" cy="3836"/>
            </a:xfrm>
            <a:prstGeom prst="rightBrace">
              <a:avLst>
                <a:gd name="adj1" fmla="val 22354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3600" b="1" dirty="0" smtClean="0"/>
              <a:t>Модел конверзије извора </a:t>
            </a:r>
            <a:endParaRPr lang="en-US" sz="3600" b="1" dirty="0"/>
          </a:p>
        </p:txBody>
      </p:sp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642910" y="1857364"/>
            <a:ext cx="7715304" cy="4714908"/>
            <a:chOff x="801" y="2702"/>
            <a:chExt cx="5477" cy="5057"/>
          </a:xfrm>
        </p:grpSpPr>
        <p:grpSp>
          <p:nvGrpSpPr>
            <p:cNvPr id="2051" name="Group 3"/>
            <p:cNvGrpSpPr>
              <a:grpSpLocks/>
            </p:cNvGrpSpPr>
            <p:nvPr/>
          </p:nvGrpSpPr>
          <p:grpSpPr bwMode="auto">
            <a:xfrm>
              <a:off x="4838" y="2702"/>
              <a:ext cx="1440" cy="5057"/>
              <a:chOff x="4838" y="3042"/>
              <a:chExt cx="1440" cy="5057"/>
            </a:xfrm>
          </p:grpSpPr>
          <p:grpSp>
            <p:nvGrpSpPr>
              <p:cNvPr id="2052" name="Group 4"/>
              <p:cNvGrpSpPr>
                <a:grpSpLocks/>
              </p:cNvGrpSpPr>
              <p:nvPr/>
            </p:nvGrpSpPr>
            <p:grpSpPr bwMode="auto">
              <a:xfrm>
                <a:off x="4942" y="3422"/>
                <a:ext cx="1336" cy="588"/>
                <a:chOff x="4942" y="3502"/>
                <a:chExt cx="1336" cy="588"/>
              </a:xfrm>
            </p:grpSpPr>
            <p:sp>
              <p:nvSpPr>
                <p:cNvPr id="2053" name="Rectangle 5"/>
                <p:cNvSpPr>
                  <a:spLocks noChangeArrowheads="1"/>
                </p:cNvSpPr>
                <p:nvPr/>
              </p:nvSpPr>
              <p:spPr bwMode="auto">
                <a:xfrm>
                  <a:off x="4942" y="3502"/>
                  <a:ext cx="1336" cy="19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/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054" name="Rectangle 6"/>
                <p:cNvSpPr>
                  <a:spLocks noChangeArrowheads="1"/>
                </p:cNvSpPr>
                <p:nvPr/>
              </p:nvSpPr>
              <p:spPr bwMode="auto">
                <a:xfrm>
                  <a:off x="4942" y="3698"/>
                  <a:ext cx="1336" cy="19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/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5" name="Rectangle 7"/>
                <p:cNvSpPr>
                  <a:spLocks noChangeArrowheads="1"/>
                </p:cNvSpPr>
                <p:nvPr/>
              </p:nvSpPr>
              <p:spPr bwMode="auto">
                <a:xfrm>
                  <a:off x="4942" y="3894"/>
                  <a:ext cx="1336" cy="19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/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56" name="Group 8"/>
              <p:cNvGrpSpPr>
                <a:grpSpLocks/>
              </p:cNvGrpSpPr>
              <p:nvPr/>
            </p:nvGrpSpPr>
            <p:grpSpPr bwMode="auto">
              <a:xfrm>
                <a:off x="4942" y="4470"/>
                <a:ext cx="1336" cy="588"/>
                <a:chOff x="4942" y="3502"/>
                <a:chExt cx="1336" cy="588"/>
              </a:xfrm>
            </p:grpSpPr>
            <p:sp>
              <p:nvSpPr>
                <p:cNvPr id="2057" name="Rectangle 9"/>
                <p:cNvSpPr>
                  <a:spLocks noChangeArrowheads="1"/>
                </p:cNvSpPr>
                <p:nvPr/>
              </p:nvSpPr>
              <p:spPr bwMode="auto">
                <a:xfrm>
                  <a:off x="4942" y="3502"/>
                  <a:ext cx="1336" cy="19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/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8" name="Rectangle 10"/>
                <p:cNvSpPr>
                  <a:spLocks noChangeArrowheads="1"/>
                </p:cNvSpPr>
                <p:nvPr/>
              </p:nvSpPr>
              <p:spPr bwMode="auto">
                <a:xfrm>
                  <a:off x="4942" y="3698"/>
                  <a:ext cx="1336" cy="19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/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9" name="Rectangle 11"/>
                <p:cNvSpPr>
                  <a:spLocks noChangeArrowheads="1"/>
                </p:cNvSpPr>
                <p:nvPr/>
              </p:nvSpPr>
              <p:spPr bwMode="auto">
                <a:xfrm>
                  <a:off x="4942" y="3894"/>
                  <a:ext cx="1336" cy="19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/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60" name="Group 12"/>
              <p:cNvGrpSpPr>
                <a:grpSpLocks/>
              </p:cNvGrpSpPr>
              <p:nvPr/>
            </p:nvGrpSpPr>
            <p:grpSpPr bwMode="auto">
              <a:xfrm>
                <a:off x="4942" y="5524"/>
                <a:ext cx="1336" cy="810"/>
                <a:chOff x="5009" y="5307"/>
                <a:chExt cx="1336" cy="810"/>
              </a:xfrm>
            </p:grpSpPr>
            <p:grpSp>
              <p:nvGrpSpPr>
                <p:cNvPr id="2061" name="Group 13"/>
                <p:cNvGrpSpPr>
                  <a:grpSpLocks/>
                </p:cNvGrpSpPr>
                <p:nvPr/>
              </p:nvGrpSpPr>
              <p:grpSpPr bwMode="auto">
                <a:xfrm>
                  <a:off x="5009" y="5307"/>
                  <a:ext cx="1336" cy="588"/>
                  <a:chOff x="4942" y="3502"/>
                  <a:chExt cx="1336" cy="588"/>
                </a:xfrm>
              </p:grpSpPr>
              <p:sp>
                <p:nvSpPr>
                  <p:cNvPr id="2062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4942" y="3502"/>
                    <a:ext cx="1336" cy="196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dist="35921" dir="2700000" algn="ctr" rotWithShape="0">
                      <a:srgbClr val="808080"/>
                    </a:outerShdw>
                  </a:effec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063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4942" y="3698"/>
                    <a:ext cx="1336" cy="196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dist="35921" dir="2700000" algn="ctr" rotWithShape="0">
                      <a:srgbClr val="808080"/>
                    </a:outerShdw>
                  </a:effec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064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4942" y="3894"/>
                    <a:ext cx="1336" cy="196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dist="35921" dir="2700000" algn="ctr" rotWithShape="0">
                      <a:srgbClr val="808080"/>
                    </a:outerShdw>
                  </a:effec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65" name="Rectangle 17"/>
                <p:cNvSpPr>
                  <a:spLocks noChangeArrowheads="1"/>
                </p:cNvSpPr>
                <p:nvPr/>
              </p:nvSpPr>
              <p:spPr bwMode="auto">
                <a:xfrm>
                  <a:off x="5009" y="5895"/>
                  <a:ext cx="1336" cy="22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/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66" name="Group 18"/>
              <p:cNvGrpSpPr>
                <a:grpSpLocks/>
              </p:cNvGrpSpPr>
              <p:nvPr/>
            </p:nvGrpSpPr>
            <p:grpSpPr bwMode="auto">
              <a:xfrm>
                <a:off x="4942" y="6856"/>
                <a:ext cx="1336" cy="588"/>
                <a:chOff x="4942" y="3502"/>
                <a:chExt cx="1336" cy="588"/>
              </a:xfrm>
            </p:grpSpPr>
            <p:sp>
              <p:nvSpPr>
                <p:cNvPr id="2067" name="Rectangle 19"/>
                <p:cNvSpPr>
                  <a:spLocks noChangeArrowheads="1"/>
                </p:cNvSpPr>
                <p:nvPr/>
              </p:nvSpPr>
              <p:spPr bwMode="auto">
                <a:xfrm>
                  <a:off x="4942" y="3502"/>
                  <a:ext cx="1336" cy="19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/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8" name="Rectangle 20"/>
                <p:cNvSpPr>
                  <a:spLocks noChangeArrowheads="1"/>
                </p:cNvSpPr>
                <p:nvPr/>
              </p:nvSpPr>
              <p:spPr bwMode="auto">
                <a:xfrm>
                  <a:off x="4942" y="3698"/>
                  <a:ext cx="1336" cy="19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/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9" name="Rectangle 21"/>
                <p:cNvSpPr>
                  <a:spLocks noChangeArrowheads="1"/>
                </p:cNvSpPr>
                <p:nvPr/>
              </p:nvSpPr>
              <p:spPr bwMode="auto">
                <a:xfrm>
                  <a:off x="4942" y="3894"/>
                  <a:ext cx="1336" cy="19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/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070" name="Rectangle 22"/>
              <p:cNvSpPr>
                <a:spLocks noChangeArrowheads="1"/>
              </p:cNvSpPr>
              <p:nvPr/>
            </p:nvSpPr>
            <p:spPr bwMode="auto">
              <a:xfrm>
                <a:off x="4942" y="7891"/>
                <a:ext cx="1336" cy="20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1" name="Text Box 23"/>
              <p:cNvSpPr txBox="1">
                <a:spLocks noChangeArrowheads="1"/>
              </p:cNvSpPr>
              <p:nvPr/>
            </p:nvSpPr>
            <p:spPr bwMode="auto">
              <a:xfrm>
                <a:off x="4838" y="3042"/>
                <a:ext cx="1440" cy="32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Cyrl-C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Примарна резерва</a:t>
                </a: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72" name="Text Box 24"/>
              <p:cNvSpPr txBox="1">
                <a:spLocks noChangeArrowheads="1"/>
              </p:cNvSpPr>
              <p:nvPr/>
            </p:nvSpPr>
            <p:spPr bwMode="auto">
              <a:xfrm>
                <a:off x="4838" y="4090"/>
                <a:ext cx="1440" cy="32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Cyrl-C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Секундарна резерва</a:t>
                </a: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73" name="Text Box 25"/>
              <p:cNvSpPr txBox="1">
                <a:spLocks noChangeArrowheads="1"/>
              </p:cNvSpPr>
              <p:nvPr/>
            </p:nvSpPr>
            <p:spPr bwMode="auto">
              <a:xfrm>
                <a:off x="4838" y="5139"/>
                <a:ext cx="1440" cy="32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Cyrl-C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Зајмови (кредити)</a:t>
                </a: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74" name="Text Box 26"/>
              <p:cNvSpPr txBox="1">
                <a:spLocks noChangeArrowheads="1"/>
              </p:cNvSpPr>
              <p:nvPr/>
            </p:nvSpPr>
            <p:spPr bwMode="auto">
              <a:xfrm>
                <a:off x="4838" y="6415"/>
                <a:ext cx="1440" cy="32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Cyrl-C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ХОВ</a:t>
                </a: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75" name="Text Box 27"/>
              <p:cNvSpPr txBox="1">
                <a:spLocks noChangeArrowheads="1"/>
              </p:cNvSpPr>
              <p:nvPr/>
            </p:nvSpPr>
            <p:spPr bwMode="auto">
              <a:xfrm>
                <a:off x="4838" y="7511"/>
                <a:ext cx="1440" cy="32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Cyrl-C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Фиксна актива</a:t>
                </a: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2076" name="Group 28"/>
            <p:cNvGrpSpPr>
              <a:grpSpLocks/>
            </p:cNvGrpSpPr>
            <p:nvPr/>
          </p:nvGrpSpPr>
          <p:grpSpPr bwMode="auto">
            <a:xfrm>
              <a:off x="801" y="3156"/>
              <a:ext cx="4141" cy="4482"/>
              <a:chOff x="801" y="3156"/>
              <a:chExt cx="4141" cy="4482"/>
            </a:xfrm>
          </p:grpSpPr>
          <p:sp>
            <p:nvSpPr>
              <p:cNvPr id="2077" name="AutoShape 29"/>
              <p:cNvSpPr>
                <a:spLocks noChangeArrowheads="1"/>
              </p:cNvSpPr>
              <p:nvPr/>
            </p:nvSpPr>
            <p:spPr bwMode="auto">
              <a:xfrm>
                <a:off x="801" y="3422"/>
                <a:ext cx="1756" cy="403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Cyrl-C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Депозити по виђењу</a:t>
                </a: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78" name="AutoShape 30"/>
              <p:cNvSpPr>
                <a:spLocks noChangeArrowheads="1"/>
              </p:cNvSpPr>
              <p:nvPr/>
            </p:nvSpPr>
            <p:spPr bwMode="auto">
              <a:xfrm>
                <a:off x="801" y="4353"/>
                <a:ext cx="1756" cy="403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Cyrl-C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Штедни депозити</a:t>
                </a: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79" name="AutoShape 31"/>
              <p:cNvSpPr>
                <a:spLocks noChangeArrowheads="1"/>
              </p:cNvSpPr>
              <p:nvPr/>
            </p:nvSpPr>
            <p:spPr bwMode="auto">
              <a:xfrm>
                <a:off x="801" y="5356"/>
                <a:ext cx="1756" cy="403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Cyrl-C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Орочени депозити</a:t>
                </a: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80" name="AutoShape 32"/>
              <p:cNvSpPr>
                <a:spLocks noChangeArrowheads="1"/>
              </p:cNvSpPr>
              <p:nvPr/>
            </p:nvSpPr>
            <p:spPr bwMode="auto">
              <a:xfrm>
                <a:off x="801" y="6334"/>
                <a:ext cx="1756" cy="403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Cyrl-C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Сопствени капитал</a:t>
                </a: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2081" name="AutoShape 33"/>
              <p:cNvCxnSpPr>
                <a:cxnSpLocks noChangeShapeType="1"/>
              </p:cNvCxnSpPr>
              <p:nvPr/>
            </p:nvCxnSpPr>
            <p:spPr bwMode="auto">
              <a:xfrm flipV="1">
                <a:off x="2557" y="3156"/>
                <a:ext cx="2385" cy="51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082" name="AutoShape 34"/>
              <p:cNvCxnSpPr>
                <a:cxnSpLocks noChangeShapeType="1"/>
              </p:cNvCxnSpPr>
              <p:nvPr/>
            </p:nvCxnSpPr>
            <p:spPr bwMode="auto">
              <a:xfrm>
                <a:off x="2557" y="3670"/>
                <a:ext cx="2385" cy="52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083" name="AutoShape 35"/>
              <p:cNvCxnSpPr>
                <a:cxnSpLocks noChangeShapeType="1"/>
              </p:cNvCxnSpPr>
              <p:nvPr/>
            </p:nvCxnSpPr>
            <p:spPr bwMode="auto">
              <a:xfrm>
                <a:off x="2557" y="3670"/>
                <a:ext cx="2385" cy="157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084" name="AutoShape 36"/>
              <p:cNvCxnSpPr>
                <a:cxnSpLocks noChangeShapeType="1"/>
              </p:cNvCxnSpPr>
              <p:nvPr/>
            </p:nvCxnSpPr>
            <p:spPr bwMode="auto">
              <a:xfrm flipV="1">
                <a:off x="2557" y="3341"/>
                <a:ext cx="2385" cy="118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085" name="AutoShape 37"/>
              <p:cNvCxnSpPr>
                <a:cxnSpLocks noChangeShapeType="1"/>
              </p:cNvCxnSpPr>
              <p:nvPr/>
            </p:nvCxnSpPr>
            <p:spPr bwMode="auto">
              <a:xfrm flipV="1">
                <a:off x="2557" y="4424"/>
                <a:ext cx="2385" cy="9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086" name="AutoShape 38"/>
              <p:cNvCxnSpPr>
                <a:cxnSpLocks noChangeShapeType="1"/>
              </p:cNvCxnSpPr>
              <p:nvPr/>
            </p:nvCxnSpPr>
            <p:spPr bwMode="auto">
              <a:xfrm>
                <a:off x="2557" y="4522"/>
                <a:ext cx="2385" cy="95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087" name="AutoShape 39"/>
              <p:cNvCxnSpPr>
                <a:cxnSpLocks noChangeShapeType="1"/>
              </p:cNvCxnSpPr>
              <p:nvPr/>
            </p:nvCxnSpPr>
            <p:spPr bwMode="auto">
              <a:xfrm>
                <a:off x="2557" y="4522"/>
                <a:ext cx="2385" cy="209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088" name="AutoShape 40"/>
              <p:cNvCxnSpPr>
                <a:cxnSpLocks noChangeShapeType="1"/>
              </p:cNvCxnSpPr>
              <p:nvPr/>
            </p:nvCxnSpPr>
            <p:spPr bwMode="auto">
              <a:xfrm flipV="1">
                <a:off x="2557" y="3670"/>
                <a:ext cx="2385" cy="190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089" name="AutoShape 41"/>
              <p:cNvCxnSpPr>
                <a:cxnSpLocks noChangeShapeType="1"/>
              </p:cNvCxnSpPr>
              <p:nvPr/>
            </p:nvCxnSpPr>
            <p:spPr bwMode="auto">
              <a:xfrm flipV="1">
                <a:off x="2557" y="4596"/>
                <a:ext cx="2385" cy="98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090" name="AutoShape 42"/>
              <p:cNvCxnSpPr>
                <a:cxnSpLocks noChangeShapeType="1"/>
              </p:cNvCxnSpPr>
              <p:nvPr/>
            </p:nvCxnSpPr>
            <p:spPr bwMode="auto">
              <a:xfrm>
                <a:off x="2557" y="5576"/>
                <a:ext cx="2385" cy="10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091" name="AutoShape 43"/>
              <p:cNvCxnSpPr>
                <a:cxnSpLocks noChangeShapeType="1"/>
              </p:cNvCxnSpPr>
              <p:nvPr/>
            </p:nvCxnSpPr>
            <p:spPr bwMode="auto">
              <a:xfrm>
                <a:off x="2557" y="5576"/>
                <a:ext cx="2385" cy="124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092" name="AutoShape 44"/>
              <p:cNvCxnSpPr>
                <a:cxnSpLocks noChangeShapeType="1"/>
              </p:cNvCxnSpPr>
              <p:nvPr/>
            </p:nvCxnSpPr>
            <p:spPr bwMode="auto">
              <a:xfrm flipV="1">
                <a:off x="2557" y="5864"/>
                <a:ext cx="2385" cy="65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093" name="AutoShape 45"/>
              <p:cNvCxnSpPr>
                <a:cxnSpLocks noChangeShapeType="1"/>
              </p:cNvCxnSpPr>
              <p:nvPr/>
            </p:nvCxnSpPr>
            <p:spPr bwMode="auto">
              <a:xfrm>
                <a:off x="2557" y="6516"/>
                <a:ext cx="2385" cy="45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094" name="AutoShape 46"/>
              <p:cNvCxnSpPr>
                <a:cxnSpLocks noChangeShapeType="1"/>
              </p:cNvCxnSpPr>
              <p:nvPr/>
            </p:nvCxnSpPr>
            <p:spPr bwMode="auto">
              <a:xfrm>
                <a:off x="2557" y="6516"/>
                <a:ext cx="2385" cy="112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3600" b="1" dirty="0" smtClean="0"/>
              <a:t>СИМУЛТАНО УПРАВЉАЊЕ АКТИВОМ И ПАСИВОМ БАНКЕ – каматни ризик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Промене</a:t>
            </a:r>
            <a:r>
              <a:rPr lang="en-US" dirty="0" smtClean="0"/>
              <a:t> </a:t>
            </a:r>
            <a:r>
              <a:rPr lang="en-US" dirty="0" err="1" smtClean="0"/>
              <a:t>каматних</a:t>
            </a:r>
            <a:r>
              <a:rPr lang="en-US" dirty="0" smtClean="0"/>
              <a:t> </a:t>
            </a:r>
            <a:r>
              <a:rPr lang="en-US" dirty="0" err="1" smtClean="0"/>
              <a:t>стопа</a:t>
            </a:r>
            <a:r>
              <a:rPr lang="en-US" dirty="0" smtClean="0"/>
              <a:t> </a:t>
            </a:r>
            <a:r>
              <a:rPr lang="en-US" dirty="0" err="1" smtClean="0"/>
              <a:t>врше</a:t>
            </a:r>
            <a:r>
              <a:rPr lang="en-US" dirty="0" smtClean="0"/>
              <a:t> </a:t>
            </a:r>
            <a:r>
              <a:rPr lang="en-US" dirty="0" err="1" smtClean="0"/>
              <a:t>утицај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sr-Cyrl-CS" dirty="0" smtClean="0"/>
              <a:t>:</a:t>
            </a:r>
            <a:endParaRPr lang="en-US" dirty="0" smtClean="0"/>
          </a:p>
          <a:p>
            <a:pPr lvl="1"/>
            <a:r>
              <a:rPr lang="en-US" dirty="0" err="1" smtClean="0"/>
              <a:t>зараду</a:t>
            </a:r>
            <a:r>
              <a:rPr lang="en-US" dirty="0" smtClean="0"/>
              <a:t> </a:t>
            </a:r>
            <a:r>
              <a:rPr lang="en-US" dirty="0" err="1" smtClean="0"/>
              <a:t>бан</a:t>
            </a:r>
            <a:r>
              <a:rPr lang="sr-Cyrl-CS" dirty="0" smtClean="0"/>
              <a:t>ке,</a:t>
            </a:r>
            <a:endParaRPr lang="en-US" dirty="0" smtClean="0"/>
          </a:p>
          <a:p>
            <a:pPr lvl="1"/>
            <a:r>
              <a:rPr lang="en-US" dirty="0" err="1" smtClean="0"/>
              <a:t>економску</a:t>
            </a:r>
            <a:r>
              <a:rPr lang="en-US" dirty="0" smtClean="0"/>
              <a:t> </a:t>
            </a:r>
            <a:r>
              <a:rPr lang="en-US" dirty="0" err="1" smtClean="0"/>
              <a:t>вредност</a:t>
            </a:r>
            <a:r>
              <a:rPr lang="en-US" dirty="0" smtClean="0"/>
              <a:t> </a:t>
            </a:r>
            <a:r>
              <a:rPr lang="en-US" dirty="0" err="1" smtClean="0"/>
              <a:t>позиција</a:t>
            </a:r>
            <a:r>
              <a:rPr lang="en-US" dirty="0" smtClean="0"/>
              <a:t> </a:t>
            </a:r>
            <a:r>
              <a:rPr lang="en-US" dirty="0" err="1" smtClean="0"/>
              <a:t>активе</a:t>
            </a:r>
            <a:r>
              <a:rPr lang="en-US" dirty="0" smtClean="0"/>
              <a:t>, </a:t>
            </a:r>
            <a:r>
              <a:rPr lang="en-US" dirty="0" err="1" smtClean="0"/>
              <a:t>пасиве</a:t>
            </a:r>
            <a:r>
              <a:rPr lang="en-US" dirty="0" smtClean="0"/>
              <a:t> </a:t>
            </a:r>
            <a:r>
              <a:rPr lang="en-US" dirty="0" smtClean="0"/>
              <a:t>и</a:t>
            </a:r>
            <a:r>
              <a:rPr lang="sr-Cyrl-CS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ванбилансних</a:t>
            </a:r>
            <a:r>
              <a:rPr lang="en-US" dirty="0" smtClean="0"/>
              <a:t> </a:t>
            </a:r>
            <a:r>
              <a:rPr lang="en-US" dirty="0" err="1" smtClean="0"/>
              <a:t>позиција</a:t>
            </a:r>
            <a:r>
              <a:rPr lang="sr-Cyrl-CS" dirty="0" smtClean="0"/>
              <a:t>.</a:t>
            </a:r>
          </a:p>
          <a:p>
            <a:pPr lvl="0"/>
            <a:endParaRPr lang="sr-Cyrl-CS" dirty="0" smtClean="0"/>
          </a:p>
          <a:p>
            <a:r>
              <a:rPr lang="sr-Cyrl-CS" dirty="0" smtClean="0"/>
              <a:t>И</a:t>
            </a:r>
            <a:r>
              <a:rPr lang="en-US" dirty="0" err="1" smtClean="0"/>
              <a:t>звори</a:t>
            </a:r>
            <a:r>
              <a:rPr lang="en-US" dirty="0" smtClean="0"/>
              <a:t> и </a:t>
            </a:r>
            <a:r>
              <a:rPr lang="en-US" dirty="0" err="1" smtClean="0"/>
              <a:t>ефекти</a:t>
            </a:r>
            <a:r>
              <a:rPr lang="en-US" dirty="0" smtClean="0"/>
              <a:t> </a:t>
            </a:r>
            <a:r>
              <a:rPr lang="sr-Cyrl-CS" dirty="0" smtClean="0"/>
              <a:t>каматног </a:t>
            </a:r>
            <a:r>
              <a:rPr lang="en-US" dirty="0" err="1" smtClean="0"/>
              <a:t>ризика</a:t>
            </a:r>
            <a:r>
              <a:rPr lang="sr-Cyrl-CS" dirty="0" smtClean="0"/>
              <a:t>:</a:t>
            </a:r>
            <a:r>
              <a:rPr lang="en-US" dirty="0" smtClean="0"/>
              <a:t> </a:t>
            </a:r>
            <a:endParaRPr lang="en-US" i="1" dirty="0" smtClean="0"/>
          </a:p>
          <a:p>
            <a:pPr lvl="1"/>
            <a:r>
              <a:rPr lang="en-US" dirty="0" err="1" smtClean="0"/>
              <a:t>ризик</a:t>
            </a:r>
            <a:r>
              <a:rPr lang="en-US" dirty="0" smtClean="0"/>
              <a:t> </a:t>
            </a:r>
            <a:r>
              <a:rPr lang="en-US" dirty="0" err="1" smtClean="0"/>
              <a:t>поновног</a:t>
            </a:r>
            <a:r>
              <a:rPr lang="en-US" dirty="0" smtClean="0"/>
              <a:t> </a:t>
            </a:r>
            <a:r>
              <a:rPr lang="en-US" dirty="0" err="1" smtClean="0"/>
              <a:t>успостављања</a:t>
            </a:r>
            <a:r>
              <a:rPr lang="en-US" dirty="0" smtClean="0"/>
              <a:t> </a:t>
            </a:r>
            <a:r>
              <a:rPr lang="en-US" dirty="0" err="1" smtClean="0"/>
              <a:t>каматне</a:t>
            </a:r>
            <a:r>
              <a:rPr lang="en-US" dirty="0" smtClean="0"/>
              <a:t> </a:t>
            </a:r>
            <a:r>
              <a:rPr lang="en-US" dirty="0" err="1" smtClean="0"/>
              <a:t>стопе</a:t>
            </a:r>
            <a:r>
              <a:rPr lang="en-US" dirty="0" smtClean="0"/>
              <a:t> (</a:t>
            </a:r>
            <a:r>
              <a:rPr lang="en-US" i="1" dirty="0" smtClean="0"/>
              <a:t>maturity risk, </a:t>
            </a:r>
            <a:r>
              <a:rPr lang="en-US" i="1" dirty="0" err="1" smtClean="0"/>
              <a:t>repricing</a:t>
            </a:r>
            <a:r>
              <a:rPr lang="en-US" i="1" dirty="0" smtClean="0"/>
              <a:t> risk</a:t>
            </a:r>
            <a:r>
              <a:rPr lang="en-US" dirty="0" smtClean="0"/>
              <a:t>), </a:t>
            </a:r>
          </a:p>
          <a:p>
            <a:pPr lvl="1"/>
            <a:r>
              <a:rPr lang="en-US" dirty="0" err="1" smtClean="0"/>
              <a:t>ризик</a:t>
            </a:r>
            <a:r>
              <a:rPr lang="en-US" dirty="0" smtClean="0"/>
              <a:t> </a:t>
            </a:r>
            <a:r>
              <a:rPr lang="en-US" dirty="0" err="1" smtClean="0"/>
              <a:t>криве</a:t>
            </a:r>
            <a:r>
              <a:rPr lang="en-US" dirty="0" smtClean="0"/>
              <a:t> </a:t>
            </a:r>
            <a:r>
              <a:rPr lang="en-US" dirty="0" err="1" smtClean="0"/>
              <a:t>приноса</a:t>
            </a:r>
            <a:r>
              <a:rPr lang="en-US" dirty="0" smtClean="0"/>
              <a:t> (</a:t>
            </a:r>
            <a:r>
              <a:rPr lang="en-US" i="1" dirty="0" smtClean="0"/>
              <a:t>yield curve risk</a:t>
            </a:r>
            <a:r>
              <a:rPr lang="en-US" dirty="0" smtClean="0"/>
              <a:t>), </a:t>
            </a:r>
          </a:p>
          <a:p>
            <a:pPr lvl="1"/>
            <a:r>
              <a:rPr lang="en-US" dirty="0" err="1" smtClean="0"/>
              <a:t>ризик</a:t>
            </a:r>
            <a:r>
              <a:rPr lang="en-US" dirty="0" smtClean="0"/>
              <a:t> </a:t>
            </a:r>
            <a:r>
              <a:rPr lang="en-US" dirty="0" err="1" smtClean="0"/>
              <a:t>каматне</a:t>
            </a:r>
            <a:r>
              <a:rPr lang="en-US" dirty="0" smtClean="0"/>
              <a:t> </a:t>
            </a:r>
            <a:r>
              <a:rPr lang="en-US" dirty="0" err="1" smtClean="0"/>
              <a:t>основице</a:t>
            </a:r>
            <a:r>
              <a:rPr lang="en-US" dirty="0" smtClean="0"/>
              <a:t> (</a:t>
            </a:r>
            <a:r>
              <a:rPr lang="en-US" i="1" dirty="0" smtClean="0"/>
              <a:t>basis risk</a:t>
            </a:r>
            <a:r>
              <a:rPr lang="en-US" dirty="0" smtClean="0"/>
              <a:t>), и, </a:t>
            </a:r>
          </a:p>
          <a:p>
            <a:pPr lvl="1"/>
            <a:r>
              <a:rPr lang="en-US" dirty="0" err="1" smtClean="0"/>
              <a:t>ризик</a:t>
            </a:r>
            <a:r>
              <a:rPr lang="en-US" dirty="0" smtClean="0"/>
              <a:t> </a:t>
            </a:r>
            <a:r>
              <a:rPr lang="en-US" dirty="0" err="1" smtClean="0"/>
              <a:t>уграђених</a:t>
            </a:r>
            <a:r>
              <a:rPr lang="en-US" dirty="0" smtClean="0"/>
              <a:t> </a:t>
            </a:r>
            <a:r>
              <a:rPr lang="en-US" dirty="0" err="1" smtClean="0"/>
              <a:t>опција</a:t>
            </a:r>
            <a:r>
              <a:rPr lang="en-US" dirty="0" smtClean="0"/>
              <a:t> (</a:t>
            </a:r>
            <a:r>
              <a:rPr lang="en-US" i="1" dirty="0" err="1" smtClean="0"/>
              <a:t>optionality</a:t>
            </a:r>
            <a:r>
              <a:rPr lang="en-US" dirty="0" smtClean="0"/>
              <a:t>).</a:t>
            </a:r>
          </a:p>
          <a:p>
            <a:pPr lvl="0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3600" dirty="0" smtClean="0"/>
              <a:t>МОДЕЛИ УПРАВЉАЊА КАМАТНИМ РИЗИКОМ-</a:t>
            </a:r>
            <a:r>
              <a:rPr lang="sr-Cyrl-CS" sz="3600" b="1" dirty="0" smtClean="0"/>
              <a:t>ГЕП АНАЛИЗА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r-Cyrl-CS" dirty="0" smtClean="0"/>
          </a:p>
          <a:p>
            <a:r>
              <a:rPr lang="sr-Cyrl-CS" dirty="0" smtClean="0"/>
              <a:t>П</a:t>
            </a:r>
            <a:r>
              <a:rPr lang="en-US" dirty="0" err="1" smtClean="0"/>
              <a:t>остоје</a:t>
            </a:r>
            <a:r>
              <a:rPr lang="en-US" dirty="0" smtClean="0"/>
              <a:t> </a:t>
            </a:r>
            <a:r>
              <a:rPr lang="en-US" dirty="0" err="1" smtClean="0"/>
              <a:t>три</a:t>
            </a:r>
            <a:r>
              <a:rPr lang="en-US" dirty="0" smtClean="0"/>
              <a:t> </a:t>
            </a:r>
            <a:r>
              <a:rPr lang="en-US" dirty="0" err="1" smtClean="0"/>
              <a:t>основна</a:t>
            </a:r>
            <a:r>
              <a:rPr lang="sr-Cyrl-CS" dirty="0" smtClean="0"/>
              <a:t> аналитичка</a:t>
            </a:r>
            <a:r>
              <a:rPr lang="en-US" dirty="0" smtClean="0"/>
              <a:t> </a:t>
            </a:r>
            <a:r>
              <a:rPr lang="en-US" dirty="0" err="1" smtClean="0"/>
              <a:t>модела</a:t>
            </a:r>
            <a:r>
              <a:rPr lang="sr-Cyrl-CS" dirty="0" smtClean="0"/>
              <a:t> за</a:t>
            </a:r>
            <a:r>
              <a:rPr lang="en-US" dirty="0" smtClean="0"/>
              <a:t> </a:t>
            </a:r>
            <a:r>
              <a:rPr lang="en-US" dirty="0" err="1" smtClean="0"/>
              <a:t>мерењ</a:t>
            </a:r>
            <a:r>
              <a:rPr lang="sr-Cyrl-CS" dirty="0" smtClean="0"/>
              <a:t>е</a:t>
            </a:r>
            <a:r>
              <a:rPr lang="en-US" dirty="0" smtClean="0"/>
              <a:t> </a:t>
            </a:r>
            <a:r>
              <a:rPr lang="en-US" dirty="0" err="1" smtClean="0"/>
              <a:t>каматног</a:t>
            </a:r>
            <a:r>
              <a:rPr lang="en-US" dirty="0" smtClean="0"/>
              <a:t> </a:t>
            </a:r>
            <a:r>
              <a:rPr lang="en-US" dirty="0" err="1" smtClean="0"/>
              <a:t>ризика</a:t>
            </a:r>
            <a:r>
              <a:rPr lang="sr-Cyrl-CS" dirty="0" smtClean="0"/>
              <a:t>:</a:t>
            </a:r>
          </a:p>
          <a:p>
            <a:pPr lvl="1"/>
            <a:r>
              <a:rPr lang="en-US" dirty="0" err="1" smtClean="0"/>
              <a:t>геп</a:t>
            </a:r>
            <a:r>
              <a:rPr lang="en-US" dirty="0" smtClean="0"/>
              <a:t> </a:t>
            </a:r>
            <a:r>
              <a:rPr lang="en-US" dirty="0" err="1" smtClean="0"/>
              <a:t>анализа</a:t>
            </a:r>
            <a:r>
              <a:rPr lang="en-US" dirty="0" smtClean="0"/>
              <a:t> (</a:t>
            </a:r>
            <a:r>
              <a:rPr lang="en-US" i="1" dirty="0" err="1" smtClean="0"/>
              <a:t>repricing</a:t>
            </a:r>
            <a:r>
              <a:rPr lang="en-US" i="1" dirty="0" smtClean="0"/>
              <a:t> model</a:t>
            </a:r>
            <a:r>
              <a:rPr lang="en-US" dirty="0" smtClean="0"/>
              <a:t>), </a:t>
            </a:r>
            <a:endParaRPr lang="sr-Cyrl-CS" dirty="0" smtClean="0"/>
          </a:p>
          <a:p>
            <a:pPr lvl="1"/>
            <a:r>
              <a:rPr lang="en-US" dirty="0" err="1" smtClean="0"/>
              <a:t>модел</a:t>
            </a:r>
            <a:r>
              <a:rPr lang="en-US" dirty="0" smtClean="0"/>
              <a:t> </a:t>
            </a:r>
            <a:r>
              <a:rPr lang="en-US" dirty="0" err="1" smtClean="0"/>
              <a:t>рочности</a:t>
            </a:r>
            <a:r>
              <a:rPr lang="en-US" dirty="0" smtClean="0"/>
              <a:t> (</a:t>
            </a:r>
            <a:r>
              <a:rPr lang="en-US" i="1" dirty="0" smtClean="0"/>
              <a:t>maturity model</a:t>
            </a:r>
            <a:r>
              <a:rPr lang="en-US" dirty="0" smtClean="0"/>
              <a:t>)</a:t>
            </a:r>
            <a:r>
              <a:rPr lang="sr-Cyrl-CS" dirty="0" smtClean="0"/>
              <a:t>,</a:t>
            </a:r>
            <a:r>
              <a:rPr lang="en-US" dirty="0" smtClean="0"/>
              <a:t> </a:t>
            </a:r>
            <a:r>
              <a:rPr lang="en-US" dirty="0" smtClean="0"/>
              <a:t>и </a:t>
            </a:r>
            <a:endParaRPr lang="sr-Cyrl-CS" dirty="0" smtClean="0"/>
          </a:p>
          <a:p>
            <a:pPr lvl="1"/>
            <a:r>
              <a:rPr lang="en-US" dirty="0" err="1" smtClean="0"/>
              <a:t>дурациони</a:t>
            </a:r>
            <a:r>
              <a:rPr lang="en-US" dirty="0" smtClean="0"/>
              <a:t> </a:t>
            </a:r>
            <a:r>
              <a:rPr lang="en-US" dirty="0" err="1" smtClean="0"/>
              <a:t>модел</a:t>
            </a:r>
            <a:r>
              <a:rPr lang="en-US" dirty="0" smtClean="0"/>
              <a:t> (</a:t>
            </a:r>
            <a:r>
              <a:rPr lang="en-US" i="1" dirty="0" smtClean="0"/>
              <a:t>duration model</a:t>
            </a:r>
            <a:r>
              <a:rPr lang="en-US" dirty="0" smtClean="0"/>
              <a:t>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sr-Cyrl-CS" sz="3600" dirty="0" smtClean="0"/>
              <a:t>ГЕП АНАЛИЗА –израчунати кумулативни геп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082235504"/>
              </p:ext>
            </p:extLst>
          </p:nvPr>
        </p:nvGraphicFramePr>
        <p:xfrm>
          <a:off x="857224" y="1527514"/>
          <a:ext cx="5957856" cy="5047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9464"/>
                <a:gridCol w="1489464"/>
                <a:gridCol w="1489464"/>
                <a:gridCol w="1489464"/>
              </a:tblGrid>
              <a:tr h="5805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 dirty="0">
                          <a:effectLst/>
                        </a:rPr>
                        <a:t>Доспеће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 dirty="0" smtClean="0">
                          <a:effectLst/>
                        </a:rPr>
                        <a:t>КО Актива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 dirty="0" smtClean="0">
                          <a:effectLst/>
                        </a:rPr>
                        <a:t>(мил. </a:t>
                      </a:r>
                      <a:r>
                        <a:rPr lang="x-none" sz="1800" dirty="0">
                          <a:effectLst/>
                        </a:rPr>
                        <a:t>еур)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 dirty="0" smtClean="0">
                          <a:effectLst/>
                        </a:rPr>
                        <a:t>КО Пасива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 dirty="0" smtClean="0">
                          <a:effectLst/>
                        </a:rPr>
                        <a:t>(</a:t>
                      </a:r>
                      <a:r>
                        <a:rPr lang="x-none" sz="1800" dirty="0">
                          <a:effectLst/>
                        </a:rPr>
                        <a:t>мил. </a:t>
                      </a:r>
                      <a:r>
                        <a:rPr lang="x-none" sz="1800" dirty="0" smtClean="0">
                          <a:effectLst/>
                        </a:rPr>
                        <a:t>еур</a:t>
                      </a:r>
                      <a:r>
                        <a:rPr lang="x-none" sz="1800" dirty="0">
                          <a:effectLst/>
                        </a:rPr>
                        <a:t>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>
                          <a:effectLst/>
                        </a:rPr>
                        <a:t>ГЕП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90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800">
                          <a:effectLst/>
                        </a:rPr>
                        <a:t>1 месец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>
                          <a:effectLst/>
                        </a:rPr>
                        <a:t>84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</a:rPr>
                        <a:t>71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90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800">
                          <a:effectLst/>
                        </a:rPr>
                        <a:t>1- 3 месеца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>
                          <a:effectLst/>
                        </a:rPr>
                        <a:t>86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90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800">
                          <a:effectLst/>
                        </a:rPr>
                        <a:t>3- 6 месеци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>
                          <a:effectLst/>
                        </a:rPr>
                        <a:t>110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>
                          <a:effectLst/>
                        </a:rPr>
                        <a:t>106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90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800">
                          <a:effectLst/>
                        </a:rPr>
                        <a:t>6- 12 месеци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>
                          <a:effectLst/>
                        </a:rPr>
                        <a:t>68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</a:rPr>
                        <a:t>32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05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800">
                          <a:effectLst/>
                        </a:rPr>
                        <a:t>12- 24 месеца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>
                          <a:effectLst/>
                        </a:rPr>
                        <a:t>152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5</a:t>
                      </a:r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</a:tr>
              <a:tr h="2990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800">
                          <a:effectLst/>
                        </a:rPr>
                        <a:t>2- 3 године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>
                          <a:effectLst/>
                        </a:rPr>
                        <a:t>56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</a:rPr>
                        <a:t>34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90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800">
                          <a:effectLst/>
                        </a:rPr>
                        <a:t>3- 4 године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>
                          <a:effectLst/>
                        </a:rPr>
                        <a:t>89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>
                          <a:effectLst/>
                        </a:rPr>
                        <a:t>67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90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800">
                          <a:effectLst/>
                        </a:rPr>
                        <a:t>4- 5 година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>
                          <a:effectLst/>
                        </a:rPr>
                        <a:t>23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>
                          <a:effectLst/>
                        </a:rPr>
                        <a:t>11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90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800">
                          <a:effectLst/>
                        </a:rPr>
                        <a:t>5- 10 година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>
                          <a:effectLst/>
                        </a:rPr>
                        <a:t>15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>
                          <a:effectLst/>
                        </a:rPr>
                        <a:t>8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05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>
                          <a:effectLst/>
                        </a:rPr>
                        <a:t>преко </a:t>
                      </a:r>
                      <a:r>
                        <a:rPr lang="sr-Cyrl-CS" sz="1800">
                          <a:effectLst/>
                        </a:rPr>
                        <a:t>10 година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>
                          <a:effectLst/>
                        </a:rPr>
                        <a:t>45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>
                          <a:effectLst/>
                        </a:rPr>
                        <a:t>40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05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>
                          <a:solidFill>
                            <a:srgbClr val="FF0000"/>
                          </a:solidFill>
                          <a:effectLst/>
                        </a:rPr>
                        <a:t>Кумулативни геп</a:t>
                      </a:r>
                      <a:endParaRPr lang="en-US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3600" dirty="0" smtClean="0"/>
              <a:t>Ефекти промена каматне стопе у односу на вредност гепа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785786" y="2214554"/>
          <a:ext cx="7215239" cy="4000528"/>
        </p:xfrm>
        <a:graphic>
          <a:graphicData uri="http://schemas.openxmlformats.org/drawingml/2006/table">
            <a:tbl>
              <a:tblPr/>
              <a:tblGrid>
                <a:gridCol w="3426249"/>
                <a:gridCol w="1951146"/>
                <a:gridCol w="1837844"/>
              </a:tblGrid>
              <a:tr h="863682">
                <a:tc>
                  <a:txBody>
                    <a:bodyPr/>
                    <a:lstStyle/>
                    <a:p>
                      <a:pPr marL="270510" indent="-226695" algn="ctr">
                        <a:spcAft>
                          <a:spcPts val="0"/>
                        </a:spcAft>
                      </a:pPr>
                      <a:r>
                        <a:rPr lang="sr-Cyrl-CS" sz="1800" b="1" dirty="0" smtClean="0">
                          <a:latin typeface="Times New Roman"/>
                          <a:ea typeface="Calibri"/>
                        </a:rPr>
                        <a:t>ГЕП</a:t>
                      </a:r>
                      <a:r>
                        <a:rPr lang="sr-Cyrl-CS" sz="1800" b="1" baseline="0" dirty="0" smtClean="0">
                          <a:latin typeface="Times New Roman"/>
                          <a:ea typeface="Calibri"/>
                        </a:rPr>
                        <a:t> АНАЛИЗА</a:t>
                      </a:r>
                      <a:endParaRPr lang="en-US" sz="18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3390" indent="-453390" algn="l">
                        <a:spcAft>
                          <a:spcPts val="0"/>
                        </a:spcAft>
                      </a:pPr>
                      <a:r>
                        <a:rPr lang="sr-Cyrl-CS" sz="1800" b="1" dirty="0">
                          <a:latin typeface="Times New Roman"/>
                          <a:ea typeface="Calibri"/>
                        </a:rPr>
                        <a:t>Раст каматне стопе</a:t>
                      </a:r>
                      <a:endParaRPr lang="en-US" sz="18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26695" algn="l">
                        <a:spcAft>
                          <a:spcPts val="0"/>
                        </a:spcAft>
                      </a:pPr>
                      <a:r>
                        <a:rPr lang="sr-Cyrl-CS" sz="1800" b="1" dirty="0">
                          <a:latin typeface="Times New Roman"/>
                          <a:ea typeface="Calibri"/>
                        </a:rPr>
                        <a:t>Пад каматне стопе</a:t>
                      </a:r>
                      <a:endParaRPr lang="en-US" sz="18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052613">
                <a:tc>
                  <a:txBody>
                    <a:bodyPr/>
                    <a:lstStyle/>
                    <a:p>
                      <a:pPr marL="270510" indent="-226695" algn="just">
                        <a:spcAft>
                          <a:spcPts val="0"/>
                        </a:spcAft>
                      </a:pPr>
                      <a:r>
                        <a:rPr lang="sr-Cyrl-CS" sz="1800" dirty="0" smtClean="0">
                          <a:latin typeface="Times New Roman"/>
                          <a:ea typeface="Calibri"/>
                        </a:rPr>
                        <a:t>геп </a:t>
                      </a:r>
                      <a:r>
                        <a:rPr lang="en-US" sz="1800" dirty="0">
                          <a:latin typeface="Times New Roman"/>
                          <a:ea typeface="Calibri"/>
                          <a:sym typeface="Symbol"/>
                        </a:rPr>
                        <a:t></a:t>
                      </a:r>
                      <a:r>
                        <a:rPr lang="en-US" sz="1800" dirty="0">
                          <a:latin typeface="Times New Roman"/>
                          <a:ea typeface="Calibri"/>
                        </a:rPr>
                        <a:t> 0</a:t>
                      </a:r>
                    </a:p>
                    <a:p>
                      <a:pPr marL="270510" indent="-226695" algn="just">
                        <a:spcAft>
                          <a:spcPts val="0"/>
                        </a:spcAft>
                      </a:pPr>
                      <a:r>
                        <a:rPr lang="sr-Cyrl-CS" sz="1800" dirty="0" smtClean="0">
                          <a:latin typeface="Times New Roman"/>
                          <a:ea typeface="Calibri"/>
                        </a:rPr>
                        <a:t>Доспеће </a:t>
                      </a:r>
                      <a:r>
                        <a:rPr lang="sr-Cyrl-CS" sz="1800" dirty="0">
                          <a:latin typeface="Times New Roman"/>
                          <a:ea typeface="Calibri"/>
                        </a:rPr>
                        <a:t>активе </a:t>
                      </a:r>
                      <a:r>
                        <a:rPr lang="en-US" sz="1800" dirty="0">
                          <a:latin typeface="Times New Roman"/>
                          <a:ea typeface="Calibri"/>
                          <a:sym typeface="Symbol"/>
                        </a:rPr>
                        <a:t></a:t>
                      </a:r>
                      <a:r>
                        <a:rPr lang="en-US" sz="1800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sr-Cyrl-CS" sz="1800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sr-Cyrl-CS" sz="1800" dirty="0" smtClean="0">
                          <a:latin typeface="Times New Roman"/>
                          <a:ea typeface="Calibri"/>
                        </a:rPr>
                        <a:t>Доспеће  </a:t>
                      </a:r>
                      <a:r>
                        <a:rPr lang="sr-Cyrl-CS" sz="1800" dirty="0">
                          <a:latin typeface="Times New Roman"/>
                          <a:ea typeface="Calibri"/>
                        </a:rPr>
                        <a:t>пасиве</a:t>
                      </a:r>
                      <a:endParaRPr lang="en-US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l">
                        <a:spcAft>
                          <a:spcPts val="0"/>
                        </a:spcAft>
                      </a:pPr>
                      <a:r>
                        <a:rPr lang="sr-Cyrl-CS" sz="1800">
                          <a:latin typeface="Times New Roman"/>
                          <a:ea typeface="Calibri"/>
                        </a:rPr>
                        <a:t>Губитак</a:t>
                      </a:r>
                      <a:endParaRPr lang="en-US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l">
                        <a:spcAft>
                          <a:spcPts val="0"/>
                        </a:spcAft>
                      </a:pPr>
                      <a:r>
                        <a:rPr lang="sr-Cyrl-CS" sz="1800" dirty="0">
                          <a:latin typeface="Times New Roman"/>
                          <a:ea typeface="Calibri"/>
                        </a:rPr>
                        <a:t>Добитак</a:t>
                      </a:r>
                      <a:endParaRPr lang="en-US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5115">
                <a:tc>
                  <a:txBody>
                    <a:bodyPr/>
                    <a:lstStyle/>
                    <a:p>
                      <a:pPr marL="270510" indent="-226695" algn="just">
                        <a:spcAft>
                          <a:spcPts val="0"/>
                        </a:spcAft>
                      </a:pPr>
                      <a:r>
                        <a:rPr lang="sr-Cyrl-CS" sz="1800" dirty="0" smtClean="0">
                          <a:latin typeface="Times New Roman"/>
                          <a:ea typeface="Calibri"/>
                        </a:rPr>
                        <a:t>геп </a:t>
                      </a:r>
                      <a:r>
                        <a:rPr lang="en-US" sz="1800" dirty="0">
                          <a:latin typeface="Times New Roman"/>
                          <a:ea typeface="Calibri"/>
                          <a:sym typeface="Symbol"/>
                        </a:rPr>
                        <a:t></a:t>
                      </a:r>
                      <a:r>
                        <a:rPr lang="en-US" sz="1800" dirty="0">
                          <a:latin typeface="Times New Roman"/>
                          <a:ea typeface="Calibri"/>
                        </a:rPr>
                        <a:t> 0</a:t>
                      </a:r>
                    </a:p>
                    <a:p>
                      <a:pPr marL="270510" indent="-226695" algn="just">
                        <a:spcAft>
                          <a:spcPts val="0"/>
                        </a:spcAft>
                      </a:pPr>
                      <a:r>
                        <a:rPr lang="sr-Cyrl-CS" sz="1800" dirty="0" smtClean="0">
                          <a:latin typeface="Times New Roman"/>
                          <a:ea typeface="Calibri"/>
                        </a:rPr>
                        <a:t>Доспеће </a:t>
                      </a:r>
                      <a:r>
                        <a:rPr lang="sr-Cyrl-CS" sz="1800" dirty="0">
                          <a:latin typeface="Times New Roman"/>
                          <a:ea typeface="Calibri"/>
                        </a:rPr>
                        <a:t>активе </a:t>
                      </a:r>
                      <a:r>
                        <a:rPr lang="en-US" sz="1800" dirty="0">
                          <a:latin typeface="Times New Roman"/>
                          <a:ea typeface="Calibri"/>
                          <a:sym typeface="Symbol"/>
                        </a:rPr>
                        <a:t></a:t>
                      </a:r>
                      <a:r>
                        <a:rPr lang="en-US" sz="1800" dirty="0">
                          <a:latin typeface="Times New Roman"/>
                          <a:ea typeface="Calibri"/>
                        </a:rPr>
                        <a:t>  </a:t>
                      </a:r>
                      <a:r>
                        <a:rPr lang="sr-Cyrl-CS" sz="1800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sr-Cyrl-CS" sz="1800" dirty="0" smtClean="0">
                          <a:latin typeface="Times New Roman"/>
                          <a:ea typeface="Calibri"/>
                        </a:rPr>
                        <a:t>Доспеће </a:t>
                      </a:r>
                      <a:r>
                        <a:rPr lang="sr-Cyrl-CS" sz="1800" dirty="0">
                          <a:latin typeface="Times New Roman"/>
                          <a:ea typeface="Calibri"/>
                        </a:rPr>
                        <a:t>пасиве</a:t>
                      </a:r>
                      <a:endParaRPr lang="en-US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l">
                        <a:spcAft>
                          <a:spcPts val="0"/>
                        </a:spcAft>
                      </a:pPr>
                      <a:r>
                        <a:rPr lang="sr-Cyrl-CS" sz="1800">
                          <a:latin typeface="Times New Roman"/>
                          <a:ea typeface="Calibri"/>
                        </a:rPr>
                        <a:t>Добитак</a:t>
                      </a:r>
                      <a:endParaRPr lang="en-US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l">
                        <a:spcAft>
                          <a:spcPts val="0"/>
                        </a:spcAft>
                      </a:pPr>
                      <a:r>
                        <a:rPr lang="sr-Cyrl-CS" sz="1800">
                          <a:latin typeface="Times New Roman"/>
                          <a:ea typeface="Calibri"/>
                        </a:rPr>
                        <a:t>Губитак</a:t>
                      </a:r>
                      <a:endParaRPr lang="en-US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9118">
                <a:tc>
                  <a:txBody>
                    <a:bodyPr/>
                    <a:lstStyle/>
                    <a:p>
                      <a:pPr marL="270510" indent="-226695" algn="just">
                        <a:spcAft>
                          <a:spcPts val="0"/>
                        </a:spcAft>
                      </a:pPr>
                      <a:r>
                        <a:rPr lang="sr-Cyrl-CS" sz="1800" dirty="0" smtClean="0">
                          <a:latin typeface="Times New Roman"/>
                          <a:ea typeface="Calibri"/>
                        </a:rPr>
                        <a:t>геп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1800" dirty="0">
                          <a:latin typeface="Times New Roman"/>
                          <a:ea typeface="Calibri"/>
                        </a:rPr>
                        <a:t>= 0</a:t>
                      </a:r>
                    </a:p>
                    <a:p>
                      <a:pPr marL="270510" indent="-226695" algn="just">
                        <a:spcAft>
                          <a:spcPts val="0"/>
                        </a:spcAft>
                      </a:pPr>
                      <a:r>
                        <a:rPr lang="sr-Cyrl-CS" sz="1800" dirty="0" smtClean="0">
                          <a:latin typeface="Times New Roman"/>
                          <a:ea typeface="Calibri"/>
                        </a:rPr>
                        <a:t>Доспеће </a:t>
                      </a:r>
                      <a:r>
                        <a:rPr lang="sr-Cyrl-CS" sz="1800" dirty="0">
                          <a:latin typeface="Times New Roman"/>
                          <a:ea typeface="Calibri"/>
                        </a:rPr>
                        <a:t>активе</a:t>
                      </a:r>
                      <a:r>
                        <a:rPr lang="en-US" sz="1800" dirty="0">
                          <a:latin typeface="Times New Roman"/>
                          <a:ea typeface="Calibri"/>
                        </a:rPr>
                        <a:t> =  </a:t>
                      </a:r>
                      <a:r>
                        <a:rPr lang="sr-Cyrl-CS" sz="1800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sr-Cyrl-CS" sz="1800" dirty="0" smtClean="0">
                          <a:latin typeface="Times New Roman"/>
                          <a:ea typeface="Calibri"/>
                        </a:rPr>
                        <a:t>Доспеће </a:t>
                      </a:r>
                      <a:r>
                        <a:rPr lang="sr-Cyrl-CS" sz="1800" dirty="0">
                          <a:latin typeface="Times New Roman"/>
                          <a:ea typeface="Calibri"/>
                        </a:rPr>
                        <a:t>пасиве</a:t>
                      </a:r>
                      <a:endParaRPr lang="en-US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l">
                        <a:spcAft>
                          <a:spcPts val="0"/>
                        </a:spcAft>
                      </a:pPr>
                      <a:r>
                        <a:rPr lang="sr-Cyrl-CS" sz="1800">
                          <a:latin typeface="Times New Roman"/>
                          <a:ea typeface="Calibri"/>
                        </a:rPr>
                        <a:t>Имунизација</a:t>
                      </a:r>
                      <a:endParaRPr lang="en-US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l">
                        <a:spcAft>
                          <a:spcPts val="0"/>
                        </a:spcAft>
                      </a:pPr>
                      <a:r>
                        <a:rPr lang="sr-Cyrl-CS" sz="1800" dirty="0">
                          <a:latin typeface="Times New Roman"/>
                          <a:ea typeface="Calibri"/>
                        </a:rPr>
                        <a:t>Имунизација</a:t>
                      </a:r>
                      <a:endParaRPr lang="en-US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3600" dirty="0" smtClean="0"/>
              <a:t>Питања за дискусију: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r-Cyrl-CS" sz="2000" dirty="0" smtClean="0"/>
              <a:t>Шта ће банка да учини уколико очекује раст каматне стопе у будућем периоду уколико је склона шпекулативним радњама?</a:t>
            </a:r>
          </a:p>
          <a:p>
            <a:pPr marL="514350" indent="-514350">
              <a:buFont typeface="+mj-lt"/>
              <a:buAutoNum type="arabicPeriod"/>
            </a:pPr>
            <a:r>
              <a:rPr lang="sr-Cyrl-CS" sz="2000" dirty="0" smtClean="0"/>
              <a:t>Шта ће банка да учини уколико очекује раст каматне стопе у будућем периоду уколико је склона елиминисању изложености каматном ризику?</a:t>
            </a:r>
          </a:p>
          <a:p>
            <a:pPr marL="514350" indent="-514350">
              <a:buFont typeface="+mj-lt"/>
              <a:buAutoNum type="arabicPeriod"/>
            </a:pPr>
            <a:r>
              <a:rPr lang="sr-Cyrl-CS" sz="2000" dirty="0" smtClean="0"/>
              <a:t>Да ли савремене банке често користе стратегију имунизације?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</TotalTime>
  <Words>704</Words>
  <Application>Microsoft Office PowerPoint</Application>
  <PresentationFormat>On-screen Show (4:3)</PresentationFormat>
  <Paragraphs>179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ВЕЖБЕ 9 – ТЕМА 9</vt:lpstr>
      <vt:lpstr>  РАВНОТЕЖА БИЛАНСА СТАЊА БАНАКА</vt:lpstr>
      <vt:lpstr>Модел груписања средстава </vt:lpstr>
      <vt:lpstr>Модел конверзије извора </vt:lpstr>
      <vt:lpstr>СИМУЛТАНО УПРАВЉАЊЕ АКТИВОМ И ПАСИВОМ БАНКЕ – каматни ризик</vt:lpstr>
      <vt:lpstr>МОДЕЛИ УПРАВЉАЊА КАМАТНИМ РИЗИКОМ-ГЕП АНАЛИЗА</vt:lpstr>
      <vt:lpstr>ГЕП АНАЛИЗА –израчунати кумулативни геп</vt:lpstr>
      <vt:lpstr>Ефекти промена каматне стопе у односу на вредност гепа</vt:lpstr>
      <vt:lpstr>Питања за дискусију:</vt:lpstr>
      <vt:lpstr>СИМУЛТАНО УПРАВЉАЊЕ АКТИВОМ И ПАСИВОМ БАНКЕ – валутни ризик</vt:lpstr>
      <vt:lpstr>Slide 11</vt:lpstr>
      <vt:lpstr>Питања за дискусију:</vt:lpstr>
      <vt:lpstr>СИМУЛТАНО УПРАВЉАЊЕ АКТИВОМ И ПАСИВОМ БАНКЕ –ризик ликвидности</vt:lpstr>
      <vt:lpstr>Тема за дискусију на блогу 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Željko</dc:creator>
  <cp:lastModifiedBy>Željko</cp:lastModifiedBy>
  <cp:revision>7</cp:revision>
  <dcterms:created xsi:type="dcterms:W3CDTF">2018-03-26T07:03:14Z</dcterms:created>
  <dcterms:modified xsi:type="dcterms:W3CDTF">2018-03-26T07:44:15Z</dcterms:modified>
</cp:coreProperties>
</file>