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464" r:id="rId3"/>
    <p:sldId id="465" r:id="rId4"/>
    <p:sldId id="466" r:id="rId5"/>
    <p:sldId id="467" r:id="rId6"/>
    <p:sldId id="516" r:id="rId7"/>
    <p:sldId id="517" r:id="rId8"/>
    <p:sldId id="518" r:id="rId9"/>
    <p:sldId id="519" r:id="rId10"/>
    <p:sldId id="520" r:id="rId11"/>
    <p:sldId id="521" r:id="rId12"/>
    <p:sldId id="522" r:id="rId13"/>
    <p:sldId id="523" r:id="rId14"/>
    <p:sldId id="524" r:id="rId15"/>
    <p:sldId id="525" r:id="rId16"/>
    <p:sldId id="526" r:id="rId17"/>
    <p:sldId id="527" r:id="rId18"/>
    <p:sldId id="528" r:id="rId19"/>
    <p:sldId id="529" r:id="rId20"/>
    <p:sldId id="530" r:id="rId21"/>
    <p:sldId id="531" r:id="rId22"/>
    <p:sldId id="532" r:id="rId23"/>
    <p:sldId id="533" r:id="rId24"/>
    <p:sldId id="534" r:id="rId25"/>
    <p:sldId id="535" r:id="rId26"/>
    <p:sldId id="536" r:id="rId27"/>
    <p:sldId id="537" r:id="rId28"/>
    <p:sldId id="538" r:id="rId29"/>
    <p:sldId id="539" r:id="rId30"/>
    <p:sldId id="540" r:id="rId31"/>
    <p:sldId id="541" r:id="rId32"/>
    <p:sldId id="468" r:id="rId3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145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D94FE-4294-4586-A356-371380299FFD}" type="datetimeFigureOut">
              <a:rPr lang="sr-Latn-CS" smtClean="0"/>
              <a:pPr/>
              <a:t>23.3.2020.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E3CA3-E770-49AB-9AE2-0BEB848CB0D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62528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endParaRPr lang="en-PH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r-Latn-C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fld id="{4FDADF39-0679-4602-8157-F7C5C1238B64}" type="slidenum">
              <a:rPr lang="en-PH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596773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DEC17C-E579-4975-8AED-B194BD798EC7}" type="slidenum">
              <a:rPr lang="en-PH"/>
              <a:pPr/>
              <a:t>1</a:t>
            </a:fld>
            <a:endParaRPr lang="en-PH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21281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10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13522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11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076516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12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3333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13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031329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14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066118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15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2915378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16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330992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17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820304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18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153001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19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918159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2312040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20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470455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21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7330573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22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3092504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23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6476963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24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006341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25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524960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26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151637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27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4321426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28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4132093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29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38682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3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9521286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30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7925793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31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1023682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32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74657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4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51351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5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743653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6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162603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7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38068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8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05268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2420F2-A369-45ED-9C1F-20C54FC69CFB}" type="slidenum">
              <a:rPr lang="en-PH"/>
              <a:pPr/>
              <a:t>9</a:t>
            </a:fld>
            <a:endParaRPr lang="en-PH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94629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0A37837-1B2F-4500-9D9F-8AE41BA2E03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642C3F-12B7-4E1A-A6F4-E76CB572244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B51E22-4260-4CE1-BBDC-B1CED7A52A75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61A1485-CE67-4E33-AC6B-AD6433FCB87D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EF88F4-9C19-48FB-B764-065F54028233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C55BF6C-51E6-439C-8F73-668DD62143A2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8EE93F-92B6-4436-9C97-B5EAC34687C5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BB9C3B6-A039-4242-9E89-48B4EF4D866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B5662FA-553F-449B-95B7-14F8AEDCB709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FE5E81-4526-443E-89E2-A9A2F0C7977A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E390148-A280-4DA4-8047-AD693829E8F1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3042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PH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3042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F5F588A1-1489-4B18-8901-6893050A99A2}" type="slidenum">
              <a:rPr lang="en-PH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E4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219201"/>
            <a:ext cx="9144000" cy="2353815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r-Latn-BA" sz="54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5400" b="1" dirty="0">
                <a:solidFill>
                  <a:schemeClr val="accent3"/>
                </a:solidFill>
                <a:latin typeface="Arial Narrow" pitchFamily="34" charset="0"/>
                <a:ea typeface="Microsoft YaHei" charset="-122"/>
              </a:rPr>
              <a:t>INFORMACIONI SISTEMI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sr-Latn-BA" sz="3200" dirty="0">
                <a:solidFill>
                  <a:schemeClr val="accent4"/>
                </a:solidFill>
                <a:latin typeface="Arial Narrow" pitchFamily="34" charset="0"/>
              </a:rPr>
              <a:t>E-POSLOVANJE I E-TRGOVINA</a:t>
            </a:r>
            <a:endParaRPr lang="sr-Latn-CS" sz="3200" dirty="0">
              <a:solidFill>
                <a:schemeClr val="accent4"/>
              </a:solidFill>
              <a:latin typeface="Arial Narrow" pitchFamily="34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54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3886200"/>
            <a:ext cx="68580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r-Latn-BA" sz="2400" b="1" dirty="0">
              <a:solidFill>
                <a:srgbClr val="000000"/>
              </a:solidFill>
              <a:latin typeface="Arial Narrow" pitchFamily="34" charset="0"/>
              <a:ea typeface="Microsoft YaHei" charset="-122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4400" dirty="0">
                <a:solidFill>
                  <a:srgbClr val="000000"/>
                </a:solidFill>
                <a:latin typeface="Arial Narrow" pitchFamily="34" charset="0"/>
                <a:ea typeface="Microsoft YaHei" charset="-122"/>
              </a:rPr>
              <a:t>Branko Latinović</a:t>
            </a:r>
            <a:endParaRPr lang="en-US" sz="4400" dirty="0">
              <a:solidFill>
                <a:srgbClr val="000000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endParaRPr lang="en-PH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Glavni mehanizmi e-trgovine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Aukcija</a:t>
            </a: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(Auction)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je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takmičarski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proces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u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kojem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prodavac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traži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ponude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od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ponuđača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ili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kupc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traži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ponude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od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ponuđača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 </a:t>
            </a:r>
            <a:endParaRPr lang="sr-Latn-BA" sz="28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Obične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aukcije</a:t>
            </a: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(Forward Auction)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aukcije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 kojima ih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prodavci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korist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kao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kanal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ka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mnog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im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potencijalni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kupac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im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a. </a:t>
            </a:r>
            <a:endParaRPr lang="sr-Latn-BA" sz="28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Reverzna aukcija (Reverse Auction)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je aukcija kada jedan kupac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obično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organizacij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želi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da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kupi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proizvod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ili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uslugu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573478221"/>
      </p:ext>
    </p:extLst>
  </p:cSld>
  <p:clrMapOvr>
    <a:masterClrMapping/>
  </p:clrMapOvr>
  <p:transition>
    <p:spli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Glavni mehanizmi e-trgovine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Elektronski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izlog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je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veb-sajt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nternetu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koj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predstavlja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jednu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prodavnicu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 </a:t>
            </a:r>
            <a:endParaRPr lang="sr-Latn-BA" sz="28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Elektronski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tržn</a:t>
            </a: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cent</a:t>
            </a: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ar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(</a:t>
            </a: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C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ybermall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) 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je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kolekcija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pojedina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čnih prodavnica u okviru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jedn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nternet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adres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 </a:t>
            </a:r>
            <a:endParaRPr lang="sr-Latn-BA" sz="28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Elektronsko tržište 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(</a:t>
            </a: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-</a:t>
            </a: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arketplace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) 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je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c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entraln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virtueln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 prostor za trgovinu na vebu,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gde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mnog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kup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ci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prodav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ci obavljaju aktivnosti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trgovine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og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poslov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anja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63802303"/>
      </p:ext>
    </p:extLst>
  </p:cSld>
  <p:clrMapOvr>
    <a:masterClrMapping/>
  </p:clrMapOvr>
  <p:transition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Prednosti i ograničenja e-trgovine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vi-VN" sz="3200" kern="0" dirty="0">
                <a:solidFill>
                  <a:srgbClr val="000000"/>
                </a:solidFill>
                <a:latin typeface="Calibri"/>
                <a:cs typeface="+mn-cs"/>
              </a:rPr>
              <a:t>Pogodnosti za organizacije</a:t>
            </a:r>
            <a:endParaRPr lang="sr-Latn-BA" sz="32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lvl="1" eaLnBrk="0" hangingPunct="0">
              <a:lnSpc>
                <a:spcPct val="90000"/>
              </a:lnSpc>
              <a:spcBef>
                <a:spcPts val="700"/>
              </a:spcBef>
            </a:pP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Č</a:t>
            </a:r>
            <a:r>
              <a:rPr lang="vi-VN" sz="2800" kern="0" dirty="0">
                <a:solidFill>
                  <a:srgbClr val="000000"/>
                </a:solidFill>
                <a:latin typeface="Calibri"/>
              </a:rPr>
              <a:t>ini nacionaln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a</a:t>
            </a:r>
            <a:r>
              <a:rPr lang="vi-VN" sz="2800" kern="0" dirty="0">
                <a:solidFill>
                  <a:srgbClr val="000000"/>
                </a:solidFill>
                <a:latin typeface="Calibri"/>
              </a:rPr>
              <a:t> i međunarodn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a</a:t>
            </a:r>
            <a:r>
              <a:rPr lang="vi-VN" sz="2800" kern="0" dirty="0">
                <a:solidFill>
                  <a:srgbClr val="000000"/>
                </a:solidFill>
                <a:latin typeface="Calibri"/>
              </a:rPr>
              <a:t> tržišt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a</a:t>
            </a:r>
            <a:r>
              <a:rPr lang="vi-VN" sz="2800" kern="0" dirty="0">
                <a:solidFill>
                  <a:srgbClr val="000000"/>
                </a:solidFill>
                <a:latin typeface="Calibri"/>
              </a:rPr>
              <a:t> pristupačniji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m</a:t>
            </a:r>
            <a:r>
              <a:rPr lang="vi-VN" sz="2800" kern="0" dirty="0">
                <a:solidFill>
                  <a:srgbClr val="000000"/>
                </a:solidFill>
                <a:latin typeface="Calibri"/>
              </a:rPr>
              <a:t> </a:t>
            </a:r>
            <a:endParaRPr lang="sr-Latn-BA" sz="2800" kern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lvl="1" eaLnBrk="0" hangingPunct="0">
              <a:lnSpc>
                <a:spcPct val="90000"/>
              </a:lnSpc>
              <a:spcBef>
                <a:spcPts val="700"/>
              </a:spcBef>
            </a:pP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Snižava </a:t>
            </a:r>
            <a:r>
              <a:rPr lang="vi-VN" sz="2800" kern="0" dirty="0">
                <a:solidFill>
                  <a:srgbClr val="000000"/>
                </a:solidFill>
                <a:latin typeface="Calibri"/>
              </a:rPr>
              <a:t>troškov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e ob</a:t>
            </a:r>
            <a:r>
              <a:rPr lang="vi-VN" sz="2800" kern="0" dirty="0">
                <a:solidFill>
                  <a:srgbClr val="000000"/>
                </a:solidFill>
                <a:latin typeface="Calibri"/>
              </a:rPr>
              <a:t>rade, distribucije i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prikupljanja </a:t>
            </a:r>
            <a:r>
              <a:rPr lang="vi-VN" sz="2800" kern="0" dirty="0">
                <a:solidFill>
                  <a:srgbClr val="000000"/>
                </a:solidFill>
                <a:latin typeface="Calibri"/>
              </a:rPr>
              <a:t>informacija</a:t>
            </a:r>
            <a:endParaRPr lang="sr-Latn-BA" sz="2800" kern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</a:t>
            </a:r>
            <a:r>
              <a:rPr lang="vi-VN" sz="3200" kern="0" dirty="0">
                <a:solidFill>
                  <a:srgbClr val="000000"/>
                </a:solidFill>
                <a:latin typeface="Calibri"/>
                <a:cs typeface="+mn-cs"/>
              </a:rPr>
              <a:t>ristup ogrom</a:t>
            </a:r>
            <a:r>
              <a:rPr lang="sr-Latn-RS" sz="3200" kern="0" dirty="0">
                <a:solidFill>
                  <a:srgbClr val="000000"/>
                </a:solidFill>
                <a:latin typeface="Calibri"/>
                <a:cs typeface="+mn-cs"/>
              </a:rPr>
              <a:t>nom</a:t>
            </a:r>
            <a:r>
              <a:rPr lang="vi-VN" sz="3200" kern="0" dirty="0">
                <a:solidFill>
                  <a:srgbClr val="000000"/>
                </a:solidFill>
                <a:latin typeface="Calibri"/>
                <a:cs typeface="+mn-cs"/>
              </a:rPr>
              <a:t> niz</a:t>
            </a:r>
            <a:r>
              <a:rPr lang="sr-Latn-RS" sz="3200" kern="0" dirty="0">
                <a:solidFill>
                  <a:srgbClr val="000000"/>
                </a:solidFill>
                <a:latin typeface="Calibri"/>
                <a:cs typeface="+mn-cs"/>
              </a:rPr>
              <a:t>u</a:t>
            </a:r>
            <a:r>
              <a:rPr lang="vi-VN" sz="3200" kern="0" dirty="0">
                <a:solidFill>
                  <a:srgbClr val="000000"/>
                </a:solidFill>
                <a:latin typeface="Calibri"/>
                <a:cs typeface="+mn-cs"/>
              </a:rPr>
              <a:t> proizvoda i usluga 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neprestano</a:t>
            </a:r>
            <a:r>
              <a:rPr lang="vi-VN" sz="3200" kern="0" dirty="0">
                <a:solidFill>
                  <a:srgbClr val="000000"/>
                </a:solidFill>
                <a:latin typeface="Calibri"/>
                <a:cs typeface="+mn-cs"/>
              </a:rPr>
              <a:t>– 24/7</a:t>
            </a:r>
            <a:endParaRPr lang="en-US" sz="32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27737083"/>
      </p:ext>
    </p:extLst>
  </p:cSld>
  <p:clrMapOvr>
    <a:masterClrMapping/>
  </p:clrMapOvr>
  <p:transition>
    <p:spli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Prednosti i ograničenja e-trgovine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Korist </a:t>
            </a: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društva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sr-Latn-R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	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sposobnost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da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lako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povoljno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dostave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informacije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</a:t>
            </a:r>
            <a:r>
              <a:rPr lang="sr-Latn-R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usluge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proizvodi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ljudima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u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gradovima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ruralnih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područja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zemaljama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u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razvoju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46695020"/>
      </p:ext>
    </p:extLst>
  </p:cSld>
  <p:clrMapOvr>
    <a:masterClrMapping/>
  </p:clrMapOvr>
  <p:transition>
    <p:spli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Prednosti i ograničenja e-trgovine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Tehnološka </a:t>
            </a: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ograničenja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sr-Latn-R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	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nedostatak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univerzalno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prihvaćenih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bezbednosnih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standarda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sr-Latn-R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	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nedovoljan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telekomunikacioni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propusni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opseg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sr-Latn-R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	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skup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pristup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Netehnološka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ograničenja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odnose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se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percepciju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da je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trgovina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nesigurna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da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ima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nerešena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pravna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pitanja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nedostatak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kritične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mase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prodavaca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kupaca</a:t>
            </a:r>
            <a:endParaRPr lang="en-US" sz="32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1896650"/>
      </p:ext>
    </p:extLst>
  </p:cSld>
  <p:clrMapOvr>
    <a:masterClrMapping/>
  </p:clrMapOvr>
  <p:transition>
    <p:spli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6.2 B2C elektronska trgovina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lnSpc>
                <a:spcPct val="80000"/>
              </a:lnSpc>
              <a:spcBef>
                <a:spcPts val="800"/>
              </a:spcBef>
            </a:pPr>
            <a:r>
              <a:rPr lang="en-US" sz="24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Elektronski </a:t>
            </a:r>
            <a:r>
              <a:rPr lang="en-US" sz="24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izlo</a:t>
            </a:r>
            <a:r>
              <a:rPr lang="sr-Latn-BA" sz="24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g (Electronic Storefront)</a:t>
            </a:r>
            <a:r>
              <a:rPr lang="en-US" sz="24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je veb-sajt koji predstavlja jednu prodavnicu, ima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svoj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sopstveni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URL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adresu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kojoj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kupc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mogu naručivati proizvode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</a:p>
          <a:p>
            <a:pPr marL="342900" lvl="0" indent="-342900" eaLnBrk="0" hangingPunct="0">
              <a:lnSpc>
                <a:spcPct val="80000"/>
              </a:lnSpc>
              <a:spcBef>
                <a:spcPts val="800"/>
              </a:spcBef>
            </a:pPr>
            <a:r>
              <a:rPr lang="en-US" sz="24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</a:t>
            </a:r>
            <a:r>
              <a:rPr lang="sr-Latn-BA" sz="24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 tržni</a:t>
            </a:r>
            <a:r>
              <a:rPr lang="en-US" sz="24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centri</a:t>
            </a:r>
            <a:r>
              <a:rPr lang="en-US" sz="24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(</a:t>
            </a:r>
            <a:r>
              <a:rPr lang="sr-Latn-BA" sz="24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Electronic Malls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) je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kolekcija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pojedinačnih prodavnica na istoj internet adresi.</a:t>
            </a:r>
            <a:endParaRPr lang="en-US" sz="24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lvl="1" eaLnBrk="0" hangingPunct="0">
              <a:lnSpc>
                <a:spcPct val="80000"/>
              </a:lnSpc>
              <a:spcBef>
                <a:spcPts val="700"/>
              </a:spcBef>
            </a:pPr>
            <a:r>
              <a:rPr lang="sr-Latn-BA" sz="2400" i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Informativni tržni </a:t>
            </a:r>
            <a:r>
              <a:rPr lang="en-US" sz="2400" i="1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centri</a:t>
            </a:r>
            <a:r>
              <a:rPr lang="en-US" sz="2400" i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u kojima ništa ne može da se kupi, već se korisnik prebacuje na jedan od elektronskih izloga u tržnom centru.</a:t>
            </a:r>
          </a:p>
          <a:p>
            <a:pPr lvl="1" eaLnBrk="0" hangingPunct="0">
              <a:lnSpc>
                <a:spcPct val="80000"/>
              </a:lnSpc>
              <a:spcBef>
                <a:spcPts val="700"/>
              </a:spcBef>
            </a:pPr>
            <a:r>
              <a:rPr lang="en-US" sz="2400" i="1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Elektronska</a:t>
            </a:r>
            <a:r>
              <a:rPr lang="en-US" sz="2400" i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i="1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kolica</a:t>
            </a:r>
            <a:r>
              <a:rPr lang="en-US" sz="2400" i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za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kupovinu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vam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omogućava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da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prikupite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artikle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od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različitih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dobavljača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plati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te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za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njih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u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jednoj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transakciji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97776199"/>
      </p:ext>
    </p:extLst>
  </p:cSld>
  <p:clrMapOvr>
    <a:masterClrMapping/>
  </p:clrMapOvr>
  <p:transition>
    <p:spli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On-lajn usluge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lnSpc>
                <a:spcPct val="80000"/>
              </a:lnSpc>
              <a:spcBef>
                <a:spcPts val="800"/>
              </a:spcBef>
            </a:pP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Cyberbanking (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Elektronsko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bankarstvo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)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vođenje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raznih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bankarskih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aktivnosti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izvan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fizičke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bankarske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lokacije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. </a:t>
            </a:r>
          </a:p>
          <a:p>
            <a:pPr marL="342900" lvl="0" indent="-342900" eaLnBrk="0" hangingPunct="0">
              <a:lnSpc>
                <a:spcPct val="80000"/>
              </a:lnSpc>
              <a:spcBef>
                <a:spcPts val="800"/>
              </a:spcBef>
            </a:pPr>
            <a:endParaRPr lang="sr-Latn-RS" sz="2800" kern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342900" lvl="0" indent="-342900" eaLnBrk="0" hangingPunct="0">
              <a:lnSpc>
                <a:spcPct val="80000"/>
              </a:lnSpc>
              <a:spcBef>
                <a:spcPts val="800"/>
              </a:spcBef>
            </a:pP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Online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trgovina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hartijama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od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vrijednosti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koriste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kompjutere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za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trgovinu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dionice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obveznice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drugih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finansijskih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instrumenata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. </a:t>
            </a:r>
          </a:p>
          <a:p>
            <a:pPr marL="342900" lvl="0" indent="-342900" eaLnBrk="0" hangingPunct="0">
              <a:lnSpc>
                <a:spcPct val="80000"/>
              </a:lnSpc>
              <a:spcBef>
                <a:spcPts val="800"/>
              </a:spcBef>
            </a:pPr>
            <a:endParaRPr lang="sr-Latn-RS" sz="2800" kern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342900" lvl="0" indent="-342900" eaLnBrk="0" hangingPunct="0">
              <a:lnSpc>
                <a:spcPct val="80000"/>
              </a:lnSpc>
              <a:spcBef>
                <a:spcPts val="800"/>
              </a:spcBef>
            </a:pP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Online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tržišta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rada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reklamira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raspoložive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pozicije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korisnici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ih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prihvataju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se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nastavljaju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dalju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proceduru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aplikacije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putem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Interneta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81803828"/>
      </p:ext>
    </p:extLst>
  </p:cSld>
  <p:clrMapOvr>
    <a:masterClrMapping/>
  </p:clrMapOvr>
  <p:transition>
    <p:spli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On-lajn usluge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spcBef>
                <a:spcPts val="800"/>
              </a:spcBef>
            </a:pPr>
            <a:r>
              <a:rPr lang="en-US" sz="24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Turisti</a:t>
            </a:r>
            <a:r>
              <a:rPr lang="sr-Latn-BA" sz="24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č</a:t>
            </a:r>
            <a:r>
              <a:rPr lang="en-US" sz="24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ka</a:t>
            </a:r>
            <a:r>
              <a:rPr lang="en-US" sz="24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4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putovanja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istražite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ekonomski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rasporedi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skoro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svaki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put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preko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Interneta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  <a:endParaRPr lang="sr-Latn-BA" sz="24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Nekretnine</a:t>
            </a:r>
            <a:r>
              <a:rPr lang="en-US" sz="24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prikaz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sortiranje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organizovanje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istih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prema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korisničkim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preferenc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ijama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kriterijum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im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a. </a:t>
            </a:r>
            <a:endParaRPr lang="sr-Latn-BA" sz="24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r>
              <a:rPr lang="sr-Latn-BA" sz="2400" b="1" i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Really Simple Syndication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 - </a:t>
            </a:r>
            <a:r>
              <a:rPr lang="sr-Latn-BA" sz="2400" i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stvarno jednostavne vijesti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je skup veb formata koršćenih za veb stranice koje se često osvežavaju, i sam njihov izvor( </a:t>
            </a:r>
            <a:r>
              <a:rPr lang="sr-Latn-BA" sz="2400" i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feed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) i pretraživači za vesti iz tog izvora (</a:t>
            </a:r>
            <a:r>
              <a:rPr lang="sr-Latn-BA" sz="2400" i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RSS readers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). RSS izvori postoje najčešće za blogove, neke novinske internet stranice (portali) ili veb stranice poput Vikipedije koje se učestalo menjaju (češće od jednom dnevno, pa do nekoliko promena u sekundi). Čitanje RSS vesti može biti </a:t>
            </a:r>
            <a:r>
              <a:rPr lang="sr-Latn-BA" sz="2400" i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elegantnije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 od otvaranja desetak tabova u omiljenom veb pretraživaču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31258631"/>
      </p:ext>
    </p:extLst>
  </p:cSld>
  <p:clrMapOvr>
    <a:masterClrMapping/>
  </p:clrMapOvr>
  <p:transition>
    <p:spli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Problemi u e-maloprodaji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Konflikt u kanalu distribucije (Channel Conflict)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kompanija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Clics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-</a:t>
            </a: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and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-</a:t>
            </a: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Morter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vrši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prodaju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direktno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kupcima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internetu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 </a:t>
            </a:r>
            <a:endParaRPr lang="sr-Latn-BA" sz="28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lvl="1" eaLnBrk="0" hangingPunct="0">
              <a:lnSpc>
                <a:spcPct val="90000"/>
              </a:lnSpc>
              <a:spcBef>
                <a:spcPts val="700"/>
              </a:spcBef>
            </a:pP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Multikanalisanje ili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Multichanneling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je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proces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koji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integriše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elektronske i klasične kanale distribucije.</a:t>
            </a: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endParaRPr lang="sr-Latn-BA" sz="2800" b="1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Zadovoljenje narudžbina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uključuje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ne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samo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dirktnu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prodaju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kupcima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izvršavaju se razne aktivnostikoje diktira konkretna porudžbina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05909908"/>
      </p:ext>
    </p:extLst>
  </p:cSld>
  <p:clrMapOvr>
    <a:masterClrMapping/>
  </p:clrMapOvr>
  <p:transition>
    <p:spli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On-lajn oglašavanje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spcBef>
                <a:spcPts val="800"/>
              </a:spcBef>
            </a:pP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Oglašavanje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je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pokušaj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da se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šir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informacije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radi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transakcionog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uticaja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kupca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prodavca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 </a:t>
            </a:r>
            <a:endParaRPr lang="sr-Latn-BA" sz="28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Metode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endParaRPr lang="sr-Latn-BA" sz="2800" b="1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lvl="1" eaLnBrk="0" hangingPunct="0">
              <a:spcBef>
                <a:spcPts val="700"/>
              </a:spcBef>
            </a:pPr>
            <a:r>
              <a:rPr lang="sr-Latn-BA" sz="24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Baneri (Banners)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su r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eklamni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natpisi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odnosno obične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elektronsk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oglasne table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. </a:t>
            </a:r>
            <a:endParaRPr lang="sr-Latn-BA" sz="2400" kern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lvl="1" eaLnBrk="0" hangingPunct="0">
              <a:spcBef>
                <a:spcPts val="700"/>
              </a:spcBef>
            </a:pPr>
            <a:r>
              <a:rPr lang="sr-Latn-BA" sz="24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Pop-up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predstavlja</a:t>
            </a:r>
            <a:r>
              <a:rPr lang="sr-Latn-BA" sz="24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i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skačuć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reklam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koje 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se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prikazuj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u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ispred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trenutnog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prozora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pregledača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. </a:t>
            </a:r>
            <a:endParaRPr lang="sr-Latn-BA" sz="2400" kern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lvl="1" eaLnBrk="0" hangingPunct="0">
              <a:spcBef>
                <a:spcPts val="700"/>
              </a:spcBef>
            </a:pPr>
            <a:r>
              <a:rPr lang="sr-Latn-BA" sz="24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Pop-Under 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se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pojavljuje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ispod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aktivnog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prozora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  <a:endParaRPr lang="en-US" sz="2000" kern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19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80145288"/>
      </p:ext>
    </p:extLst>
  </p:cSld>
  <p:clrMapOvr>
    <a:masterClrMapping/>
  </p:clrMapOvr>
  <p:transition>
    <p:spli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POGLAVLJE</a:t>
            </a:r>
            <a:r>
              <a:rPr lang="en-US" sz="3200" b="1" dirty="0">
                <a:solidFill>
                  <a:schemeClr val="accent3"/>
                </a:solidFill>
                <a:latin typeface="Arial Narrow" pitchFamily="34" charset="0"/>
              </a:rPr>
              <a:t> </a:t>
            </a: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6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sr-Latn-BA" sz="3200" dirty="0">
                <a:solidFill>
                  <a:schemeClr val="accent4"/>
                </a:solidFill>
                <a:latin typeface="Arial Narrow" pitchFamily="34" charset="0"/>
              </a:rPr>
              <a:t>E-POSLOVANJE I E-TRGOVINA</a:t>
            </a:r>
            <a:endParaRPr lang="sr-Latn-CS" sz="3200" dirty="0">
              <a:solidFill>
                <a:schemeClr val="accent4"/>
              </a:solidFill>
              <a:latin typeface="Arial Narrow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sr-Latn-CS" sz="3200" dirty="0">
              <a:solidFill>
                <a:schemeClr val="accent4"/>
              </a:solidFill>
              <a:latin typeface="Arial Narrow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(</a:t>
            </a:r>
            <a:r>
              <a:rPr lang="sr-Latn-CS" sz="3200" i="1" dirty="0">
                <a:solidFill>
                  <a:schemeClr val="accent4"/>
                </a:solidFill>
                <a:latin typeface="Arial Narrow" pitchFamily="34" charset="0"/>
              </a:rPr>
              <a:t>Rainer, Turban, str. 164-197</a:t>
            </a: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)</a:t>
            </a:r>
            <a:endParaRPr lang="en-US" sz="3200" dirty="0">
              <a:solidFill>
                <a:schemeClr val="accent4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50941429"/>
      </p:ext>
    </p:extLst>
  </p:cSld>
  <p:clrMapOvr>
    <a:masterClrMapping/>
  </p:clrMapOvr>
  <p:transition>
    <p:spli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On-lajn oglašavanje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spcBef>
                <a:spcPts val="800"/>
              </a:spcBef>
            </a:pP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E-</a:t>
            </a: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pošta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je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kad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prodavc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 realizuju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izlazne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liste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adresa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e-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pošte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pošalj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oglase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putem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e-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pošte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 </a:t>
            </a:r>
            <a:endParaRPr lang="sr-Latn-BA" sz="32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endParaRPr lang="sr-Latn-BA" sz="3200" b="1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r>
              <a:rPr lang="sr-Latn-BA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Slanje neželjene pošte (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Spamming</a:t>
            </a:r>
            <a:r>
              <a:rPr lang="sr-Latn-BA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)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je 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nasumična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distribucija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elektronskih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reklame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bez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dozvole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primaoca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15539353"/>
      </p:ext>
    </p:extLst>
  </p:cSld>
  <p:clrMapOvr>
    <a:masterClrMapping/>
  </p:clrMapOvr>
  <p:transition>
    <p:spli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On-lajn oglašavanje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spcBef>
                <a:spcPts val="800"/>
              </a:spcBef>
            </a:pPr>
            <a:r>
              <a:rPr lang="sr-Latn-BA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Marketing sa dozvolom (Permission Marketing)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pita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potrošače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da bi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im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odobrili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da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dobrovoljno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prihvat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aju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oglašavanje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internetu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e-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pošt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 </a:t>
            </a:r>
            <a:endParaRPr lang="sr-Latn-BA" sz="32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endParaRPr lang="sr-Latn-RS" sz="3200" b="1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Vir</a:t>
            </a:r>
            <a:r>
              <a:rPr lang="sr-Latn-BA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usni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marketing</a:t>
            </a:r>
            <a:r>
              <a:rPr lang="sr-Latn-BA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(Viral Marketing)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se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odnosi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on-lajn 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marketing “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od usta do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usta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".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096912167"/>
      </p:ext>
    </p:extLst>
  </p:cSld>
  <p:clrMapOvr>
    <a:masterClrMapping/>
  </p:clrMapOvr>
  <p:transition>
    <p:spli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dirty="0">
                <a:solidFill>
                  <a:schemeClr val="accent3"/>
                </a:solidFill>
                <a:latin typeface="Arial Narrow" pitchFamily="34" charset="0"/>
              </a:rPr>
              <a:t>6.3 Elektronska trgovina kompanija kompaniji (B2B)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Model elektronske prodaje (Sell-Side Marketplaces)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je model gde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organizacije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pokušavaju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da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prodaju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svoje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proizvode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ili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usluge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drugim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organizacij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ama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elektronskim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putem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svo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ga e-prodajnog mesta na veb-sajtu ili veb-sajta treće strane.</a:t>
            </a: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endParaRPr lang="sr-Latn-BA" sz="2800" b="1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Model elektronske kupovine (Buy-Side Marketplaces)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je model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gde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organizacije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pokušavaju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da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kup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neophodne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proizvode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ili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usluge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od drug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ih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organizacij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elektronskim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putem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35646132"/>
      </p:ext>
    </p:extLst>
  </p:cSld>
  <p:clrMapOvr>
    <a:masterClrMapping/>
  </p:clrMapOvr>
  <p:transition>
    <p:spli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dirty="0">
                <a:solidFill>
                  <a:schemeClr val="accent3"/>
                </a:solidFill>
                <a:latin typeface="Arial Narrow" pitchFamily="34" charset="0"/>
              </a:rPr>
              <a:t>6.3 Elektronska trgovina kompanija kompaniji (B2B)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spcBef>
                <a:spcPts val="800"/>
              </a:spcBef>
            </a:pP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Elektronski</a:t>
            </a:r>
            <a:r>
              <a:rPr lang="sr-Latn-BA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 nabavka (E-procurement)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koristi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elektronsku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podršku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za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kupovinu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robe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materijala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nabavkom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pregovaranje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dobavljačima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plaćanje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za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robu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ugov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aranjem 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isporuk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 </a:t>
            </a:r>
            <a:endParaRPr lang="sr-Latn-BA" sz="32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endParaRPr lang="sr-Latn-RS" sz="3200" b="1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Grup</a:t>
            </a:r>
            <a:r>
              <a:rPr lang="sr-Latn-BA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 </a:t>
            </a: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nabavk</a:t>
            </a:r>
            <a:r>
              <a:rPr lang="sr-Latn-BA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 (Group Purchasing)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je 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udruživanje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kupaca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kojima 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se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kombinuj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 ponuda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tako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da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oni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predstavljaju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veliki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volumen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88961778"/>
      </p:ext>
    </p:extLst>
  </p:cSld>
  <p:clrMapOvr>
    <a:masterClrMapping/>
  </p:clrMapOvr>
  <p:transition>
    <p:spli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dirty="0">
                <a:solidFill>
                  <a:schemeClr val="accent3"/>
                </a:solidFill>
                <a:latin typeface="Arial Narrow" pitchFamily="34" charset="0"/>
              </a:rPr>
              <a:t>Elektronska razmena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Mnogo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kupaca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prodavaca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;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otvorena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za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sve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poslovne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organizacije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;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razmene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za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indirektne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materijale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(koriste se za održavanje)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direktn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materijal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 (inputi za proces proizvodnje)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  <a:endParaRPr lang="sr-Latn-BA" sz="28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Vertikaln</a:t>
            </a: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razmen</a:t>
            </a: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 (Vertical Exchange)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povezuje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kupaca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prodavaca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 jednoj grani privrede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 </a:t>
            </a:r>
            <a:endParaRPr lang="sr-Latn-BA" sz="28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Horizontalna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razmen</a:t>
            </a: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 (Horisontal Exchange)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povezivanje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kupaca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prodavaca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 različitim grupama privrede i česta je u trgovini materijalima za održavanje nposlovnih operacija  i popravki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36894967"/>
      </p:ext>
    </p:extLst>
  </p:cSld>
  <p:clrMapOvr>
    <a:masterClrMapping/>
  </p:clrMapOvr>
  <p:transition>
    <p:spli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dirty="0">
                <a:solidFill>
                  <a:schemeClr val="accent3"/>
                </a:solidFill>
                <a:latin typeface="Arial Narrow" pitchFamily="34" charset="0"/>
              </a:rPr>
              <a:t>Elektronska razmena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Funkcionalna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razmena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(Functional Exchange)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je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trgovina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gde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potrebne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usluge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kao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što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privremena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pomoć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ili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dodatni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poslovni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prostor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trguje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osnovu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"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potrebe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". </a:t>
            </a: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endParaRPr lang="sr-Latn-RS" sz="28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Elektronski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čvorišta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koriste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se da bi se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olakšala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komunikacija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koordinacija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među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poslovnim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partnerima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često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je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prisutna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u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lancu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isporuke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18008862"/>
      </p:ext>
    </p:extLst>
  </p:cSld>
  <p:clrMapOvr>
    <a:masterClrMapping/>
  </p:clrMapOvr>
  <p:transition>
    <p:spli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dirty="0">
                <a:solidFill>
                  <a:schemeClr val="accent3"/>
                </a:solidFill>
                <a:latin typeface="Arial Narrow" pitchFamily="34" charset="0"/>
              </a:rPr>
              <a:t>6.4 Elektronska plaćanja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spcBef>
                <a:spcPts val="800"/>
              </a:spcBef>
            </a:pP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Elektronski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platni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sistemi</a:t>
            </a: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(Electronic Payment Systems)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omogućavaju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da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se plaćanje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za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robu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usluge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izvrši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elektronskim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putem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 </a:t>
            </a:r>
            <a:endParaRPr lang="sr-Latn-BA" sz="28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endParaRPr lang="sr-Latn-RS" sz="2800" b="1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Elektronski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čekov</a:t>
            </a:r>
            <a:r>
              <a:rPr lang="sr-Latn-BA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slični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standardnim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papir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nim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čekov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ima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koriste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se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uglavnom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u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modelu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B2B.</a:t>
            </a:r>
            <a:endParaRPr lang="sr-Latn-BA" sz="28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endParaRPr lang="sr-Latn-RS" sz="2800" b="1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Elektronske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kreditne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kartice</a:t>
            </a:r>
            <a:r>
              <a:rPr lang="en-US" sz="28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omogućavaju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kupcima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da 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obave on-lajn plaćanje zadužujući s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voj</a:t>
            </a:r>
            <a:r>
              <a:rPr lang="sr-Latn-BA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kreditnu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8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karticu</a:t>
            </a:r>
            <a:r>
              <a:rPr lang="en-US" sz="28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23372199"/>
      </p:ext>
    </p:extLst>
  </p:cSld>
  <p:clrMapOvr>
    <a:masterClrMapping/>
  </p:clrMapOvr>
  <p:transition>
    <p:spli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dirty="0">
                <a:solidFill>
                  <a:schemeClr val="accent3"/>
                </a:solidFill>
                <a:latin typeface="Arial Narrow" pitchFamily="34" charset="0"/>
              </a:rPr>
              <a:t>6.4 Elektronska plaćanja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sr-Latn-BA" sz="24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Platna kartica</a:t>
            </a:r>
            <a:r>
              <a:rPr lang="en-US" sz="24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su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B2B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ekvivalent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kreditne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kartice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I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obično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se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korist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za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neplanirane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B2B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nabavke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 </a:t>
            </a:r>
            <a:endParaRPr lang="sr-Latn-BA" sz="24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endParaRPr lang="sr-Latn-RS" sz="2400" b="1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en-US" sz="24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</a:t>
            </a:r>
            <a:r>
              <a:rPr lang="sr-Latn-BA" sz="24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 gotovina</a:t>
            </a:r>
          </a:p>
          <a:p>
            <a:pPr lvl="1" eaLnBrk="0" hangingPunct="0">
              <a:lnSpc>
                <a:spcPct val="90000"/>
              </a:lnSpc>
              <a:spcBef>
                <a:spcPts val="700"/>
              </a:spcBef>
            </a:pP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Pripejd kartice. U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skladišten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vrednost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nov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ca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omoguć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uje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da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uskladišti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mo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fiksni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iznos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avansa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novca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, a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onda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da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ga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prov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odimo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po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potrebi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. </a:t>
            </a:r>
            <a:endParaRPr lang="sr-Latn-BA" sz="2400" kern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lvl="1" eaLnBrk="0" hangingPunct="0">
              <a:lnSpc>
                <a:spcPct val="90000"/>
              </a:lnSpc>
              <a:spcBef>
                <a:spcPts val="700"/>
              </a:spcBef>
            </a:pP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Pametne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kartice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. 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Č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ip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ili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mikroprocesor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koji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može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da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skladišti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znatnu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količinu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informacija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koji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su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vi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š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enamensk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–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može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da se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koristi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kao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debitna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kartica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,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kreditna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kartica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ili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kartica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za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uskladišten</a:t>
            </a:r>
            <a:r>
              <a:rPr lang="sr-Latn-BA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u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vrednost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novca</a:t>
            </a:r>
            <a:r>
              <a:rPr lang="en-US" sz="2400" kern="0" dirty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  <a:endParaRPr lang="en-US" sz="28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29969305"/>
      </p:ext>
    </p:extLst>
  </p:cSld>
  <p:clrMapOvr>
    <a:masterClrMapping/>
  </p:clrMapOvr>
  <p:transition>
    <p:spli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dirty="0">
                <a:solidFill>
                  <a:schemeClr val="accent3"/>
                </a:solidFill>
                <a:latin typeface="Arial Narrow" pitchFamily="34" charset="0"/>
              </a:rPr>
              <a:t>6.4 Elektronska plaćanja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spcBef>
                <a:spcPts val="800"/>
              </a:spcBef>
            </a:pPr>
            <a:r>
              <a:rPr lang="sr-Latn-BA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Plaćanje pojedinac-pojedincu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je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oblik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e-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gotovine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koja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omogućava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plaćanja između dva fizička lica (pojedincaili pojedinca i kompanije)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za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prenos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sredstava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bez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kori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šćenja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kreditn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ih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kartic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974932747"/>
      </p:ext>
    </p:extLst>
  </p:cSld>
  <p:clrMapOvr>
    <a:masterClrMapping/>
  </p:clrMapOvr>
  <p:transition>
    <p:spli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 sz="3200" b="1" dirty="0">
                <a:solidFill>
                  <a:schemeClr val="accent3"/>
                </a:solidFill>
                <a:latin typeface="Arial Narrow" pitchFamily="34" charset="0"/>
              </a:rPr>
              <a:t>6.5 Etička i pravna pitanja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spcBef>
                <a:spcPts val="800"/>
              </a:spcBef>
            </a:pP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Etička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pitanja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</a:p>
          <a:p>
            <a:pPr marL="342900" lvl="0" indent="-342900" eaLnBrk="0" hangingPunct="0">
              <a:spcBef>
                <a:spcPts val="800"/>
              </a:spcBef>
            </a:pP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Olakšava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čuvanje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privatnosti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prenosa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lične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informacija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 </a:t>
            </a:r>
          </a:p>
          <a:p>
            <a:pPr marL="342900" lvl="0" indent="-342900" eaLnBrk="0" hangingPunct="0">
              <a:spcBef>
                <a:spcPts val="800"/>
              </a:spcBef>
            </a:pP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Praćenje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aktivnosti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pojedinca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mogu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se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praviti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pomoću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kukija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</a:p>
          <a:p>
            <a:pPr marL="342900" lvl="0" indent="-342900" eaLnBrk="0" hangingPunct="0">
              <a:spcBef>
                <a:spcPts val="800"/>
              </a:spcBef>
            </a:pP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Disintermediation</a:t>
            </a:r>
            <a:r>
              <a:rPr lang="sr-Latn-R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</a:p>
          <a:p>
            <a:pPr marL="342900" lvl="0" indent="-342900" eaLnBrk="0" hangingPunct="0">
              <a:spcBef>
                <a:spcPts val="800"/>
              </a:spcBef>
            </a:pP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Dodatne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vrednosti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usluge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koje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zahtevaju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stručnost</a:t>
            </a:r>
            <a:r>
              <a:rPr lang="sr-Latn-R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</a:p>
          <a:p>
            <a:pPr marL="342900" lvl="0" indent="-342900" eaLnBrk="0" hangingPunct="0">
              <a:spcBef>
                <a:spcPts val="800"/>
              </a:spcBef>
            </a:pP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Gubitak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posla</a:t>
            </a:r>
            <a:r>
              <a:rPr lang="sr-Latn-R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  <a:endParaRPr lang="en-US" sz="32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29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1778528"/>
      </p:ext>
    </p:extLst>
  </p:cSld>
  <p:clrMapOvr>
    <a:masterClrMapping/>
  </p:clrMapOvr>
  <p:transition>
    <p:spli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Pregled sadržaja poglavlja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buNone/>
            </a:pPr>
            <a:r>
              <a:rPr lang="sr-Latn-BA" sz="3200" dirty="0">
                <a:solidFill>
                  <a:schemeClr val="accent4"/>
                </a:solidFill>
                <a:latin typeface="Arial Narrow" pitchFamily="34" charset="0"/>
              </a:rPr>
              <a:t>6</a:t>
            </a:r>
            <a:r>
              <a:rPr lang="en-US" sz="3200" dirty="0">
                <a:solidFill>
                  <a:schemeClr val="accent4"/>
                </a:solidFill>
                <a:latin typeface="Arial Narrow" pitchFamily="34" charset="0"/>
              </a:rPr>
              <a:t>.1 </a:t>
            </a: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Pregled e-poslovanja i e-trgovine</a:t>
            </a:r>
            <a:endParaRPr lang="en-US" sz="32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>
              <a:buNone/>
            </a:pPr>
            <a:r>
              <a:rPr lang="sr-Latn-BA" sz="3200" dirty="0">
                <a:solidFill>
                  <a:schemeClr val="accent4"/>
                </a:solidFill>
                <a:latin typeface="Arial Narrow" pitchFamily="34" charset="0"/>
              </a:rPr>
              <a:t>6</a:t>
            </a:r>
            <a:r>
              <a:rPr lang="en-US" sz="3200" dirty="0">
                <a:solidFill>
                  <a:schemeClr val="accent4"/>
                </a:solidFill>
                <a:latin typeface="Arial Narrow" pitchFamily="34" charset="0"/>
              </a:rPr>
              <a:t>.2 </a:t>
            </a: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Elektronska trgovina kompanija potrošaču (B2C)</a:t>
            </a:r>
            <a:endParaRPr lang="en-US" sz="32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>
              <a:buNone/>
            </a:pPr>
            <a:r>
              <a:rPr lang="sr-Latn-BA" sz="3200" dirty="0">
                <a:solidFill>
                  <a:schemeClr val="accent4"/>
                </a:solidFill>
                <a:latin typeface="Arial Narrow" pitchFamily="34" charset="0"/>
              </a:rPr>
              <a:t>6</a:t>
            </a:r>
            <a:r>
              <a:rPr lang="en-US" sz="3200" dirty="0">
                <a:solidFill>
                  <a:schemeClr val="accent4"/>
                </a:solidFill>
                <a:latin typeface="Arial Narrow" pitchFamily="34" charset="0"/>
              </a:rPr>
              <a:t>.3 </a:t>
            </a: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Elektronska trgovina kompanija kompaniji (B2B)</a:t>
            </a:r>
          </a:p>
          <a:p>
            <a:pPr eaLnBrk="1" hangingPunct="1">
              <a:buNone/>
            </a:pP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6.4 Elektronsko plaćanje</a:t>
            </a:r>
          </a:p>
          <a:p>
            <a:pPr eaLnBrk="1" hangingPunct="1">
              <a:buNone/>
            </a:pPr>
            <a:r>
              <a:rPr lang="sr-Latn-CS" sz="3200" dirty="0">
                <a:solidFill>
                  <a:schemeClr val="accent4"/>
                </a:solidFill>
                <a:latin typeface="Arial Narrow" pitchFamily="34" charset="0"/>
              </a:rPr>
              <a:t>6.5 Etička i pravna pitanja u e-poslovanju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023488554"/>
      </p:ext>
    </p:extLst>
  </p:cSld>
  <p:clrMapOvr>
    <a:masterClrMapping/>
  </p:clrMapOvr>
  <p:transition>
    <p:spli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 sz="3200" b="1" dirty="0">
                <a:solidFill>
                  <a:schemeClr val="accent3"/>
                </a:solidFill>
                <a:latin typeface="Arial Narrow" pitchFamily="34" charset="0"/>
              </a:rPr>
              <a:t>Pravna pitanja svojstvena e-trgovini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Prevara </a:t>
            </a: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na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Internetu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odnosno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dionice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ulaganja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poslovne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prilike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aukcije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 </a:t>
            </a:r>
            <a:endParaRPr lang="sr-Latn-BA" sz="32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endParaRPr lang="sr-Latn-RS" sz="3200" b="1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Problemi </a:t>
            </a: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imena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domena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konkurencijom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 </a:t>
            </a:r>
            <a:endParaRPr lang="sr-Latn-BA" sz="32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endParaRPr lang="sr-Latn-RS" sz="3200" b="1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Cybersquatting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se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odnosi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praksu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registracije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imena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domena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sa namerom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kasnije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prodaje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većoj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ceni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30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4082873"/>
      </p:ext>
    </p:extLst>
  </p:cSld>
  <p:clrMapOvr>
    <a:masterClrMapping/>
  </p:clrMapOvr>
  <p:transition>
    <p:spli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v-SE" sz="3200" b="1" dirty="0">
                <a:solidFill>
                  <a:schemeClr val="accent3"/>
                </a:solidFill>
                <a:latin typeface="Arial Narrow" pitchFamily="34" charset="0"/>
              </a:rPr>
              <a:t>Pravna pitanja svojstvena e-trgovini</a:t>
            </a:r>
            <a:r>
              <a:rPr lang="sr-Latn-RS" sz="3200" b="1" dirty="0">
                <a:solidFill>
                  <a:schemeClr val="accent3"/>
                </a:solidFill>
                <a:latin typeface="Arial Narrow" pitchFamily="34" charset="0"/>
              </a:rPr>
              <a:t>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Poreza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drugih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dažbina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gde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kada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(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u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nekim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slučajevima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da li)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elektronski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prodavci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treba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da plate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poslovne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licence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poreze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franšizu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naknade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bruto-priznanice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akciznog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poreza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,...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itd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 </a:t>
            </a: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endParaRPr lang="sr-Latn-RS" sz="32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lnSpc>
                <a:spcPct val="90000"/>
              </a:lnSpc>
              <a:spcBef>
                <a:spcPts val="800"/>
              </a:spcBef>
            </a:pP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Autorskih</a:t>
            </a:r>
            <a:r>
              <a:rPr lang="en-US" sz="32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prava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,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proces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zaštite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intelektualne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svojine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u e-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trgovine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sprovođenje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zakona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o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autorskim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pravima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je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izuzetno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težak</a:t>
            </a:r>
            <a:r>
              <a:rPr lang="en-US" sz="32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31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15968706"/>
      </p:ext>
    </p:extLst>
  </p:cSld>
  <p:clrMapOvr>
    <a:masterClrMapping/>
  </p:clrMapOvr>
  <p:transition>
    <p:spli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Utvrđivanje gradiva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Opisati elektronsku trgovinu, njen obim, prednosti, ograničenja i tipove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Napraviti razliku između čiste i delimične elektronske trgovine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  <a:endParaRPr lang="sr-Latn-BA" sz="28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/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Shvatiti osnove on-lajn aukcija.</a:t>
            </a:r>
            <a:endParaRPr lang="en-US" sz="28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Napraviti razliku između elektronske trgovine kompanija potrošaču, kompanija kompaniji, potrošač potrošaču, kompanija zaposlenom i vlada građanima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Opisati glavne servise za podršku e-trgovini, posebno za plaćanje i logistiku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  <a:endParaRPr lang="sr-Latn-BA" sz="28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/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Opisati neka etička i pravna pitanja u vezi sa e-poslovanjem.</a:t>
            </a:r>
            <a:endParaRPr lang="en-US" sz="2800" dirty="0">
              <a:solidFill>
                <a:schemeClr val="accent4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32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36757094"/>
      </p:ext>
    </p:extLst>
  </p:cSld>
  <p:clrMapOvr>
    <a:masterClrMapping/>
  </p:clrMapOvr>
  <p:transition>
    <p:spli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CS" sz="3200" b="1" dirty="0">
                <a:solidFill>
                  <a:schemeClr val="accent3"/>
                </a:solidFill>
                <a:latin typeface="Arial Narrow" pitchFamily="34" charset="0"/>
              </a:rPr>
              <a:t>Ciljevi učenja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Opisati elektronsku trgovinu, njen obim, prednosti, ograničenja i tipove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Napraviti razliku između čiste i delimične elektronske trgovine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Napraviti razliku između elektronske trgovine kompanija potrošaču, kompanija kompaniji, potrošač potrošaču, kompanija zaposlenom i vlada građanima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sr-Latn-CS" sz="2800" dirty="0">
                <a:solidFill>
                  <a:schemeClr val="accent4"/>
                </a:solidFill>
                <a:latin typeface="Arial Narrow" pitchFamily="34" charset="0"/>
              </a:rPr>
              <a:t>Opisati glavne servise za podršku e-trgovini, posebno za plaćanje i logistiku</a:t>
            </a:r>
            <a:r>
              <a:rPr lang="en-US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  <a:endParaRPr lang="sr-Latn-BA" sz="28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Opisati neka etička i pravna pitanja u vezi sa e-poslovanjem.</a:t>
            </a:r>
            <a:endParaRPr lang="en-US" sz="2800" dirty="0">
              <a:solidFill>
                <a:schemeClr val="accent4"/>
              </a:solidFill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4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45807985"/>
      </p:ext>
    </p:extLst>
  </p:cSld>
  <p:clrMapOvr>
    <a:masterClrMapping/>
  </p:clrMapOvr>
  <p:transition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6</a:t>
            </a:r>
            <a:r>
              <a:rPr lang="en-US" sz="3200" b="1" dirty="0">
                <a:solidFill>
                  <a:schemeClr val="accent3"/>
                </a:solidFill>
                <a:latin typeface="Arial Narrow" pitchFamily="34" charset="0"/>
              </a:rPr>
              <a:t>.1 </a:t>
            </a: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Pregled e-poslovanja i e-trgovine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sr-Latn-BA" sz="2800" b="1" dirty="0">
                <a:solidFill>
                  <a:schemeClr val="accent4"/>
                </a:solidFill>
                <a:latin typeface="Arial Narrow" pitchFamily="34" charset="0"/>
              </a:rPr>
              <a:t>Elektronska trgovina (Electronic Commerce, EC) </a:t>
            </a:r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opisuje proces kupovine, prodaje, transfera ili razmene proizvoda, usluge ili informacije putem računarskih mreža, uključujući i internet. </a:t>
            </a:r>
          </a:p>
          <a:p>
            <a:pPr eaLnBrk="1" hangingPunct="1">
              <a:lnSpc>
                <a:spcPct val="80000"/>
              </a:lnSpc>
              <a:buNone/>
            </a:pPr>
            <a:endParaRPr lang="sr-Latn-BA" sz="28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sr-Latn-BA" sz="2800" b="1" dirty="0">
                <a:solidFill>
                  <a:schemeClr val="accent4"/>
                </a:solidFill>
                <a:latin typeface="Arial Narrow" pitchFamily="34" charset="0"/>
              </a:rPr>
              <a:t>E-poslovanje (E-business)</a:t>
            </a:r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 je nešto složeniji pojam. Uz kupovinu i prodaju proizvoda i usluga, e-poslovanje takođe se odnosi na usluživanje, saradnju sa poslovnim partnerima, i obavljanje elektronskih transakcija unutar organizacije.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5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862798602"/>
      </p:ext>
    </p:extLst>
  </p:cSld>
  <p:clrMapOvr>
    <a:masterClrMapping/>
  </p:clrMapOvr>
  <p:transition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6</a:t>
            </a:r>
            <a:r>
              <a:rPr lang="en-US" sz="3200" b="1" dirty="0">
                <a:solidFill>
                  <a:schemeClr val="accent3"/>
                </a:solidFill>
                <a:latin typeface="Arial Narrow" pitchFamily="34" charset="0"/>
              </a:rPr>
              <a:t>.1 </a:t>
            </a: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Pregled e-poslovanja i e-trgovine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sr-Latn-BA" sz="2800" b="1" dirty="0">
                <a:solidFill>
                  <a:schemeClr val="accent4"/>
                </a:solidFill>
                <a:latin typeface="Arial Narrow" pitchFamily="34" charset="0"/>
              </a:rPr>
              <a:t>Čista i delimična e-trgovina </a:t>
            </a:r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zavisi od stepena digitalizacije, e-trgovina ima nekoliko oblika. Stepen digitalizacije odnosi se na obim u kojem je trgovina transformisana iz materijalne u digitajnu. Može da se odnosi na: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Proizvod može biti fizički ili digitalni;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Proces može biti fizički ili digitalni;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Agent za dostavu može biti fizički ili digitalni. </a:t>
            </a:r>
          </a:p>
          <a:p>
            <a:pPr eaLnBrk="1" hangingPunct="1">
              <a:lnSpc>
                <a:spcPct val="80000"/>
              </a:lnSpc>
              <a:buNone/>
            </a:pPr>
            <a:endParaRPr lang="sr-Latn-BA" sz="2800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U tradicionalnoj trgovini  sve tri dimenzije su materijalne.  Organizacija koja ima značajnu aktivu u objektima često se naziva </a:t>
            </a:r>
            <a:r>
              <a:rPr lang="sr-Latn-BA" sz="2800" b="1" dirty="0">
                <a:solidFill>
                  <a:schemeClr val="accent4"/>
                </a:solidFill>
                <a:latin typeface="Arial Narrow" pitchFamily="34" charset="0"/>
              </a:rPr>
              <a:t>čisto fizička organizacija (Brick-and-Morter Organization ili cigla i malter organizacija)</a:t>
            </a:r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0384161"/>
      </p:ext>
    </p:extLst>
  </p:cSld>
  <p:clrMapOvr>
    <a:masterClrMapping/>
  </p:clrMapOvr>
  <p:transition>
    <p:spli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6</a:t>
            </a:r>
            <a:r>
              <a:rPr lang="en-US" sz="3200" b="1" dirty="0">
                <a:solidFill>
                  <a:schemeClr val="accent3"/>
                </a:solidFill>
                <a:latin typeface="Arial Narrow" pitchFamily="34" charset="0"/>
              </a:rPr>
              <a:t>.1 </a:t>
            </a: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Pregled e-poslovanja i e-trgovine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14348" y="1785926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U čistoj elektronskoj trgovini sve dimenzije su digitalne. </a:t>
            </a:r>
          </a:p>
          <a:p>
            <a:pPr eaLnBrk="1" hangingPunct="1">
              <a:lnSpc>
                <a:spcPct val="80000"/>
              </a:lnSpc>
              <a:buNone/>
            </a:pPr>
            <a:endParaRPr lang="sr-Latn-BA" sz="2800" b="1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sr-Latn-BA" sz="2800" b="1" dirty="0">
                <a:solidFill>
                  <a:schemeClr val="accent4"/>
                </a:solidFill>
                <a:latin typeface="Arial Narrow" pitchFamily="34" charset="0"/>
              </a:rPr>
              <a:t>Virtuelne organizacije </a:t>
            </a:r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su kompanije koje se bave isključivo elektronskom trgovinom. </a:t>
            </a:r>
          </a:p>
          <a:p>
            <a:pPr eaLnBrk="1" hangingPunct="1">
              <a:lnSpc>
                <a:spcPct val="80000"/>
              </a:lnSpc>
              <a:buNone/>
            </a:pPr>
            <a:endParaRPr lang="sr-Latn-BA" sz="2800" b="1" dirty="0">
              <a:solidFill>
                <a:schemeClr val="accent4"/>
              </a:solidFill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sr-Latn-BA" sz="2800" b="1" dirty="0">
                <a:solidFill>
                  <a:schemeClr val="accent4"/>
                </a:solidFill>
                <a:latin typeface="Arial Narrow" pitchFamily="34" charset="0"/>
              </a:rPr>
              <a:t>Clics-and-Morter organizacije</a:t>
            </a:r>
            <a:r>
              <a:rPr lang="sr-Latn-BA" sz="2800" dirty="0">
                <a:solidFill>
                  <a:schemeClr val="accent4"/>
                </a:solidFill>
                <a:latin typeface="Arial Narrow" pitchFamily="34" charset="0"/>
              </a:rPr>
              <a:t> posluju fizički i virtuelno i obavljaju neke aktivnosti elektronske trgovine, ali ipak njihova primarna delatnost obavlja se u fizičkom svetu. Stoga su te organizacije primeri delimične e-trgovine.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41858901"/>
      </p:ext>
    </p:extLst>
  </p:cSld>
  <p:clrMapOvr>
    <a:masterClrMapping/>
  </p:clrMapOvr>
  <p:transition>
    <p:spli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Tipovi e-trgovine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spcBef>
                <a:spcPts val="800"/>
              </a:spcBef>
            </a:pPr>
            <a:r>
              <a:rPr lang="sr-Latn-BA" sz="4000" b="1" kern="0">
                <a:solidFill>
                  <a:srgbClr val="000000"/>
                </a:solidFill>
                <a:latin typeface="Calibri"/>
                <a:cs typeface="+mn-cs"/>
              </a:rPr>
              <a:t>Kompanija </a:t>
            </a:r>
            <a:r>
              <a:rPr lang="en-US" sz="4000" b="1" kern="0">
                <a:solidFill>
                  <a:srgbClr val="000000"/>
                </a:solidFill>
                <a:latin typeface="Calibri"/>
                <a:cs typeface="+mn-cs"/>
              </a:rPr>
              <a:t>potrošač</a:t>
            </a:r>
            <a:r>
              <a:rPr lang="sr-Latn-BA" sz="4000" b="1" kern="0">
                <a:solidFill>
                  <a:srgbClr val="000000"/>
                </a:solidFill>
                <a:latin typeface="Calibri"/>
                <a:cs typeface="+mn-cs"/>
              </a:rPr>
              <a:t>u</a:t>
            </a:r>
            <a:r>
              <a:rPr lang="en-US" sz="4000" b="1" kern="0">
                <a:solidFill>
                  <a:srgbClr val="000000"/>
                </a:solidFill>
                <a:latin typeface="Calibri"/>
                <a:cs typeface="+mn-cs"/>
              </a:rPr>
              <a:t> (B2C)</a:t>
            </a:r>
            <a:endParaRPr lang="sr-Latn-BA" sz="4000" b="1" kern="0">
              <a:solidFill>
                <a:srgbClr val="000000"/>
              </a:solidFill>
              <a:latin typeface="Calibri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r>
              <a:rPr lang="sr-Latn-BA" sz="4000" b="1" kern="0">
                <a:solidFill>
                  <a:srgbClr val="000000"/>
                </a:solidFill>
                <a:latin typeface="Calibri"/>
                <a:cs typeface="+mn-cs"/>
              </a:rPr>
              <a:t>Kompanija kompaniji </a:t>
            </a:r>
            <a:r>
              <a:rPr lang="en-US" sz="4000" b="1" kern="0">
                <a:solidFill>
                  <a:srgbClr val="000000"/>
                </a:solidFill>
                <a:latin typeface="Calibri"/>
                <a:cs typeface="+mn-cs"/>
              </a:rPr>
              <a:t>(B2B)</a:t>
            </a:r>
            <a:endParaRPr lang="sr-Latn-BA" sz="4000" b="1" kern="0">
              <a:solidFill>
                <a:srgbClr val="000000"/>
              </a:solidFill>
              <a:latin typeface="Calibri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r>
              <a:rPr lang="sr-Latn-BA" sz="4000" b="1" kern="0">
                <a:solidFill>
                  <a:srgbClr val="000000"/>
                </a:solidFill>
                <a:latin typeface="Calibri"/>
                <a:cs typeface="+mn-cs"/>
              </a:rPr>
              <a:t>P</a:t>
            </a:r>
            <a:r>
              <a:rPr lang="en-US" sz="4000" b="1" kern="0">
                <a:solidFill>
                  <a:srgbClr val="000000"/>
                </a:solidFill>
                <a:latin typeface="Calibri"/>
                <a:cs typeface="+mn-cs"/>
              </a:rPr>
              <a:t>otrošač</a:t>
            </a:r>
            <a:r>
              <a:rPr lang="sr-Latn-BA" sz="4000" b="1" kern="0">
                <a:solidFill>
                  <a:srgbClr val="000000"/>
                </a:solidFill>
                <a:latin typeface="Calibri"/>
                <a:cs typeface="+mn-cs"/>
              </a:rPr>
              <a:t> </a:t>
            </a:r>
            <a:r>
              <a:rPr lang="en-US" sz="4000" b="1" kern="0">
                <a:solidFill>
                  <a:srgbClr val="000000"/>
                </a:solidFill>
                <a:latin typeface="Calibri"/>
                <a:cs typeface="+mn-cs"/>
              </a:rPr>
              <a:t>potrošač</a:t>
            </a:r>
            <a:r>
              <a:rPr lang="sr-Latn-BA" sz="4000" b="1" kern="0">
                <a:solidFill>
                  <a:srgbClr val="000000"/>
                </a:solidFill>
                <a:latin typeface="Calibri"/>
                <a:cs typeface="+mn-cs"/>
              </a:rPr>
              <a:t>u</a:t>
            </a:r>
            <a:r>
              <a:rPr lang="en-US" sz="4000" b="1" kern="0">
                <a:solidFill>
                  <a:srgbClr val="000000"/>
                </a:solidFill>
                <a:latin typeface="Calibri"/>
                <a:cs typeface="+mn-cs"/>
              </a:rPr>
              <a:t> (C2C)</a:t>
            </a:r>
            <a:endParaRPr lang="sr-Latn-BA" sz="4000" b="1" kern="0">
              <a:solidFill>
                <a:srgbClr val="000000"/>
              </a:solidFill>
              <a:latin typeface="Calibri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r>
              <a:rPr lang="sr-Latn-BA" sz="4000" b="1" kern="0">
                <a:solidFill>
                  <a:srgbClr val="000000"/>
                </a:solidFill>
                <a:latin typeface="Calibri"/>
                <a:cs typeface="+mn-cs"/>
              </a:rPr>
              <a:t>Kompanija zaposlenom </a:t>
            </a:r>
            <a:r>
              <a:rPr lang="en-US" sz="4000" b="1" kern="0">
                <a:solidFill>
                  <a:srgbClr val="000000"/>
                </a:solidFill>
                <a:latin typeface="Calibri"/>
                <a:cs typeface="+mn-cs"/>
              </a:rPr>
              <a:t>(B2E)</a:t>
            </a:r>
            <a:endParaRPr lang="sr-Latn-BA" sz="4000" b="1" kern="0">
              <a:solidFill>
                <a:srgbClr val="000000"/>
              </a:solidFill>
              <a:latin typeface="Calibri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r>
              <a:rPr lang="sr-Latn-BA" sz="4000" b="1" kern="0">
                <a:solidFill>
                  <a:srgbClr val="000000"/>
                </a:solidFill>
                <a:latin typeface="Calibri"/>
                <a:cs typeface="+mn-cs"/>
              </a:rPr>
              <a:t>E-uprava (E-Government)</a:t>
            </a:r>
            <a:endParaRPr lang="en-US" sz="4000" b="1" kern="0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8145211"/>
      </p:ext>
    </p:extLst>
  </p:cSld>
  <p:clrMapOvr>
    <a:masterClrMapping/>
  </p:clrMapOvr>
  <p:transition>
    <p:spli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90600"/>
            <a:ext cx="3048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3200" b="1" dirty="0">
                <a:solidFill>
                  <a:schemeClr val="accent3"/>
                </a:solidFill>
                <a:latin typeface="Arial Narrow" pitchFamily="34" charset="0"/>
              </a:rPr>
              <a:t>Tipovi e-trgovine (nastavak)</a:t>
            </a:r>
            <a:endParaRPr lang="en-PH" sz="32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5576" y="1844824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2900" lvl="0" indent="-342900" eaLnBrk="0" hangingPunct="0">
              <a:spcBef>
                <a:spcPts val="800"/>
              </a:spcBef>
            </a:pPr>
            <a:r>
              <a:rPr lang="sr-Latn-BA" sz="36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Mobilna trgovina (</a:t>
            </a:r>
            <a:r>
              <a:rPr lang="en-US" sz="36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Mobile Commerce</a:t>
            </a:r>
            <a:r>
              <a:rPr lang="sr-Latn-BA" sz="36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)</a:t>
            </a:r>
            <a:r>
              <a:rPr lang="en-US" sz="36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6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se </a:t>
            </a:r>
            <a:r>
              <a:rPr lang="en-US" sz="36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odnosi</a:t>
            </a:r>
            <a:r>
              <a:rPr lang="en-US" sz="36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na</a:t>
            </a:r>
            <a:r>
              <a:rPr lang="en-US" sz="36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e-</a:t>
            </a:r>
            <a:r>
              <a:rPr lang="en-US" sz="36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trgovine</a:t>
            </a:r>
            <a:r>
              <a:rPr lang="en-US" sz="36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koja</a:t>
            </a:r>
            <a:r>
              <a:rPr lang="en-US" sz="36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36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se odvija isključivo </a:t>
            </a:r>
            <a:r>
              <a:rPr lang="en-US" sz="36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u </a:t>
            </a:r>
            <a:r>
              <a:rPr lang="en-US" sz="36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bežičnom</a:t>
            </a:r>
            <a:r>
              <a:rPr lang="en-US" sz="36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okruženju</a:t>
            </a:r>
            <a:r>
              <a:rPr lang="en-US" sz="36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 </a:t>
            </a:r>
            <a:endParaRPr lang="sr-Latn-BA" sz="3600" kern="0" dirty="0">
              <a:solidFill>
                <a:srgbClr val="000000"/>
              </a:solidFill>
              <a:latin typeface="Arial Narrow" panose="020B0606020202030204" pitchFamily="34" charset="0"/>
              <a:cs typeface="+mn-cs"/>
            </a:endParaRPr>
          </a:p>
          <a:p>
            <a:pPr marL="342900" lvl="0" indent="-342900" eaLnBrk="0" hangingPunct="0">
              <a:spcBef>
                <a:spcPts val="800"/>
              </a:spcBef>
            </a:pPr>
            <a:r>
              <a:rPr lang="sr-Latn-BA" sz="36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</a:t>
            </a:r>
            <a:r>
              <a:rPr lang="en-US" sz="3600" b="1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oslovni</a:t>
            </a:r>
            <a:r>
              <a:rPr lang="en-US" sz="36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model</a:t>
            </a:r>
            <a:r>
              <a:rPr lang="sr-Latn-BA" sz="36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(Business Model)</a:t>
            </a:r>
            <a:r>
              <a:rPr lang="en-US" sz="3600" b="1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6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je </a:t>
            </a:r>
            <a:r>
              <a:rPr lang="en-US" sz="36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metod</a:t>
            </a:r>
            <a:r>
              <a:rPr lang="en-US" sz="36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sr-Latn-BA" sz="36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kojim kompanija </a:t>
            </a:r>
            <a:r>
              <a:rPr lang="en-US" sz="36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generiše</a:t>
            </a:r>
            <a:r>
              <a:rPr lang="en-US" sz="36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</a:t>
            </a:r>
            <a:r>
              <a:rPr lang="en-US" sz="36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prihod</a:t>
            </a:r>
            <a:r>
              <a:rPr lang="en-US" sz="36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 da </a:t>
            </a:r>
            <a:r>
              <a:rPr lang="en-US" sz="3600" kern="0" dirty="0" err="1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opstane</a:t>
            </a:r>
            <a:r>
              <a:rPr lang="en-US" sz="3600" kern="0" dirty="0">
                <a:solidFill>
                  <a:srgbClr val="000000"/>
                </a:solidFill>
                <a:latin typeface="Arial Narrow" panose="020B0606020202030204" pitchFamily="34" charset="0"/>
                <a:cs typeface="+mn-cs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fld id="{CB5662FA-553F-449B-95B7-14F8AEDCB709}" type="slidenum">
              <a:rPr lang="en-PH" smtClean="0"/>
              <a:pPr/>
              <a:t>9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77907494"/>
      </p:ext>
    </p:extLst>
  </p:cSld>
  <p:clrMapOvr>
    <a:masterClrMapping/>
  </p:clrMapOvr>
  <p:transition>
    <p:split/>
  </p:transition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2628</TotalTime>
  <Words>1748</Words>
  <Application>Microsoft Office PowerPoint</Application>
  <PresentationFormat>On-screen Show (4:3)</PresentationFormat>
  <Paragraphs>220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Microsoft YaHei</vt:lpstr>
      <vt:lpstr>Arial</vt:lpstr>
      <vt:lpstr>Arial Narrow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E-Government Master Plan  for 2013-2016</dc:title>
  <dc:creator>Sherwin Ona</dc:creator>
  <cp:lastModifiedBy>bl</cp:lastModifiedBy>
  <cp:revision>281</cp:revision>
  <cp:lastPrinted>1601-01-01T00:00:00Z</cp:lastPrinted>
  <dcterms:created xsi:type="dcterms:W3CDTF">2013-06-21T04:37:36Z</dcterms:created>
  <dcterms:modified xsi:type="dcterms:W3CDTF">2020-03-23T05:25:57Z</dcterms:modified>
</cp:coreProperties>
</file>