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479" r:id="rId3"/>
    <p:sldId id="480" r:id="rId4"/>
    <p:sldId id="481" r:id="rId5"/>
    <p:sldId id="688" r:id="rId6"/>
    <p:sldId id="689" r:id="rId7"/>
    <p:sldId id="690" r:id="rId8"/>
    <p:sldId id="692" r:id="rId9"/>
    <p:sldId id="693" r:id="rId10"/>
    <p:sldId id="694" r:id="rId11"/>
    <p:sldId id="726" r:id="rId12"/>
    <p:sldId id="727" r:id="rId13"/>
    <p:sldId id="728" r:id="rId14"/>
    <p:sldId id="729" r:id="rId15"/>
    <p:sldId id="730" r:id="rId16"/>
    <p:sldId id="731" r:id="rId17"/>
    <p:sldId id="732" r:id="rId18"/>
    <p:sldId id="733" r:id="rId19"/>
    <p:sldId id="734" r:id="rId20"/>
    <p:sldId id="735" r:id="rId21"/>
    <p:sldId id="736" r:id="rId22"/>
    <p:sldId id="737" r:id="rId23"/>
    <p:sldId id="738" r:id="rId24"/>
    <p:sldId id="739" r:id="rId25"/>
    <p:sldId id="740" r:id="rId26"/>
    <p:sldId id="741" r:id="rId27"/>
    <p:sldId id="742" r:id="rId28"/>
    <p:sldId id="743" r:id="rId29"/>
    <p:sldId id="744" r:id="rId30"/>
    <p:sldId id="745" r:id="rId31"/>
    <p:sldId id="746" r:id="rId32"/>
    <p:sldId id="747" r:id="rId33"/>
    <p:sldId id="748" r:id="rId34"/>
    <p:sldId id="749" r:id="rId35"/>
    <p:sldId id="750" r:id="rId36"/>
    <p:sldId id="483" r:id="rId3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D94FE-4294-4586-A356-371380299FFD}" type="datetimeFigureOut">
              <a:rPr lang="sr-Latn-CS" smtClean="0"/>
              <a:pPr/>
              <a:t>23.3.2020.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E3CA3-E770-49AB-9AE2-0BEB848CB0D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62528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endParaRPr lang="en-PH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r-Latn-C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fld id="{4FDADF39-0679-4602-8157-F7C5C1238B64}" type="slidenum">
              <a:rPr lang="en-PH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596773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DEC17C-E579-4975-8AED-B194BD798EC7}" type="slidenum">
              <a:rPr lang="en-PH"/>
              <a:pPr/>
              <a:t>1</a:t>
            </a:fld>
            <a:endParaRPr lang="en-PH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21281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10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116609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11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13148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12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659262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13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01802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14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345100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15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542523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16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3749514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17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7082935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18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7298342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19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165786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3467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20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089811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21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7924460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22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470254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23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141131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24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550495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25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39278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26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8352063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27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6993784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28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6825595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29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7936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3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971820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30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2495057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31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936057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32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661833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33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8505687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34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1407662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35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6110502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36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11971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4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48900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5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957259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6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87887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7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85745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8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40803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9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0359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A37837-1B2F-4500-9D9F-8AE41BA2E03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642C3F-12B7-4E1A-A6F4-E76CB572244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B51E22-4260-4CE1-BBDC-B1CED7A52A75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61A1485-CE67-4E33-AC6B-AD6433FCB87D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EF88F4-9C19-48FB-B764-065F54028233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55BF6C-51E6-439C-8F73-668DD62143A2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8EE93F-92B6-4436-9C97-B5EAC34687C5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B9C3B6-A039-4242-9E89-48B4EF4D866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B5662FA-553F-449B-95B7-14F8AEDCB709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FE5E81-4526-443E-89E2-A9A2F0C7977A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E390148-A280-4DA4-8047-AD693829E8F1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PH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5F588A1-1489-4B18-8901-6893050A99A2}" type="slidenum">
              <a:rPr lang="en-PH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E4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219201"/>
            <a:ext cx="9144000" cy="2353815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BA" sz="54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5400" b="1" dirty="0">
                <a:solidFill>
                  <a:schemeClr val="accent3"/>
                </a:solidFill>
                <a:latin typeface="Arial Narrow" pitchFamily="34" charset="0"/>
                <a:ea typeface="Microsoft YaHei" charset="-122"/>
              </a:rPr>
              <a:t>INFORMACIONI SISTEMI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sr-Latn-BA" sz="3200" dirty="0">
                <a:solidFill>
                  <a:schemeClr val="accent4"/>
                </a:solidFill>
                <a:latin typeface="Arial Narrow" pitchFamily="34" charset="0"/>
              </a:rPr>
              <a:t>SISTEMI ZA PODRŠKU MENADŽMENTU</a:t>
            </a:r>
            <a:endParaRPr lang="sr-Latn-CS" sz="3200" dirty="0">
              <a:solidFill>
                <a:schemeClr val="accent4"/>
              </a:solidFill>
              <a:latin typeface="Arial Narrow" pitchFamily="34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54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3886200"/>
            <a:ext cx="68580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BA" sz="2400" b="1" dirty="0">
              <a:solidFill>
                <a:srgbClr val="000000"/>
              </a:solidFill>
              <a:latin typeface="Arial Narrow" pitchFamily="34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4400" dirty="0">
                <a:solidFill>
                  <a:srgbClr val="000000"/>
                </a:solidFill>
                <a:latin typeface="Arial Narrow" pitchFamily="34" charset="0"/>
                <a:ea typeface="Microsoft YaHei" charset="-122"/>
              </a:rPr>
              <a:t>Branko Latinović</a:t>
            </a:r>
            <a:endParaRPr lang="en-US" sz="4400" dirty="0">
              <a:solidFill>
                <a:srgbClr val="000000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endParaRPr lang="en-PH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 err="1">
                <a:latin typeface="Arial Narrow" pitchFamily="34" charset="0"/>
              </a:rPr>
              <a:t>Zašto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menadžeri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treba</a:t>
            </a:r>
            <a:r>
              <a:rPr lang="sr-Latn-BA" sz="3200" b="1" dirty="0">
                <a:latin typeface="Arial Narrow" pitchFamily="34" charset="0"/>
              </a:rPr>
              <a:t>ju</a:t>
            </a:r>
            <a:r>
              <a:rPr lang="en-US" sz="3200" b="1" dirty="0">
                <a:latin typeface="Arial Narrow" pitchFamily="34" charset="0"/>
              </a:rPr>
              <a:t> IT </a:t>
            </a:r>
            <a:r>
              <a:rPr lang="en-US" sz="3200" b="1" dirty="0" err="1">
                <a:latin typeface="Arial Narrow" pitchFamily="34" charset="0"/>
              </a:rPr>
              <a:t>podršku</a:t>
            </a:r>
            <a:r>
              <a:rPr lang="sr-Latn-BA" sz="3200" b="1" dirty="0">
                <a:latin typeface="Arial Narrow" pitchFamily="34" charset="0"/>
              </a:rPr>
              <a:t>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Obično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je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potrebno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da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rgbClr val="000000"/>
                </a:solidFill>
                <a:latin typeface="Arial Narrow" pitchFamily="34" charset="0"/>
              </a:rPr>
              <a:t>se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sprovede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rgbClr val="000000"/>
                </a:solidFill>
                <a:latin typeface="Arial Narrow" pitchFamily="34" charset="0"/>
              </a:rPr>
              <a:t>sofisticirana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analiz</a:t>
            </a:r>
            <a:r>
              <a:rPr lang="sr-Latn-BA" sz="2800" dirty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kako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bi se</a:t>
            </a:r>
            <a:r>
              <a:rPr lang="sr-Latn-BA" sz="2800" dirty="0">
                <a:solidFill>
                  <a:srgbClr val="000000"/>
                </a:solidFill>
                <a:latin typeface="Arial Narrow" pitchFamily="34" charset="0"/>
              </a:rPr>
              <a:t> donela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dobra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odluka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Takva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analiza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zahteva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upotrebu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modela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sr-Latn-BA" sz="2800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Oni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koji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donose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odluke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mogu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biti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na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različitim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lokacijama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kao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rgbClr val="000000"/>
                </a:solidFill>
                <a:latin typeface="Arial Narrow" pitchFamily="34" charset="0"/>
              </a:rPr>
              <a:t>udaljenim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informacij</a:t>
            </a:r>
            <a:r>
              <a:rPr lang="sr-Latn-BA" sz="2800" dirty="0">
                <a:solidFill>
                  <a:srgbClr val="000000"/>
                </a:solidFill>
                <a:latin typeface="Arial Narrow" pitchFamily="34" charset="0"/>
              </a:rPr>
              <a:t>ama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Dovesti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ih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sve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zajedno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brzo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rgbClr val="000000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jeftin</a:t>
            </a:r>
            <a:r>
              <a:rPr lang="sr-Latn-BA" sz="2800" dirty="0">
                <a:solidFill>
                  <a:srgbClr val="000000"/>
                </a:solidFill>
                <a:latin typeface="Arial Narrow" pitchFamily="34" charset="0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može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biti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težak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zadatak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1094358"/>
      </p:ext>
    </p:extLst>
  </p:cSld>
  <p:clrMapOvr>
    <a:masterClrMapping/>
  </p:clrMapOvr>
  <p:transition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Managerial Support Systems (MSSs)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Informacioni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sistemi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pružaju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podršku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rukovodiocima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za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donošenje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odluka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D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ecision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upport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ystems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(DSSs),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G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roup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DSSs,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O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rganizational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DSSs,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xecutive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nformation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ystems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Informacion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sistem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zapravo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don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o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se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odluku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xpert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ystems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).</a:t>
            </a:r>
          </a:p>
          <a:p>
            <a:pPr lvl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12354788"/>
      </p:ext>
    </p:extLst>
  </p:cSld>
  <p:clrMapOvr>
    <a:masterClrMapping/>
  </p:clrMapOvr>
  <p:transition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Managerial Support Systems (MSSs)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Decision support systems (DSSs)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omogućuju podršku primarno analitičkom, kvantitativnom tipu odluka.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sr-Latn-B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Executive support systems (ESSs)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daju podršku informatičkoj ulozi u izvršenju.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sr-Latn-B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Group decision support systems (GDSSs)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2800" dirty="0">
                <a:solidFill>
                  <a:schemeClr val="tx1"/>
                </a:solidFill>
                <a:latin typeface="Arial Narrow" pitchFamily="34" charset="0"/>
              </a:rPr>
              <a:t>podržavaju menadžere i osoblje koje radi u grupama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71728295"/>
      </p:ext>
    </p:extLst>
  </p:cSld>
  <p:clrMapOvr>
    <a:masterClrMapping/>
  </p:clrMapOvr>
  <p:transition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latin typeface="Arial Narrow" pitchFamily="34" charset="0"/>
              </a:rPr>
              <a:t>Okvir za analizu odluka podržanu računarom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13</a:t>
            </a:fld>
            <a:endParaRPr lang="en-PH"/>
          </a:p>
        </p:txBody>
      </p:sp>
      <p:pic>
        <p:nvPicPr>
          <p:cNvPr id="6" name="Picture 4" descr="w0055-n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42910" y="1689301"/>
            <a:ext cx="8001056" cy="46195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0036273"/>
      </p:ext>
    </p:extLst>
  </p:cSld>
  <p:clrMapOvr>
    <a:masterClrMapping/>
  </p:clrMapOvr>
  <p:transition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Problem </a:t>
            </a:r>
            <a:r>
              <a:rPr lang="en-US" sz="3200" b="1" dirty="0" err="1">
                <a:latin typeface="Arial Narrow" pitchFamily="34" charset="0"/>
              </a:rPr>
              <a:t>struktura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it-IT" sz="2800" dirty="0">
                <a:solidFill>
                  <a:schemeClr val="tx1"/>
                </a:solidFill>
                <a:latin typeface="Arial Narrow" pitchFamily="34" charset="0"/>
              </a:rPr>
              <a:t>Prva dimenzija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donošenja odluka </a:t>
            </a:r>
            <a:r>
              <a:rPr lang="it-IT" sz="2800" dirty="0">
                <a:solidFill>
                  <a:schemeClr val="tx1"/>
                </a:solidFill>
                <a:latin typeface="Arial Narrow" pitchFamily="34" charset="0"/>
              </a:rPr>
              <a:t>se bavi s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problem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om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struktura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,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 err="1">
                <a:solidFill>
                  <a:schemeClr val="tx1"/>
                </a:solidFill>
                <a:latin typeface="Arial Narrow" pitchFamily="34" charset="0"/>
              </a:rPr>
              <a:t>g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de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proces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odlučivanja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kreć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visoko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strukturi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sanih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preko slabostrukturisanih do n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estrukturi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sanih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odluk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lvl="1" eaLnBrk="1" hangingPunct="1"/>
            <a:endParaRPr lang="sr-Latn-B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Strukturi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s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ane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– </a:t>
            </a:r>
            <a:r>
              <a:rPr lang="pl-PL" sz="2800" dirty="0">
                <a:solidFill>
                  <a:schemeClr val="tx1"/>
                </a:solidFill>
                <a:latin typeface="Arial Narrow" pitchFamily="34" charset="0"/>
              </a:rPr>
              <a:t>rutinski problemi koji se ponavljaju i za koje postoje standardna rešenja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lvl="1" eaLnBrk="1" hangingPunct="1"/>
            <a:endParaRPr lang="sr-Latn-B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Nestrukturi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s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ani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– “fuzzy”,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kompleksn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problem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za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ne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postoje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nisu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jasna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rešenja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 i odgovori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59959055"/>
      </p:ext>
    </p:extLst>
  </p:cSld>
  <p:clrMapOvr>
    <a:masterClrMapping/>
  </p:clrMapOvr>
  <p:transition>
    <p:spli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 err="1">
                <a:latin typeface="Arial Narrow" pitchFamily="34" charset="0"/>
              </a:rPr>
              <a:t>Priroda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odluke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Drug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dimenzi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u 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podrške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odlu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čivanja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bavi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se 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prirod</a:t>
            </a:r>
            <a:r>
              <a:rPr lang="sr-Latn-BA" sz="2400" b="1" dirty="0">
                <a:solidFill>
                  <a:schemeClr val="tx1"/>
                </a:solidFill>
                <a:latin typeface="Arial Narrow" pitchFamily="34" charset="0"/>
              </a:rPr>
              <a:t>om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odluke</a:t>
            </a:r>
            <a:r>
              <a:rPr lang="sr-Latn-BA" sz="2400" b="1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endParaRPr lang="en-US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r>
              <a:rPr lang="sr-Latn-BA" sz="2400" b="1" dirty="0" err="1">
                <a:solidFill>
                  <a:schemeClr val="tx1"/>
                </a:solidFill>
                <a:latin typeface="Arial Narrow" pitchFamily="34" charset="0"/>
              </a:rPr>
              <a:t>O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perativna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kontrola</a:t>
            </a:r>
            <a:r>
              <a:rPr lang="sr-Latn-BA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–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 izvršava određene zadatke efikasno i efektivno.</a:t>
            </a:r>
            <a:endParaRPr lang="en-US" sz="2400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endParaRPr lang="sr-Latn-BA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Kontrol</a:t>
            </a:r>
            <a:r>
              <a:rPr lang="sr-Latn-BA" sz="2400" b="1" dirty="0">
                <a:solidFill>
                  <a:schemeClr val="tx1"/>
                </a:solidFill>
                <a:latin typeface="Arial Narrow" pitchFamily="34" charset="0"/>
              </a:rPr>
              <a:t>a 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upravljanj</a:t>
            </a:r>
            <a:r>
              <a:rPr lang="sr-Latn-BA" sz="2400" b="1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– 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dolazi do resursa i efikasno ih koristi za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ostvarivanj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organizacion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ih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ciljev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a.</a:t>
            </a:r>
            <a:endParaRPr lang="en-US" sz="2400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endParaRPr lang="sr-Latn-BA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r>
              <a:rPr lang="sr-Latn-BA" sz="2400" b="1" dirty="0">
                <a:solidFill>
                  <a:schemeClr val="tx1"/>
                </a:solidFill>
                <a:latin typeface="Arial Narrow" pitchFamily="34" charset="0"/>
              </a:rPr>
              <a:t>S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trateško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planiranje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– 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postavljanje dugoročnih ciljeva 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politike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organizacije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za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ra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zvoj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razmeštanje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resursa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24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8543704"/>
      </p:ext>
    </p:extLst>
  </p:cSld>
  <p:clrMapOvr>
    <a:masterClrMapping/>
  </p:clrMapOvr>
  <p:transition>
    <p:spli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latin typeface="Arial Narrow" pitchFamily="34" charset="0"/>
              </a:rPr>
              <a:t>Matrica za računarsku podršku odlučivanja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Odluka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matrice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sastoji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se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3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primarn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klase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problema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struktura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3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široke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kategorije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prirode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odluk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koje se kombinuju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u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matric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u za podršku odlučivanju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Računarsku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podršku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za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strukturi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ane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odluke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za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svaku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strukturiranih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odluka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propisan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rešenja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razvijena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pomoću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matematičke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funkcije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 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Ovaj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pristup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se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zove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nauka o menadžmentu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ili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operaci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ona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istraživanja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 i takođe se obavlja pomoću računara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0515459"/>
      </p:ext>
    </p:extLst>
  </p:cSld>
  <p:clrMapOvr>
    <a:masterClrMapping/>
  </p:clrMapOvr>
  <p:transition>
    <p:spli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9.2 Decision Support Systems (DSSs)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Arial Narrow" pitchFamily="34" charset="0"/>
              </a:rPr>
              <a:t>Decision support systems (DSSs)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itchFamily="34" charset="0"/>
              </a:rPr>
              <a:t>su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itchFamily="34" charset="0"/>
              </a:rPr>
              <a:t>kompjutersk</a:t>
            </a:r>
            <a:r>
              <a:rPr lang="sr-Latn-BA" sz="3200" dirty="0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itchFamily="34" charset="0"/>
              </a:rPr>
              <a:t>informacion</a:t>
            </a:r>
            <a:r>
              <a:rPr lang="sr-Latn-BA" sz="3200" dirty="0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itchFamily="34" charset="0"/>
              </a:rPr>
              <a:t>sistem</a:t>
            </a:r>
            <a:r>
              <a:rPr lang="sr-Latn-BA" sz="3200" dirty="0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itchFamily="34" charset="0"/>
              </a:rPr>
              <a:t>koji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itchFamily="34" charset="0"/>
              </a:rPr>
              <a:t>kombinuju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itchFamily="34" charset="0"/>
              </a:rPr>
              <a:t>modele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itchFamily="34" charset="0"/>
              </a:rPr>
              <a:t>podatke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u </a:t>
            </a:r>
            <a:r>
              <a:rPr lang="en-US" sz="3200" dirty="0" err="1">
                <a:solidFill>
                  <a:schemeClr val="tx1"/>
                </a:solidFill>
                <a:latin typeface="Arial Narrow" pitchFamily="34" charset="0"/>
              </a:rPr>
              <a:t>pokušaju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itchFamily="34" charset="0"/>
              </a:rPr>
              <a:t>da</a:t>
            </a:r>
            <a:r>
              <a:rPr lang="en-US" sz="3200" dirty="0">
                <a:solidFill>
                  <a:schemeClr val="tx1"/>
                </a:solidFill>
                <a:latin typeface="Arial Narrow" pitchFamily="34" charset="0"/>
              </a:rPr>
              <a:t> se </a:t>
            </a:r>
            <a:r>
              <a:rPr lang="sr-Latn-BA" sz="3200" dirty="0">
                <a:solidFill>
                  <a:schemeClr val="tx1"/>
                </a:solidFill>
                <a:latin typeface="Arial Narrow" pitchFamily="34" charset="0"/>
              </a:rPr>
              <a:t>rešavaju polustrukturisani i slabostrukturisani problemi korisnika.</a:t>
            </a:r>
            <a:endParaRPr lang="en-US" sz="32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200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32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18155384"/>
      </p:ext>
    </p:extLst>
  </p:cSld>
  <p:clrMapOvr>
    <a:masterClrMapping/>
  </p:clrMapOvr>
  <p:transition>
    <p:spli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DSSs</a:t>
            </a:r>
            <a:r>
              <a:rPr lang="sr-Latn-BA" sz="3200" b="1" dirty="0">
                <a:latin typeface="Arial Narrow" pitchFamily="34" charset="0"/>
              </a:rPr>
              <a:t>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it-IT" sz="2800" dirty="0">
                <a:solidFill>
                  <a:schemeClr val="tx1"/>
                </a:solidFill>
                <a:latin typeface="Arial Narrow" pitchFamily="34" charset="0"/>
              </a:rPr>
              <a:t>DSSs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sistemi </a:t>
            </a:r>
            <a:r>
              <a:rPr lang="it-IT" sz="2800" dirty="0">
                <a:solidFill>
                  <a:schemeClr val="tx1"/>
                </a:solidFill>
                <a:latin typeface="Arial Narrow" pitchFamily="34" charset="0"/>
              </a:rPr>
              <a:t>mo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gu</a:t>
            </a:r>
            <a:r>
              <a:rPr lang="it-IT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veoma </a:t>
            </a:r>
            <a:r>
              <a:rPr lang="it-IT" sz="2800" dirty="0">
                <a:solidFill>
                  <a:schemeClr val="tx1"/>
                </a:solidFill>
                <a:latin typeface="Arial Narrow" pitchFamily="34" charset="0"/>
              </a:rPr>
              <a:t>brzo da ispita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ju</a:t>
            </a:r>
            <a:r>
              <a:rPr lang="it-IT" sz="2800" dirty="0">
                <a:solidFill>
                  <a:schemeClr val="tx1"/>
                </a:solidFill>
                <a:latin typeface="Arial Narrow" pitchFamily="34" charset="0"/>
              </a:rPr>
              <a:t> brojne alternative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DSSs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sistemi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mo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gu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obezbed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sistematsk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u analizu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rizik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DSSs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sistemi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mogu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biti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integrisan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komunikacioni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m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sistem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im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a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baza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podataka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pt-BR" sz="2800" dirty="0">
                <a:solidFill>
                  <a:schemeClr val="tx1"/>
                </a:solidFill>
                <a:latin typeface="Arial Narrow" pitchFamily="34" charset="0"/>
              </a:rPr>
              <a:t>DSSs može da se koristi za podršku rada grupe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DSSs mo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gu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izvrše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ove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funkcije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u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z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relativno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nisk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troškov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36234034"/>
      </p:ext>
    </p:extLst>
  </p:cSld>
  <p:clrMapOvr>
    <a:masterClrMapping/>
  </p:clrMapOvr>
  <p:transition>
    <p:spli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DSSs</a:t>
            </a:r>
            <a:r>
              <a:rPr lang="sr-Latn-BA" sz="3200" b="1" dirty="0">
                <a:latin typeface="Arial Narrow" pitchFamily="34" charset="0"/>
              </a:rPr>
              <a:t>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Karakteristike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mogućnosti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za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DSSs</a:t>
            </a:r>
            <a:endParaRPr lang="sr-Latn-B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Osetljivost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analize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je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studija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o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uticaju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promene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u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jednom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ili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više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delov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model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 vrše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na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drug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delov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sr-Latn-B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Šta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 -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ako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naliza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2800" dirty="0">
                <a:solidFill>
                  <a:schemeClr val="tx1"/>
                </a:solidFill>
                <a:latin typeface="Arial Narrow" pitchFamily="34" charset="0"/>
              </a:rPr>
              <a:t>je studija o uticaju promena u pretpostavki (ulazni podaci) na predloženo rešenje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sr-Latn-B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Analiza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traženja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cilja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je studija koja pokušava da pronađe ulazne vrednosti da bi se postigao željeni nivo proizvodnje.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19206547"/>
      </p:ext>
    </p:extLst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POGLAVLJE</a:t>
            </a:r>
            <a:r>
              <a:rPr lang="en-US" sz="3200" b="1" dirty="0">
                <a:solidFill>
                  <a:schemeClr val="accent3"/>
                </a:solidFill>
                <a:latin typeface="Arial Narrow" pitchFamily="34" charset="0"/>
              </a:rPr>
              <a:t> </a:t>
            </a: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9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sr-Latn-BA" sz="3200" dirty="0">
                <a:solidFill>
                  <a:schemeClr val="accent4"/>
                </a:solidFill>
                <a:latin typeface="Arial Narrow" pitchFamily="34" charset="0"/>
              </a:rPr>
              <a:t>SISTEMI ZA PODRŠKU MENADŽMENTU</a:t>
            </a:r>
            <a:endParaRPr lang="sr-Latn-CS" sz="3200" dirty="0">
              <a:solidFill>
                <a:schemeClr val="accent4"/>
              </a:solidFill>
              <a:latin typeface="Arial Narrow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sr-Latn-CS" sz="3200" dirty="0">
              <a:solidFill>
                <a:schemeClr val="accent4"/>
              </a:solidFill>
              <a:latin typeface="Arial Narrow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(</a:t>
            </a:r>
            <a:r>
              <a:rPr lang="sr-Latn-CS" sz="3200" i="1" dirty="0">
                <a:solidFill>
                  <a:schemeClr val="accent4"/>
                </a:solidFill>
                <a:latin typeface="Arial Narrow" pitchFamily="34" charset="0"/>
              </a:rPr>
              <a:t>Rainer, Turban, str. 260-291</a:t>
            </a: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)</a:t>
            </a:r>
            <a:endParaRPr lang="en-US" sz="3200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44710355"/>
      </p:ext>
    </p:extLst>
  </p:cSld>
  <p:clrMapOvr>
    <a:masterClrMapping/>
  </p:clrMapOvr>
  <p:transition>
    <p:spli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DSSs</a:t>
            </a:r>
            <a:r>
              <a:rPr lang="sr-Latn-BA" sz="3200" b="1" dirty="0">
                <a:latin typeface="Arial Narrow" pitchFamily="34" charset="0"/>
              </a:rPr>
              <a:t>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Struktura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komponente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DSSs</a:t>
            </a:r>
            <a:endParaRPr lang="sr-Latn-BA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endParaRPr lang="sr-Latn-BA" sz="2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Podsistem</a:t>
            </a: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za</a:t>
            </a: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upravljanje</a:t>
            </a: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podacima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sadrži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sve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podatke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koji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teku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iz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nekoliko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izvora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sr-Latn-BA" sz="20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Latn-BA" sz="2000" b="1" dirty="0">
                <a:solidFill>
                  <a:schemeClr val="tx1"/>
                </a:solidFill>
                <a:latin typeface="Arial Narrow" pitchFamily="34" charset="0"/>
              </a:rPr>
              <a:t>Podsistem m</a:t>
            </a: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odel</a:t>
            </a:r>
            <a:r>
              <a:rPr lang="sr-Latn-BA" sz="2000" b="1" dirty="0">
                <a:solidFill>
                  <a:schemeClr val="tx1"/>
                </a:solidFill>
                <a:latin typeface="Arial Narrow" pitchFamily="34" charset="0"/>
              </a:rPr>
              <a:t>a za </a:t>
            </a: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upravljanj</a:t>
            </a:r>
            <a:r>
              <a:rPr lang="sr-Latn-BA" sz="2000" b="1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sadrži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dovršen</a:t>
            </a:r>
            <a:r>
              <a:rPr lang="sr-Latn-BA" sz="20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model</a:t>
            </a:r>
            <a:r>
              <a:rPr lang="sr-Latn-BA" sz="20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neophodn</a:t>
            </a:r>
            <a:r>
              <a:rPr lang="sr-Latn-BA" sz="20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za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razvoj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000" dirty="0">
                <a:solidFill>
                  <a:schemeClr val="tx1"/>
                </a:solidFill>
                <a:latin typeface="Arial Narrow" pitchFamily="34" charset="0"/>
              </a:rPr>
              <a:t>sastavnih blokova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aplikacija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DSS.</a:t>
            </a:r>
            <a:endParaRPr lang="sr-Latn-BA" sz="2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Korisnički</a:t>
            </a: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interfejs</a:t>
            </a:r>
            <a:r>
              <a:rPr lang="sr-Latn-BA" sz="2000" dirty="0">
                <a:solidFill>
                  <a:schemeClr val="tx1"/>
                </a:solidFill>
                <a:latin typeface="Arial Narrow" pitchFamily="34" charset="0"/>
              </a:rPr>
              <a:t> pokriva sve aspekte komunikacije između korisnika i DSS.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Latn-BA" sz="20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Korisnici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osobe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suočen</a:t>
            </a:r>
            <a:r>
              <a:rPr lang="sr-Latn-BA" sz="20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sa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problem</a:t>
            </a:r>
            <a:r>
              <a:rPr lang="sr-Latn-BA" sz="2000" dirty="0">
                <a:solidFill>
                  <a:schemeClr val="tx1"/>
                </a:solidFill>
                <a:latin typeface="Arial Narrow" pitchFamily="34" charset="0"/>
              </a:rPr>
              <a:t>om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ili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odluk</a:t>
            </a:r>
            <a:r>
              <a:rPr lang="sr-Latn-BA" sz="2000" dirty="0">
                <a:solidFill>
                  <a:schemeClr val="tx1"/>
                </a:solidFill>
                <a:latin typeface="Arial Narrow" pitchFamily="34" charset="0"/>
              </a:rPr>
              <a:t>om prema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DSS </a:t>
            </a:r>
            <a:r>
              <a:rPr lang="sr-Latn-BA" sz="2000" dirty="0">
                <a:solidFill>
                  <a:schemeClr val="tx1"/>
                </a:solidFill>
                <a:latin typeface="Arial Narrow" pitchFamily="34" charset="0"/>
              </a:rPr>
              <a:t>koji 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je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dizajnirana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da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podrži</a:t>
            </a:r>
            <a:r>
              <a:rPr lang="sr-Latn-BA" sz="2000" dirty="0">
                <a:solidFill>
                  <a:schemeClr val="tx1"/>
                </a:solidFill>
                <a:latin typeface="Arial Narrow" pitchFamily="34" charset="0"/>
              </a:rPr>
              <a:t> njihovo rešenje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sr-Latn-BA" sz="20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Podsistem</a:t>
            </a: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zasnovan</a:t>
            </a: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na</a:t>
            </a: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znanju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2000" dirty="0">
                <a:solidFill>
                  <a:schemeClr val="tx1"/>
                </a:solidFill>
                <a:latin typeface="Arial Narrow" pitchFamily="34" charset="0"/>
              </a:rPr>
              <a:t>obezbeđuje potrebnu stručnost za rešavanje nekih aspekata ovog problema</a:t>
            </a:r>
            <a:r>
              <a:rPr lang="sr-Latn-BA" sz="20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73929125"/>
      </p:ext>
    </p:extLst>
  </p:cSld>
  <p:clrMapOvr>
    <a:masterClrMapping/>
  </p:clrMapOvr>
  <p:transition>
    <p:spli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DSSs</a:t>
            </a:r>
            <a:r>
              <a:rPr lang="sr-Latn-BA" sz="3200" b="1" dirty="0">
                <a:latin typeface="Arial Narrow" pitchFamily="34" charset="0"/>
              </a:rPr>
              <a:t>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BA" sz="2400" b="1" dirty="0">
                <a:solidFill>
                  <a:schemeClr val="tx1"/>
                </a:solidFill>
                <a:latin typeface="Arial Narrow" pitchFamily="34" charset="0"/>
              </a:rPr>
              <a:t>Kako radi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DSS</a:t>
            </a:r>
            <a:endParaRPr lang="sr-Latn-BA" sz="24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21</a:t>
            </a:fld>
            <a:endParaRPr lang="en-PH"/>
          </a:p>
        </p:txBody>
      </p:sp>
      <p:pic>
        <p:nvPicPr>
          <p:cNvPr id="6" name="Picture 4" descr="w0056-n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571918" y="2071678"/>
            <a:ext cx="6246635" cy="41656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2722029"/>
      </p:ext>
    </p:extLst>
  </p:cSld>
  <p:clrMapOvr>
    <a:masterClrMapping/>
  </p:clrMapOvr>
  <p:transition>
    <p:spli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Group Decision Support Systems (GDSSs)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Virtu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lna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grupa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2800" dirty="0">
                <a:solidFill>
                  <a:schemeClr val="tx1"/>
                </a:solidFill>
                <a:latin typeface="Arial Narrow" pitchFamily="34" charset="0"/>
              </a:rPr>
              <a:t>je grupa čiji se pripadnici nalaze na različitim lokacijama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sr-Latn-B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Group decision support system (GDSS)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je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interaktivni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kompjuterski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sistem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podržava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proces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pronalaženja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rešenja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grupa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onima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donose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odluke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sr-Latn-B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Soba za odlučivanje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pl-PL" sz="2800" dirty="0">
                <a:solidFill>
                  <a:schemeClr val="tx1"/>
                </a:solidFill>
                <a:latin typeface="Arial Narrow" pitchFamily="34" charset="0"/>
              </a:rPr>
              <a:t>je osnovna za grupu DSSa, u kojem su terminali dostupni polaznicima licem u lice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81575089"/>
      </p:ext>
    </p:extLst>
  </p:cSld>
  <p:clrMapOvr>
    <a:masterClrMapping/>
  </p:clrMapOvr>
  <p:transition>
    <p:spli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Organizational Decision Support System (ODSS)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Organizational Decision Support System (ODSS)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je DSS koji se fokusira na organizacione zadatke ili aktivnosti koje uključuju niz operacija i onima koji donose odluke obezbeđuju sledeće: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l-PL" sz="2800" dirty="0">
                <a:solidFill>
                  <a:schemeClr val="tx1"/>
                </a:solidFill>
                <a:latin typeface="Arial Narrow" pitchFamily="34" charset="0"/>
              </a:rPr>
              <a:t>Utiču na nekoliko organizacionih jedinica ili korporativne probleme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Funkcionišu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preko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organizacion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ih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funkcij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ili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hijerarhijskih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slojeva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800" dirty="0">
                <a:solidFill>
                  <a:schemeClr val="tx1"/>
                </a:solidFill>
                <a:latin typeface="Arial Narrow" pitchFamily="34" charset="0"/>
              </a:rPr>
              <a:t>Zasnovane na računaru i (obično) komunikacionim tehnologijama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66458632"/>
      </p:ext>
    </p:extLst>
  </p:cSld>
  <p:clrMapOvr>
    <a:masterClrMapping/>
  </p:clrMapOvr>
  <p:transition>
    <p:spli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9.</a:t>
            </a:r>
            <a:r>
              <a:rPr lang="sr-Latn-BA" sz="3200" b="1" dirty="0">
                <a:latin typeface="Arial Narrow" pitchFamily="34" charset="0"/>
              </a:rPr>
              <a:t>3</a:t>
            </a:r>
            <a:r>
              <a:rPr lang="en-US" sz="3200" b="1" dirty="0">
                <a:latin typeface="Arial Narrow" pitchFamily="34" charset="0"/>
              </a:rPr>
              <a:t> Executive Information (Support) Systems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Executive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nformation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S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ystem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(EIS)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poznat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kao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xecutive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S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upport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S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ystem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(ESS)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 je računarski bazirana tehnologija posebno dizajnirana za informacije o potrebama rukovodilaca i omogućuje: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Brz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pristup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pravovremen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im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informacij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Direktan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pristup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za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upravljanje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izveštajima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800" dirty="0">
                <a:solidFill>
                  <a:schemeClr val="tx1"/>
                </a:solidFill>
                <a:latin typeface="Arial Narrow" pitchFamily="34" charset="0"/>
              </a:rPr>
              <a:t>Veoma prijateljski je orijentisana prema korisniku i podržava je grafika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68341913"/>
      </p:ext>
    </p:extLst>
  </p:cSld>
  <p:clrMapOvr>
    <a:masterClrMapping/>
  </p:clrMapOvr>
  <p:transition>
    <p:spli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EISs (</a:t>
            </a:r>
            <a:r>
              <a:rPr lang="sr-Latn-BA" sz="3200" b="1" dirty="0" err="1">
                <a:latin typeface="Arial Narrow" pitchFamily="34" charset="0"/>
              </a:rPr>
              <a:t>n</a:t>
            </a:r>
            <a:r>
              <a:rPr lang="en-US" sz="3200" b="1" dirty="0" err="1">
                <a:latin typeface="Arial Narrow" pitchFamily="34" charset="0"/>
              </a:rPr>
              <a:t>astavak</a:t>
            </a:r>
            <a:r>
              <a:rPr lang="en-US" sz="3200" b="1" dirty="0">
                <a:latin typeface="Arial Narrow" pitchFamily="34" charset="0"/>
              </a:rPr>
              <a:t>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Exception reporting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– </a:t>
            </a:r>
            <a:r>
              <a:rPr lang="pl-PL" sz="2400" dirty="0">
                <a:solidFill>
                  <a:schemeClr val="tx1"/>
                </a:solidFill>
                <a:latin typeface="Arial Narrow" pitchFamily="34" charset="0"/>
              </a:rPr>
              <a:t>izveštavanje samo o rezultatima koji odstupaju od niza standarda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endParaRPr lang="sr-Latn-BA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Drill down reporting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– </a:t>
            </a:r>
            <a:r>
              <a:rPr lang="pl-PL" sz="2400" dirty="0">
                <a:solidFill>
                  <a:schemeClr val="tx1"/>
                </a:solidFill>
                <a:latin typeface="Arial Narrow" pitchFamily="34" charset="0"/>
              </a:rPr>
              <a:t>istražuje informacije sa povećanjem detalja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endParaRPr lang="sr-Latn-BA" sz="24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Sistem je l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ako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povezan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u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okviru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uslug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informacij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preko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interneta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e-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pošt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endParaRPr lang="sr-Latn-BA" sz="24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Uključ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uje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podršku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analize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komunikacije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kancelarija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za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automatizaciju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inteligen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tne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podršk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e.</a:t>
            </a:r>
            <a:endParaRPr lang="en-US" sz="24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24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51238769"/>
      </p:ext>
    </p:extLst>
  </p:cSld>
  <p:clrMapOvr>
    <a:masterClrMapping/>
  </p:clrMapOvr>
  <p:transition>
    <p:spli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Enterprise Decision Simulator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Tehnologija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podržava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informativne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potrebe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rukovodi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laca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u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takozvano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j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"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korporativn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oj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ratn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oj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sobu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".</a:t>
            </a:r>
          </a:p>
          <a:p>
            <a:pPr eaLnBrk="1" hangingPunct="1">
              <a:lnSpc>
                <a:spcPct val="80000"/>
              </a:lnSpc>
            </a:pP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Upravlja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čki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kokpit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je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stratešk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upravlja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čka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soba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omoguć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uje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najviše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m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nivo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odlučivanj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bolje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pilotira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svoje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poslovanje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Omogućuje e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fikasnije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upravljanje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sastancima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poboljšavajući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timske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performans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putem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efikasne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komunikacije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17956431"/>
      </p:ext>
    </p:extLst>
  </p:cSld>
  <p:clrMapOvr>
    <a:masterClrMapping/>
  </p:clrMapOvr>
  <p:transition>
    <p:spli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Enterprise Decision Simulator</a:t>
            </a:r>
            <a:r>
              <a:rPr lang="sr-Latn-BA" sz="3200" b="1" dirty="0">
                <a:latin typeface="Arial Narrow" pitchFamily="34" charset="0"/>
              </a:rPr>
              <a:t>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Ključni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indikatori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efikasnosti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informacij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se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odnose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na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uspeh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faktor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prikazani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grafički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na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zidovima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u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sobi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za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sastanke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Kokpit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okolin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 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integrisan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SAP ERP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proizvodima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sistemima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za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izveštavanje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Spoljn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informacij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mo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gu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biti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lako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uvezene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u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sobu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dozvol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konkurentne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analize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31496437"/>
      </p:ext>
    </p:extLst>
  </p:cSld>
  <p:clrMapOvr>
    <a:masterClrMapping/>
  </p:clrMapOvr>
  <p:transition>
    <p:spli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9.</a:t>
            </a:r>
            <a:r>
              <a:rPr lang="sr-Latn-BA" sz="3200" b="1" dirty="0">
                <a:latin typeface="Arial Narrow" pitchFamily="34" charset="0"/>
              </a:rPr>
              <a:t>4 Inteligentni sistemi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Intelligent systems </a:t>
            </a:r>
            <a:r>
              <a:rPr lang="pl-PL" sz="2800" dirty="0">
                <a:solidFill>
                  <a:schemeClr val="tx1"/>
                </a:solidFill>
                <a:latin typeface="Arial Narrow" pitchFamily="34" charset="0"/>
              </a:rPr>
              <a:t>je pojam koji opisuje različite komercijalne primjene 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AI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endParaRPr lang="sr-Latn-B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Artificial intelligence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(AI)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je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podoblast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kompjuterske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nauke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se bavi sa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:</a:t>
            </a:r>
          </a:p>
          <a:p>
            <a:pPr lvl="1" eaLnBrk="1" hangingPunct="1"/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Analizom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proces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 ljudskog mišljenja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lvl="1" eaLnBrk="1" hangingPunct="1"/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P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onovnog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kreiranja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ti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h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procesima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putem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mašine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kao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što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računari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roboti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67852470"/>
      </p:ext>
    </p:extLst>
  </p:cSld>
  <p:clrMapOvr>
    <a:masterClrMapping/>
  </p:clrMapOvr>
  <p:transition>
    <p:spli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>
                <a:latin typeface="Arial Narrow" pitchFamily="34" charset="0"/>
              </a:rPr>
              <a:t>Artificial Intelligence (AI)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BA" sz="2400" b="1" dirty="0">
                <a:solidFill>
                  <a:schemeClr val="tx1"/>
                </a:solidFill>
                <a:latin typeface="Arial Narrow" pitchFamily="34" charset="0"/>
              </a:rPr>
              <a:t>“Ponašanje mašine koje bismo nazvali inteligentnim ponašanjem da ga obavlja čovek”.</a:t>
            </a:r>
          </a:p>
          <a:p>
            <a:pPr eaLnBrk="1" hangingPunct="1"/>
            <a:endParaRPr lang="sr-Latn-BA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sr-Latn-BA" sz="2400" b="1" dirty="0">
                <a:solidFill>
                  <a:schemeClr val="tx1"/>
                </a:solidFill>
                <a:latin typeface="Arial Narrow" pitchFamily="34" charset="0"/>
              </a:rPr>
              <a:t>Tjuringov test (Turing Test) 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predstavlja test za utvrđivanje inteligentnog ponašanja računara. Izvodi se tako da se i računar i ljudsko biće tretiraju kao ista bića, zatim im drugi čovek (ispitivač) postavlja pitanja da bi utvrdio ko je ljudsko biće a ko računar. Ispitivač ne vidi svoje ispitanike jer su ljudsko biće i računar skriveni od pogleda. Na osnovu tog standarda, inteligentni sistemi koji se koriste u komercijalne svrhe daleko su od toga da pokazuju bilo kakvu značajnu inteligenciju.</a:t>
            </a:r>
            <a:endParaRPr lang="en-US" sz="24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25310734"/>
      </p:ext>
    </p:extLst>
  </p:cSld>
  <p:clrMapOvr>
    <a:masterClrMapping/>
  </p:clrMapOvr>
  <p:transition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Pregled sadržaja poglavlja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buNone/>
            </a:pPr>
            <a:r>
              <a:rPr lang="sr-Latn-BA" sz="3200" dirty="0">
                <a:solidFill>
                  <a:schemeClr val="accent4"/>
                </a:solidFill>
                <a:latin typeface="Arial Narrow" pitchFamily="34" charset="0"/>
              </a:rPr>
              <a:t>9</a:t>
            </a:r>
            <a:r>
              <a:rPr lang="en-US" sz="3200" dirty="0">
                <a:solidFill>
                  <a:schemeClr val="accent4"/>
                </a:solidFill>
                <a:latin typeface="Arial Narrow" pitchFamily="34" charset="0"/>
              </a:rPr>
              <a:t>.1 </a:t>
            </a: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Menadžeri i donošenje odluka</a:t>
            </a:r>
            <a:endParaRPr lang="en-US" sz="32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buNone/>
            </a:pPr>
            <a:r>
              <a:rPr lang="sr-Latn-BA" sz="3200" dirty="0">
                <a:solidFill>
                  <a:schemeClr val="accent4"/>
                </a:solidFill>
                <a:latin typeface="Arial Narrow" pitchFamily="34" charset="0"/>
              </a:rPr>
              <a:t>9</a:t>
            </a:r>
            <a:r>
              <a:rPr lang="en-US" sz="3200" dirty="0">
                <a:solidFill>
                  <a:schemeClr val="accent4"/>
                </a:solidFill>
                <a:latin typeface="Arial Narrow" pitchFamily="34" charset="0"/>
              </a:rPr>
              <a:t>.2 </a:t>
            </a: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Poslovna inteligencija, multidimenzionalna analiza podataka, Data Mining (DM) i sistemi za podršku odlučivanja</a:t>
            </a:r>
            <a:endParaRPr lang="en-US" sz="32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buNone/>
            </a:pPr>
            <a:r>
              <a:rPr lang="sr-Latn-BA" sz="3200" dirty="0">
                <a:solidFill>
                  <a:schemeClr val="accent4"/>
                </a:solidFill>
                <a:latin typeface="Arial Narrow" pitchFamily="34" charset="0"/>
              </a:rPr>
              <a:t>9</a:t>
            </a:r>
            <a:r>
              <a:rPr lang="en-US" sz="3200" dirty="0">
                <a:solidFill>
                  <a:schemeClr val="accent4"/>
                </a:solidFill>
                <a:latin typeface="Arial Narrow" pitchFamily="34" charset="0"/>
              </a:rPr>
              <a:t>.3 </a:t>
            </a: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Digitalne kontrolne table</a:t>
            </a:r>
          </a:p>
          <a:p>
            <a:pPr eaLnBrk="1" hangingPunct="1">
              <a:buNone/>
            </a:pP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9.4 Tehnologije vizuelizacije podataka</a:t>
            </a:r>
          </a:p>
          <a:p>
            <a:pPr eaLnBrk="1" hangingPunct="1">
              <a:buNone/>
            </a:pP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9.5 Inteligentni sistemi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07213905"/>
      </p:ext>
    </p:extLst>
  </p:cSld>
  <p:clrMapOvr>
    <a:masterClrMapping/>
  </p:clrMapOvr>
  <p:transition>
    <p:spli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latin typeface="Arial Narrow" pitchFamily="34" charset="0"/>
              </a:rPr>
              <a:t>Ekspertni sistemi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Ekspertiza (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Expertise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) upućuje na opsežna, specifična za određeni zadatak znanja stečena iz treninga, čitanja i iskustva.</a:t>
            </a:r>
          </a:p>
          <a:p>
            <a:pPr eaLnBrk="1" hangingPunct="1">
              <a:lnSpc>
                <a:spcPct val="90000"/>
              </a:lnSpc>
            </a:pP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Eksperni sistemi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 ili 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Expert systems (ESs)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pokušavaju da oponašaju ljudske stručnjake primenom stručnosti u određenom domenu. Mogu da budu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podr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ška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onima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donose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odluke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ili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ih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u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potpunosti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zamen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e.</a:t>
            </a:r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30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94713970"/>
      </p:ext>
    </p:extLst>
  </p:cSld>
  <p:clrMapOvr>
    <a:masterClrMapping/>
  </p:clrMapOvr>
  <p:transition>
    <p:spli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latin typeface="Arial Narrow" pitchFamily="34" charset="0"/>
              </a:rPr>
              <a:t>Ekspertni sistemi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Prenos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ekspertize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iz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ekspert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u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kompjuter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, a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onda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d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o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korisnik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uključuje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četiri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aktivnosti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:</a:t>
            </a:r>
          </a:p>
          <a:p>
            <a:pPr lvl="1" eaLnBrk="1" hangingPunct="1"/>
            <a:r>
              <a:rPr lang="sr-Latn-BA" sz="2400" b="1" dirty="0">
                <a:solidFill>
                  <a:schemeClr val="tx1"/>
                </a:solidFill>
                <a:latin typeface="Arial Narrow" pitchFamily="34" charset="0"/>
              </a:rPr>
              <a:t>Sticanje znanja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: </a:t>
            </a:r>
            <a:r>
              <a:rPr lang="pl-PL" sz="2400" dirty="0">
                <a:solidFill>
                  <a:schemeClr val="tx1"/>
                </a:solidFill>
                <a:latin typeface="Arial Narrow" pitchFamily="34" charset="0"/>
              </a:rPr>
              <a:t>Znanje je od stručnjaka ili od dokumentovanih izvora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lvl="1" eaLnBrk="1" hangingPunct="1"/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Predstavljanje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znanja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Stečen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o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znanj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 je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organizovano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kao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pravila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ili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okvir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i (objektno orijentisani)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u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skladište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no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elektronskim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putem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u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bazi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znanja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sr-Latn-BA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r>
              <a:rPr lang="sr-Latn-BA" sz="2400" b="1" dirty="0">
                <a:solidFill>
                  <a:schemeClr val="tx1"/>
                </a:solidFill>
                <a:latin typeface="Arial Narrow" pitchFamily="34" charset="0"/>
              </a:rPr>
              <a:t>Zaključivanje na osnovu znanja 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ili 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Inferencing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znanja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: </a:t>
            </a:r>
            <a:r>
              <a:rPr lang="sr-Latn-BA" sz="2400" dirty="0">
                <a:solidFill>
                  <a:schemeClr val="tx1"/>
                </a:solidFill>
                <a:latin typeface="Arial Narrow" pitchFamily="34" charset="0"/>
              </a:rPr>
              <a:t>Računar je programiran da može da donosi zaključke na osnovu sačuvanog znanja.</a:t>
            </a:r>
            <a:endParaRPr lang="en-US" sz="2400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Transfer 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znanja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: </a:t>
            </a:r>
            <a:r>
              <a:rPr lang="pl-PL" sz="2400" dirty="0">
                <a:solidFill>
                  <a:schemeClr val="tx1"/>
                </a:solidFill>
                <a:latin typeface="Arial Narrow" pitchFamily="34" charset="0"/>
              </a:rPr>
              <a:t>Izvedena ekspertiza se prenosi do korisnika u obliku preporuke.</a:t>
            </a:r>
            <a:endParaRPr lang="sr-Latn-BA" sz="2400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endParaRPr lang="en-US" sz="24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31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82408079"/>
      </p:ext>
    </p:extLst>
  </p:cSld>
  <p:clrMapOvr>
    <a:masterClrMapping/>
  </p:clrMapOvr>
  <p:transition>
    <p:spli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latin typeface="Arial Narrow" pitchFamily="34" charset="0"/>
              </a:rPr>
              <a:t>Ekspertni sistemi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BA" sz="2400" b="1" dirty="0">
                <a:solidFill>
                  <a:schemeClr val="tx1"/>
                </a:solidFill>
                <a:latin typeface="Arial Narrow" pitchFamily="34" charset="0"/>
              </a:rPr>
              <a:t>Prednosti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ekspertnih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itchFamily="34" charset="0"/>
              </a:rPr>
              <a:t>sistema</a:t>
            </a:r>
            <a:r>
              <a:rPr lang="en-US" sz="2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sr-Latn-BA" sz="24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endParaRPr lang="sr-Latn-BA" sz="2400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endParaRPr lang="en-US" sz="24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32</a:t>
            </a:fld>
            <a:endParaRPr lang="en-PH"/>
          </a:p>
        </p:txBody>
      </p:sp>
      <p:graphicFrame>
        <p:nvGraphicFramePr>
          <p:cNvPr id="6" name="Group 114"/>
          <p:cNvGraphicFramePr>
            <a:graphicFrameLocks/>
          </p:cNvGraphicFramePr>
          <p:nvPr/>
        </p:nvGraphicFramePr>
        <p:xfrm>
          <a:off x="857224" y="2285993"/>
          <a:ext cx="7358114" cy="4191197"/>
        </p:xfrm>
        <a:graphic>
          <a:graphicData uri="http://schemas.openxmlformats.org/drawingml/2006/table">
            <a:tbl>
              <a:tblPr/>
              <a:tblGrid>
                <a:gridCol w="3313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4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6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</a:rPr>
                        <a:t>Korist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</a:rPr>
                        <a:t>Opis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Povećana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proizvodnja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produktivnost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ESs se mogu konfigurisati za svaki prilagođeni nalog. Povećanje proizvodnih mogučnosti.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Povećanje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kvaliteta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može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obezbedi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dosled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savet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smanjiti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stopu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greške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Hvatanje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širenje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oskudn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stručnost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Ekspertiza sa bilo kog mesta u svetu može 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doneti</a:t>
                      </a:r>
                      <a:r>
                        <a:rPr kumimoji="0" lang="sv-S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koristi.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Operacij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opasnim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okruženjima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Senzori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mogu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prikuplja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informacije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koj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će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protumačiti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ES,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što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će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omogućiti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radnicima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izbegnem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vruć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vlag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ili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toksičn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okruženj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Pristupačnost za znanje i pomoć stolove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ESs 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mogu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povećati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produktivnost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pomoć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zaposleni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ili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čak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d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automatiz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acije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ov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funkcij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Pouzdanost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ESs ne postaju umorni ili dosadni, na bolovanju... Oni konstantno imaju pažnju na detalje.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Sposobnost da rade sa nepotpun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um</a:t>
                      </a: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ili nesigurn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im</a:t>
                      </a: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informacij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ama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Čak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na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odgovor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'ne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znam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‘ ES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može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proizvede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odgovor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iako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to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možda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nije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definitivno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jedan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Pružanje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obuke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 može da posluži na predavanjima za početnike.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Uvećanje mogućnosti donošenja odluka i rešavanje problema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omogućavaju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integraciju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ekspert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za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odluku 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analizu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(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npr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.,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dijagnoz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kvara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mašin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e,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čak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medicinsk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dijagnoz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a)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Smanjenje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vremena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za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donošenje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odluka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ESs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obično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mo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gu doneti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odluku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brže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nego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sami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ljudi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Smanji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vanje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pauze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ESs mo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gu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brže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dijagnostikovati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odluke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nego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ljudi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sr-Latn-B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obaviti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popravke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976308"/>
      </p:ext>
    </p:extLst>
  </p:cSld>
  <p:clrMapOvr>
    <a:masterClrMapping/>
  </p:clrMapOvr>
  <p:transition>
    <p:spli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 err="1">
                <a:latin typeface="Arial Narrow" pitchFamily="34" charset="0"/>
              </a:rPr>
              <a:t>Obrada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prirodnog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jezika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sr-Latn-BA" sz="3200" b="1" dirty="0">
                <a:latin typeface="Arial Narrow" pitchFamily="34" charset="0"/>
              </a:rPr>
              <a:t>i glasovne </a:t>
            </a:r>
            <a:r>
              <a:rPr lang="en-US" sz="3200" b="1" dirty="0" err="1">
                <a:latin typeface="Arial Narrow" pitchFamily="34" charset="0"/>
              </a:rPr>
              <a:t>tehnologij</a:t>
            </a:r>
            <a:r>
              <a:rPr lang="sr-Latn-BA" sz="3200" b="1" dirty="0">
                <a:latin typeface="Arial Narrow" pitchFamily="34" charset="0"/>
              </a:rPr>
              <a:t>e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Obrada prirodnog jezika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ili 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Natural 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L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anguage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P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rocessing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(NLP):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Komunikacija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kompjuterom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na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engleskom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ili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bilo kojim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jezik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om kojim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govorite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sr-Latn-B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Prepoznavanje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prirodn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og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jezik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razumevanje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/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govora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glas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):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Sposobnost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računara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shvati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uputstva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data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prirodnim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jezik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om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preko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tastature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ili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glas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sr-Latn-B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Generisanje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prirodn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og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jezik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: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Tehnologija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omoguć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uje d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a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računarima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proizved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prirodni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jezik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"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glas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"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ili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na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ekranu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tako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ljudi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mogu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lakše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razume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ju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računare</a:t>
            </a:r>
            <a:r>
              <a:rPr lang="pl-PL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33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95576776"/>
      </p:ext>
    </p:extLst>
  </p:cSld>
  <p:clrMapOvr>
    <a:masterClrMapping/>
  </p:clrMapOvr>
  <p:transition>
    <p:spli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latin typeface="Arial Narrow" pitchFamily="34" charset="0"/>
              </a:rPr>
              <a:t>Neuronske mreže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Neuronske mreže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ili 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Neural 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N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etworks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je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sistem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programa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struktura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podataka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simuliraju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operacij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ljudskog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mozga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endParaRPr lang="sr-Latn-B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Neur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onske mreže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posebno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dobr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u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prepozna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vanju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suptiln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ih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skriven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ih i novih obrazaca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unutar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složen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ih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podat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aka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kao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tumačenj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nepotpun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ih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ulaza</a:t>
            </a:r>
            <a:r>
              <a:rPr lang="pl-PL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34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80916352"/>
      </p:ext>
    </p:extLst>
  </p:cSld>
  <p:clrMapOvr>
    <a:masterClrMapping/>
  </p:clrMapOvr>
  <p:transition>
    <p:spli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latin typeface="Arial Narrow" pitchFamily="34" charset="0"/>
              </a:rPr>
              <a:t>Fazi logika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Fazi logika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ili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Fuzzy 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L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ogic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je grana matematike koja se bavi procesima aproksimativnog rezonovanja. Ona daje odgovore na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neizvesnosti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simulacij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procesa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ljudskog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rezonovanja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omogućavajući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kompjuter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se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ponaša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manje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precizno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logički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konvencionalnih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kompjutera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 </a:t>
            </a: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pl-PL" sz="2800" dirty="0">
                <a:solidFill>
                  <a:schemeClr val="tx1"/>
                </a:solidFill>
                <a:latin typeface="Arial Narrow" pitchFamily="34" charset="0"/>
              </a:rPr>
              <a:t>Uključuje odluke u sivim oblastima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Koristi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kreativn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proces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donošenja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odluka</a:t>
            </a:r>
            <a:r>
              <a:rPr lang="pl-PL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35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38737534"/>
      </p:ext>
    </p:extLst>
  </p:cSld>
  <p:clrMapOvr>
    <a:masterClrMapping/>
  </p:clrMapOvr>
  <p:transition>
    <p:spli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Utvrđivanje gradiva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Opisati pojmove menadžmenta, odlučivanja i kompjuterizovane podrške odlučivanju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Opisati multidimenzionalnu analizu podataka i Data Mining (DM)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Opisati digitalne kontrolne table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Opisati vizuelizaciju podataka i objasniti sisteme geografskih informacija i virtuelnu stvarnost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  <a:endParaRPr lang="sr-Latn-BA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/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Opisati veštačku inteligenciju.</a:t>
            </a:r>
          </a:p>
          <a:p>
            <a:pPr eaLnBrk="1" hangingPunct="1"/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Opisati ekspertni sistem i identifikovati njegove komponente.</a:t>
            </a:r>
          </a:p>
          <a:p>
            <a:pPr eaLnBrk="1" hangingPunct="1"/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Opisati procesiranje prirodnog jezika, stvaranje prirodnog jezika i neuronsku mrežu.</a:t>
            </a:r>
            <a:endParaRPr lang="en-US" sz="2800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36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7260503"/>
      </p:ext>
    </p:extLst>
  </p:cSld>
  <p:clrMapOvr>
    <a:masterClrMapping/>
  </p:clrMapOvr>
  <p:transition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Ciljevi učenja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Opisati pojmove menadžmenta, odlučivanja i kompjuterizovane podrške odlučivanju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Opisati multidimenzionalnu analizu podataka i Data Mining (DM)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Opisati digitalne kontrolne table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Opisati vizuelizaciju podataka i objasniti sisteme geografskih informacija i virtuelnu stvarnost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  <a:endParaRPr lang="sr-Latn-BA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Opisati veštačku inteligenciju.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Opisati ekspertni sistem i identifikovati njegove komponente.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Opisati procesiranje prirodnog jezika, stvaranje prirodnog jezika i neuronsku mrežu.</a:t>
            </a:r>
            <a:endParaRPr lang="en-US" sz="2800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45895141"/>
      </p:ext>
    </p:extLst>
  </p:cSld>
  <p:clrMapOvr>
    <a:masterClrMapping/>
  </p:clrMapOvr>
  <p:transition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9</a:t>
            </a:r>
            <a:r>
              <a:rPr lang="en-US" sz="3200" b="1" dirty="0">
                <a:solidFill>
                  <a:schemeClr val="accent3"/>
                </a:solidFill>
                <a:latin typeface="Arial Narrow" pitchFamily="34" charset="0"/>
              </a:rPr>
              <a:t>.1 </a:t>
            </a: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Menadžeri i donošenje odluka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Management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je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proces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kojim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se postižu cilevi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organizaci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je korišćenjem raspoloživih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resursa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ljudi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nov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ca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energij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sirovina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prostora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 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vremena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).</a:t>
            </a:r>
          </a:p>
          <a:p>
            <a:pPr lvl="1" eaLnBrk="1" hangingPunct="1">
              <a:lnSpc>
                <a:spcPct val="90000"/>
              </a:lnSpc>
            </a:pP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Ovi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resursi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se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smatraju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input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Postizanju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ciljeva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smatra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se output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proces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ima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endParaRPr lang="pl-PL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l-PL" sz="2800" dirty="0">
                <a:solidFill>
                  <a:schemeClr val="tx1"/>
                </a:solidFill>
                <a:latin typeface="Arial Narrow" pitchFamily="34" charset="0"/>
              </a:rPr>
              <a:t>Odnos između inputa i outputa je pokazatelj organizacijske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produktivnost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endParaRPr lang="en-US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75877124"/>
      </p:ext>
    </p:extLst>
  </p:cSld>
  <p:clrMapOvr>
    <a:masterClrMapping/>
  </p:clrMapOvr>
  <p:transition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 err="1">
                <a:latin typeface="Arial Narrow" pitchFamily="34" charset="0"/>
              </a:rPr>
              <a:t>Posao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menadžera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i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donošenja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odluka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Menadžeri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uprkos razlikama imaju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tri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osnovne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uloge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Mintzberg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1973.)</a:t>
            </a:r>
          </a:p>
          <a:p>
            <a:pPr lvl="1" eaLnBrk="1" hangingPunct="1"/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Interpersonaln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u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ulog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u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predstavnik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vođa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veza</a:t>
            </a:r>
            <a:endParaRPr lang="en-US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Informa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cionu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uloge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nadzornik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distributer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portparol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 i analitičar</a:t>
            </a:r>
            <a:endParaRPr lang="en-US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lvl="1" eaLnBrk="1" hangingPunct="1"/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Ulogu u odlučivanju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preduzetnik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kontrolor poremećaja, a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lokator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resursa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pregovarač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endParaRPr lang="en-US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6556814"/>
      </p:ext>
    </p:extLst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 err="1">
                <a:latin typeface="Arial Narrow" pitchFamily="34" charset="0"/>
              </a:rPr>
              <a:t>Posao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menadžera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i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donošenja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odluka</a:t>
            </a:r>
            <a:r>
              <a:rPr lang="sr-Latn-BA" sz="3200" b="1" dirty="0">
                <a:latin typeface="Arial Narrow" pitchFamily="34" charset="0"/>
              </a:rPr>
              <a:t>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Odluka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 je izbor koji pojedinac ili grupa učini između dve ili više alternativa.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endParaRPr lang="sr-Latn-B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Donošenja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odluka</a:t>
            </a:r>
            <a:r>
              <a:rPr lang="sr-Latn-BA" sz="2800" b="1" dirty="0">
                <a:solidFill>
                  <a:schemeClr val="tx1"/>
                </a:solidFill>
                <a:latin typeface="Arial Narrow" pitchFamily="34" charset="0"/>
              </a:rPr>
              <a:t> ili odlučivanje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je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sistematičan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proces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koji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se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sastoji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od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tri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glavne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faze: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istraživanje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modeliranje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izbor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(Simon 1977.)</a:t>
            </a:r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endParaRPr lang="sr-Latn-BA" sz="28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Četvrta faza implementacija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je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doda</a:t>
            </a:r>
            <a:r>
              <a:rPr lang="sr-Latn-BA" sz="2800" dirty="0">
                <a:solidFill>
                  <a:schemeClr val="tx1"/>
                </a:solidFill>
                <a:latin typeface="Arial Narrow" pitchFamily="34" charset="0"/>
              </a:rPr>
              <a:t>ta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itchFamily="34" charset="0"/>
              </a:rPr>
              <a:t>kasnije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06757877"/>
      </p:ext>
    </p:extLst>
  </p:cSld>
  <p:clrMapOvr>
    <a:masterClrMapping/>
  </p:clrMapOvr>
  <p:transition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 err="1">
                <a:latin typeface="Arial Narrow" pitchFamily="34" charset="0"/>
              </a:rPr>
              <a:t>Posao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menadžera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i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donošenja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odluka</a:t>
            </a:r>
            <a:r>
              <a:rPr lang="sr-Latn-BA" sz="3200" b="1" dirty="0">
                <a:latin typeface="Arial Narrow" pitchFamily="34" charset="0"/>
              </a:rPr>
              <a:t>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lvl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8</a:t>
            </a:fld>
            <a:endParaRPr lang="en-PH"/>
          </a:p>
        </p:txBody>
      </p:sp>
      <p:pic>
        <p:nvPicPr>
          <p:cNvPr id="6" name="Picture 4" descr="w0053-n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500166" y="1643050"/>
            <a:ext cx="6215106" cy="48005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5983839"/>
      </p:ext>
    </p:extLst>
  </p:cSld>
  <p:clrMapOvr>
    <a:masterClrMapping/>
  </p:clrMapOvr>
  <p:transition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b="1" dirty="0" err="1">
                <a:latin typeface="Arial Narrow" pitchFamily="34" charset="0"/>
              </a:rPr>
              <a:t>Zašto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menadžeri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treba</a:t>
            </a:r>
            <a:r>
              <a:rPr lang="sr-Latn-BA" sz="3200" b="1" dirty="0">
                <a:latin typeface="Arial Narrow" pitchFamily="34" charset="0"/>
              </a:rPr>
              <a:t>ju</a:t>
            </a:r>
            <a:r>
              <a:rPr lang="en-US" sz="3200" b="1" dirty="0">
                <a:latin typeface="Arial Narrow" pitchFamily="34" charset="0"/>
              </a:rPr>
              <a:t> IT </a:t>
            </a:r>
            <a:r>
              <a:rPr lang="en-US" sz="3200" b="1" dirty="0" err="1">
                <a:latin typeface="Arial Narrow" pitchFamily="34" charset="0"/>
              </a:rPr>
              <a:t>podršku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BA" sz="2800" dirty="0">
                <a:solidFill>
                  <a:srgbClr val="000000"/>
                </a:solidFill>
                <a:latin typeface="Arial Narrow" pitchFamily="34" charset="0"/>
              </a:rPr>
              <a:t>Ključ dobrog odlučivanja je istraživanje i upoređivanje mnogih relevantnih alternativa. Što više alternativa postoji, to je potrebnije istraživanje i upoređivanje pomoću računara.</a:t>
            </a:r>
          </a:p>
          <a:p>
            <a:pPr eaLnBrk="1" hangingPunct="1">
              <a:lnSpc>
                <a:spcPct val="90000"/>
              </a:lnSpc>
            </a:pPr>
            <a:endParaRPr lang="sr-Latn-BA" sz="2800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Obično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se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odluke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moraju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r-Latn-BA" sz="2800" dirty="0">
                <a:solidFill>
                  <a:srgbClr val="000000"/>
                </a:solidFill>
                <a:latin typeface="Arial Narrow" pitchFamily="34" charset="0"/>
              </a:rPr>
              <a:t>donijeti 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pod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pritiskom</a:t>
            </a:r>
            <a:r>
              <a:rPr lang="sr-Latn-BA" sz="2800" dirty="0">
                <a:solidFill>
                  <a:srgbClr val="000000"/>
                </a:solidFill>
                <a:latin typeface="Arial Narrow" pitchFamily="34" charset="0"/>
              </a:rPr>
              <a:t> kratkih vremenskih rokova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Često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nije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moguće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ručno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obradi</a:t>
            </a:r>
            <a:r>
              <a:rPr lang="sr-Latn-BA" sz="2800" dirty="0">
                <a:solidFill>
                  <a:srgbClr val="000000"/>
                </a:solidFill>
                <a:latin typeface="Arial Narrow" pitchFamily="34" charset="0"/>
              </a:rPr>
              <a:t>ti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potrebne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informacije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dovoljno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brzo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Narrow" pitchFamily="34" charset="0"/>
              </a:rPr>
              <a:t>da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 bi </a:t>
            </a:r>
            <a:r>
              <a:rPr lang="sr-Latn-BA" sz="2800" dirty="0">
                <a:solidFill>
                  <a:srgbClr val="000000"/>
                </a:solidFill>
                <a:latin typeface="Arial Narrow" pitchFamily="34" charset="0"/>
              </a:rPr>
              <a:t>obrada bila efikasna</a:t>
            </a: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endParaRPr lang="en-US" sz="2800" kern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23572508"/>
      </p:ext>
    </p:extLst>
  </p:cSld>
  <p:clrMapOvr>
    <a:masterClrMapping/>
  </p:clrMapOvr>
  <p:transition>
    <p:split/>
  </p:transition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2634</TotalTime>
  <Words>2278</Words>
  <Application>Microsoft Office PowerPoint</Application>
  <PresentationFormat>On-screen Show (4:3)</PresentationFormat>
  <Paragraphs>291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Microsoft YaHei</vt:lpstr>
      <vt:lpstr>Arial</vt:lpstr>
      <vt:lpstr>Arial Narrow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E-Government Master Plan  for 2013-2016</dc:title>
  <dc:creator>Sherwin Ona</dc:creator>
  <cp:lastModifiedBy>bl</cp:lastModifiedBy>
  <cp:revision>284</cp:revision>
  <cp:lastPrinted>1601-01-01T00:00:00Z</cp:lastPrinted>
  <dcterms:created xsi:type="dcterms:W3CDTF">2013-06-21T04:37:36Z</dcterms:created>
  <dcterms:modified xsi:type="dcterms:W3CDTF">2020-03-23T05:33:05Z</dcterms:modified>
</cp:coreProperties>
</file>