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5"/>
  </p:notesMasterIdLst>
  <p:handoutMasterIdLst>
    <p:handoutMasterId r:id="rId3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</p:sldIdLst>
  <p:sldSz cx="9144000" cy="6858000" type="screen4x3"/>
  <p:notesSz cx="6858000" cy="9144000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 varScale="1">
        <p:scale>
          <a:sx n="68" d="100"/>
          <a:sy n="68" d="100"/>
        </p:scale>
        <p:origin x="1458" y="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DD94FE-4294-4586-A356-371380299FFD}" type="datetimeFigureOut">
              <a:rPr lang="sr-Latn-CS" smtClean="0"/>
              <a:pPr/>
              <a:t>19.3.2020.</a:t>
            </a:fld>
            <a:endParaRPr lang="sr-Latn-B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B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DE3CA3-E770-49AB-9AE2-0BEB848CB0DC}" type="slidenum">
              <a:rPr lang="sr-Latn-BA" smtClean="0"/>
              <a:pPr/>
              <a:t>‹#›</a:t>
            </a:fld>
            <a:endParaRPr lang="sr-Latn-BA"/>
          </a:p>
        </p:txBody>
      </p:sp>
    </p:spTree>
    <p:extLst>
      <p:ext uri="{BB962C8B-B14F-4D97-AF65-F5344CB8AC3E}">
        <p14:creationId xmlns:p14="http://schemas.microsoft.com/office/powerpoint/2010/main" val="126252813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sr-Latn-BA"/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r-Latn-BA"/>
          </a:p>
        </p:txBody>
      </p:sp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r-Latn-B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Calibri" pitchFamily="32" charset="0"/>
              </a:defRPr>
            </a:lvl1pPr>
          </a:lstStyle>
          <a:p>
            <a:endParaRPr lang="en-PH"/>
          </a:p>
        </p:txBody>
      </p:sp>
      <p:sp>
        <p:nvSpPr>
          <p:cNvPr id="2053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4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sr-Latn-C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r-Latn-BA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200">
                <a:solidFill>
                  <a:srgbClr val="000000"/>
                </a:solidFill>
                <a:latin typeface="Calibri" pitchFamily="32" charset="0"/>
              </a:defRPr>
            </a:lvl1pPr>
          </a:lstStyle>
          <a:p>
            <a:fld id="{4FDADF39-0679-4602-8157-F7C5C1238B64}" type="slidenum">
              <a:rPr lang="en-PH"/>
              <a:pPr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4596773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DDEC17C-E579-4975-8AED-B194BD798EC7}" type="slidenum">
              <a:rPr lang="en-PH"/>
              <a:pPr/>
              <a:t>1</a:t>
            </a:fld>
            <a:endParaRPr lang="en-PH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sr-Latn-CS"/>
          </a:p>
        </p:txBody>
      </p:sp>
    </p:spTree>
    <p:extLst>
      <p:ext uri="{BB962C8B-B14F-4D97-AF65-F5344CB8AC3E}">
        <p14:creationId xmlns:p14="http://schemas.microsoft.com/office/powerpoint/2010/main" val="6212810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0A37837-1B2F-4500-9D9F-8AE41BA2E03C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E642C3F-12B7-4E1A-A6F4-E76CB572244C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7813" y="274638"/>
            <a:ext cx="2055812" cy="58483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8213" cy="58483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BB51E22-4260-4CE1-BBDC-B1CED7A52A75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61A1485-CE67-4E33-AC6B-AD6433FCB87D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80EF88F4-9C19-48FB-B764-065F54028233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5227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BC55BF6C-51E6-439C-8F73-668DD62143A2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C8EE93F-92B6-4436-9C97-B5EAC34687C5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EBB9C3B6-A039-4242-9E89-48B4EF4D866C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B5662FA-553F-449B-95B7-14F8AEDCB709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0FE5E81-4526-443E-89E2-A9A2F0C7977A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B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B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P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E390148-A280-4DA4-8047-AD693829E8F1}" type="slidenum">
              <a:rPr lang="en-PH"/>
              <a:pPr/>
              <a:t>‹#›</a:t>
            </a:fld>
            <a:endParaRPr lang="en-P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6425" cy="11398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5227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353175"/>
            <a:ext cx="2130425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endParaRPr lang="en-PH"/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3124200" y="6354763"/>
            <a:ext cx="2895600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sr-Latn-B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353175"/>
            <a:ext cx="2130425" cy="3667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</a:defRPr>
            </a:lvl1pPr>
          </a:lstStyle>
          <a:p>
            <a:fld id="{F5F588A1-1489-4B18-8901-6893050A99A2}" type="slidenum">
              <a:rPr lang="en-PH"/>
              <a:pPr/>
              <a:t>‹#›</a:t>
            </a:fld>
            <a:endParaRPr lang="en-P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2pPr>
      <a:lvl3pPr marL="1143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3pPr>
      <a:lvl4pPr marL="1600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4pPr>
      <a:lvl5pPr marL="20574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Microsoft YaHei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8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7E4B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219201"/>
            <a:ext cx="9144000" cy="2353815"/>
          </a:xfrm>
          <a:prstGeom prst="rect">
            <a:avLst/>
          </a:prstGeom>
          <a:solidFill>
            <a:srgbClr val="4F6228"/>
          </a:solidFill>
          <a:ln w="9525">
            <a:noFill/>
            <a:round/>
            <a:headEnd/>
            <a:tailEnd/>
          </a:ln>
          <a:effectLst/>
        </p:spPr>
        <p:txBody>
          <a:bodyPr anchor="ctr"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sr-Latn-BA" sz="54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BA" sz="4800" b="1" dirty="0">
                <a:solidFill>
                  <a:schemeClr val="accent3"/>
                </a:solidFill>
                <a:latin typeface="Arial Narrow" pitchFamily="34" charset="0"/>
                <a:ea typeface="Microsoft YaHei" charset="-122"/>
              </a:rPr>
              <a:t>RAZVOJ POSLOVNIH APLIKACIJA</a:t>
            </a:r>
          </a:p>
          <a:p>
            <a:pPr lvl="0" algn="ctr"/>
            <a:r>
              <a:rPr lang="sr-Latn-CS" sz="3200" dirty="0">
                <a:solidFill>
                  <a:srgbClr val="000000"/>
                </a:solidFill>
                <a:latin typeface="Arial Narrow" pitchFamily="34" charset="0"/>
              </a:rPr>
              <a:t>IMPLEMENTACIJA SOFTVERA</a:t>
            </a: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en-US" sz="5400" b="1" dirty="0">
              <a:solidFill>
                <a:schemeClr val="accent3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1143000" y="3886200"/>
            <a:ext cx="68580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sr-Latn-BA" sz="2400" b="1" dirty="0">
              <a:solidFill>
                <a:srgbClr val="000000"/>
              </a:solidFill>
              <a:latin typeface="Arial Narrow" pitchFamily="34" charset="0"/>
              <a:ea typeface="Microsoft YaHei" charset="-122"/>
            </a:endParaRPr>
          </a:p>
          <a:p>
            <a:pPr algn="ctr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sr-Latn-BA" sz="4400" dirty="0">
                <a:solidFill>
                  <a:srgbClr val="000000"/>
                </a:solidFill>
                <a:latin typeface="Arial Narrow" pitchFamily="34" charset="0"/>
                <a:ea typeface="Microsoft YaHei" charset="-122"/>
              </a:rPr>
              <a:t>Branko Latinović</a:t>
            </a:r>
            <a:endParaRPr lang="en-US" sz="4400" dirty="0">
              <a:solidFill>
                <a:srgbClr val="000000"/>
              </a:solidFill>
              <a:latin typeface="Arial Narrow" pitchFamily="34" charset="0"/>
              <a:ea typeface="Microsoft YaHei" charset="-12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1"/>
          </p:nvPr>
        </p:nvSpPr>
        <p:spPr/>
        <p:txBody>
          <a:bodyPr/>
          <a:lstStyle/>
          <a:p>
            <a:endParaRPr lang="en-PH" dirty="0"/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REALIZACIJA</a:t>
            </a:r>
            <a:r>
              <a:rPr lang="en-US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KOMPONENTE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171143" y="2267965"/>
            <a:ext cx="6337935" cy="248529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Ralizacija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svake programske komponente</a:t>
            </a:r>
            <a:r>
              <a:rPr sz="2000" spc="-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podrazumeva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utvrđivanje: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4"/>
              </a:spcBef>
            </a:pPr>
            <a:endParaRPr sz="20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139950" indent="-298450">
              <a:lnSpc>
                <a:spcPct val="100000"/>
              </a:lnSpc>
              <a:buClr>
                <a:srgbClr val="000000"/>
              </a:buClr>
              <a:buSzPct val="90000"/>
              <a:buFont typeface="Wingdings"/>
              <a:buChar char=""/>
              <a:tabLst>
                <a:tab pos="2140585" algn="l"/>
              </a:tabLst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struktura</a:t>
            </a:r>
            <a:r>
              <a:rPr sz="2000" spc="-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podataka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2"/>
              </a:spcBef>
              <a:buFont typeface="Wingdings"/>
              <a:buChar char=""/>
            </a:pPr>
            <a:endParaRPr sz="20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139950" indent="-298450">
              <a:lnSpc>
                <a:spcPct val="100000"/>
              </a:lnSpc>
              <a:buClr>
                <a:srgbClr val="000000"/>
              </a:buClr>
              <a:buSzPct val="90000"/>
              <a:buFont typeface="Wingdings"/>
              <a:buChar char=""/>
              <a:tabLst>
                <a:tab pos="2140585" algn="l"/>
              </a:tabLst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algoritama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4"/>
              </a:spcBef>
              <a:buFont typeface="Wingdings"/>
              <a:buChar char=""/>
            </a:pPr>
            <a:endParaRPr sz="20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139950" indent="-298450">
              <a:lnSpc>
                <a:spcPct val="100000"/>
              </a:lnSpc>
              <a:buClr>
                <a:srgbClr val="000000"/>
              </a:buClr>
              <a:buSzPct val="90000"/>
              <a:buFont typeface="Wingdings"/>
              <a:buChar char=""/>
              <a:tabLst>
                <a:tab pos="2140585" algn="l"/>
              </a:tabLst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kontrolnih</a:t>
            </a:r>
            <a:r>
              <a:rPr sz="2000" spc="-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struktura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800123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pc="-5" dirty="0">
                <a:solidFill>
                  <a:schemeClr val="tx1"/>
                </a:solidFill>
                <a:latin typeface="Arial"/>
                <a:cs typeface="Arial"/>
              </a:rPr>
              <a:t>STRUKTURE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PODATAKA</a:t>
            </a:r>
            <a:r>
              <a:rPr lang="en-US" spc="-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(1)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02691" y="1731136"/>
            <a:ext cx="7941309" cy="45012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pripremna radnja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za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pisanje programa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-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osmišljavanje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struktura</a:t>
            </a:r>
            <a:r>
              <a:rPr sz="2000" spc="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podataka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  <a:p>
            <a:pPr marL="279400">
              <a:lnSpc>
                <a:spcPct val="100000"/>
              </a:lnSpc>
              <a:spcBef>
                <a:spcPts val="10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kojima će se čuvati</a:t>
            </a:r>
            <a:r>
              <a:rPr sz="18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podaci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Izbor</a:t>
            </a:r>
            <a:r>
              <a:rPr sz="1800" u="heavy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struktura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direktno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utiče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na složenost i efikasnost</a:t>
            </a:r>
            <a:r>
              <a:rPr sz="1800" u="heavy" spc="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vrši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tako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da se podacima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lako upravlja i</a:t>
            </a:r>
            <a:r>
              <a:rPr sz="1800" u="heavy" spc="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manipuliše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može se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preuzeti iz dizajna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(ukoliko su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tamo</a:t>
            </a:r>
            <a:r>
              <a:rPr sz="1800" spc="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definisane),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78765">
              <a:lnSpc>
                <a:spcPct val="100000"/>
              </a:lnSpc>
            </a:pPr>
            <a:r>
              <a:rPr sz="1800" u="heavy" spc="-4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ili se generišu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fazi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implementacije prema</a:t>
            </a:r>
            <a:r>
              <a:rPr sz="1800" spc="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smislu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može da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utiče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na izbor programskog jezika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(LISP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 projektovan za</a:t>
            </a:r>
            <a:r>
              <a:rPr sz="1800" spc="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rad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79400" marR="508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sa listama, Prolog za predikatski račun, Ada i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Eiffel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 obradu nedozvoljenih  stanja, Pascal za implementaciju rekurzivnih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struktura</a:t>
            </a:r>
            <a:r>
              <a:rPr sz="1800" spc="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podataka,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794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kao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što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su</a:t>
            </a:r>
            <a:r>
              <a:rPr sz="1800"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stabla)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848885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pc="-5" dirty="0">
                <a:solidFill>
                  <a:schemeClr val="tx1"/>
                </a:solidFill>
                <a:latin typeface="Arial"/>
                <a:cs typeface="Arial"/>
              </a:rPr>
              <a:t>STRUKTURE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PODATAKA</a:t>
            </a:r>
            <a:r>
              <a:rPr lang="en-US" spc="-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(2)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533400" y="1588008"/>
            <a:ext cx="8109584" cy="5044440"/>
          </a:xfrm>
          <a:custGeom>
            <a:avLst/>
            <a:gdLst/>
            <a:ahLst/>
            <a:cxnLst/>
            <a:rect l="l" t="t" r="r" b="b"/>
            <a:pathLst>
              <a:path w="8109584" h="5044440">
                <a:moveTo>
                  <a:pt x="0" y="5044440"/>
                </a:moveTo>
                <a:lnTo>
                  <a:pt x="8109204" y="5044440"/>
                </a:lnTo>
                <a:lnTo>
                  <a:pt x="8109204" y="0"/>
                </a:lnTo>
                <a:lnTo>
                  <a:pt x="0" y="0"/>
                </a:lnTo>
                <a:lnTo>
                  <a:pt x="0" y="5044440"/>
                </a:lnTo>
                <a:close/>
              </a:path>
            </a:pathLst>
          </a:custGeom>
          <a:ln w="9144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2140" y="1627632"/>
            <a:ext cx="7874000" cy="502445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Primer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: komponenta koja računa porez na</a:t>
            </a:r>
            <a:r>
              <a:rPr sz="1800" spc="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dohodak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Ulazni podaci su</a:t>
            </a:r>
            <a:r>
              <a:rPr sz="1800" u="heavy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pravila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: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8"/>
              </a:spcBef>
            </a:pPr>
            <a:endParaRPr sz="18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69900" algn="just">
              <a:lnSpc>
                <a:spcPct val="100000"/>
              </a:lnSpc>
            </a:pPr>
            <a:r>
              <a:rPr sz="1800" spc="-10" dirty="0">
                <a:solidFill>
                  <a:schemeClr val="tx1"/>
                </a:solidFill>
                <a:latin typeface="Calibri"/>
                <a:cs typeface="Calibri"/>
              </a:rPr>
              <a:t>Za </a:t>
            </a: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prvih 100000 </a:t>
            </a:r>
            <a:r>
              <a:rPr sz="1800" spc="-5" dirty="0">
                <a:solidFill>
                  <a:schemeClr val="tx1"/>
                </a:solidFill>
                <a:latin typeface="Calibri"/>
                <a:cs typeface="Calibri"/>
              </a:rPr>
              <a:t>din. </a:t>
            </a:r>
            <a:r>
              <a:rPr sz="1800" spc="-10" dirty="0">
                <a:solidFill>
                  <a:schemeClr val="tx1"/>
                </a:solidFill>
                <a:latin typeface="Calibri"/>
                <a:cs typeface="Calibri"/>
              </a:rPr>
              <a:t>dohotka, poreska stopa </a:t>
            </a:r>
            <a:r>
              <a:rPr sz="1800" spc="-5" dirty="0">
                <a:solidFill>
                  <a:schemeClr val="tx1"/>
                </a:solidFill>
                <a:latin typeface="Calibri"/>
                <a:cs typeface="Calibri"/>
              </a:rPr>
              <a:t>iznosi</a:t>
            </a:r>
            <a:r>
              <a:rPr sz="1800" spc="3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10%.</a:t>
            </a:r>
          </a:p>
          <a:p>
            <a:pPr marL="469900" marR="76200" algn="just">
              <a:lnSpc>
                <a:spcPct val="100000"/>
              </a:lnSpc>
            </a:pPr>
            <a:r>
              <a:rPr sz="1800" spc="-10" dirty="0">
                <a:solidFill>
                  <a:schemeClr val="tx1"/>
                </a:solidFill>
                <a:latin typeface="Calibri"/>
                <a:cs typeface="Calibri"/>
              </a:rPr>
              <a:t>Za </a:t>
            </a: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sledećih </a:t>
            </a:r>
            <a:r>
              <a:rPr sz="1800" spc="-5" dirty="0">
                <a:solidFill>
                  <a:schemeClr val="tx1"/>
                </a:solidFill>
                <a:latin typeface="Calibri"/>
                <a:cs typeface="Calibri"/>
              </a:rPr>
              <a:t>100000 </a:t>
            </a: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din. </a:t>
            </a:r>
            <a:r>
              <a:rPr sz="1800" spc="-10" dirty="0">
                <a:solidFill>
                  <a:schemeClr val="tx1"/>
                </a:solidFill>
                <a:latin typeface="Calibri"/>
                <a:cs typeface="Calibri"/>
              </a:rPr>
              <a:t>dohotka </a:t>
            </a:r>
            <a:r>
              <a:rPr sz="1800" spc="-5" dirty="0">
                <a:solidFill>
                  <a:schemeClr val="tx1"/>
                </a:solidFill>
                <a:latin typeface="Calibri"/>
                <a:cs typeface="Calibri"/>
              </a:rPr>
              <a:t>(iznad 100000 din.), </a:t>
            </a:r>
            <a:r>
              <a:rPr sz="1800" spc="-10" dirty="0">
                <a:solidFill>
                  <a:schemeClr val="tx1"/>
                </a:solidFill>
                <a:latin typeface="Calibri"/>
                <a:cs typeface="Calibri"/>
              </a:rPr>
              <a:t>poreska stopa </a:t>
            </a:r>
            <a:r>
              <a:rPr sz="1800" spc="-5" dirty="0">
                <a:solidFill>
                  <a:schemeClr val="tx1"/>
                </a:solidFill>
                <a:latin typeface="Calibri"/>
                <a:cs typeface="Calibri"/>
              </a:rPr>
              <a:t>iznosi 12%.  </a:t>
            </a:r>
            <a:r>
              <a:rPr sz="1800" spc="-10" dirty="0">
                <a:solidFill>
                  <a:schemeClr val="tx1"/>
                </a:solidFill>
                <a:latin typeface="Calibri"/>
                <a:cs typeface="Calibri"/>
              </a:rPr>
              <a:t>Za </a:t>
            </a:r>
            <a:r>
              <a:rPr sz="1800" spc="-5" dirty="0">
                <a:solidFill>
                  <a:schemeClr val="tx1"/>
                </a:solidFill>
                <a:latin typeface="Calibri"/>
                <a:cs typeface="Calibri"/>
              </a:rPr>
              <a:t>sledećih </a:t>
            </a: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100000 </a:t>
            </a:r>
            <a:r>
              <a:rPr sz="1800" spc="-5" dirty="0">
                <a:solidFill>
                  <a:schemeClr val="tx1"/>
                </a:solidFill>
                <a:latin typeface="Calibri"/>
                <a:cs typeface="Calibri"/>
              </a:rPr>
              <a:t>din. </a:t>
            </a:r>
            <a:r>
              <a:rPr sz="1800" spc="-10" dirty="0">
                <a:solidFill>
                  <a:schemeClr val="tx1"/>
                </a:solidFill>
                <a:latin typeface="Calibri"/>
                <a:cs typeface="Calibri"/>
              </a:rPr>
              <a:t>dohotka </a:t>
            </a:r>
            <a:r>
              <a:rPr sz="1800" spc="-5" dirty="0">
                <a:solidFill>
                  <a:schemeClr val="tx1"/>
                </a:solidFill>
                <a:latin typeface="Calibri"/>
                <a:cs typeface="Calibri"/>
              </a:rPr>
              <a:t>(iznad </a:t>
            </a: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200000 </a:t>
            </a:r>
            <a:r>
              <a:rPr sz="1800" spc="-5" dirty="0">
                <a:solidFill>
                  <a:schemeClr val="tx1"/>
                </a:solidFill>
                <a:latin typeface="Calibri"/>
                <a:cs typeface="Calibri"/>
              </a:rPr>
              <a:t>din.), </a:t>
            </a:r>
            <a:r>
              <a:rPr sz="1800" spc="-10" dirty="0">
                <a:solidFill>
                  <a:schemeClr val="tx1"/>
                </a:solidFill>
                <a:latin typeface="Calibri"/>
                <a:cs typeface="Calibri"/>
              </a:rPr>
              <a:t>poreska stopa </a:t>
            </a:r>
            <a:r>
              <a:rPr sz="1800" spc="-5" dirty="0">
                <a:solidFill>
                  <a:schemeClr val="tx1"/>
                </a:solidFill>
                <a:latin typeface="Calibri"/>
                <a:cs typeface="Calibri"/>
              </a:rPr>
              <a:t>iznosi </a:t>
            </a: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15%.  </a:t>
            </a:r>
            <a:r>
              <a:rPr sz="1800" spc="-10" dirty="0">
                <a:solidFill>
                  <a:schemeClr val="tx1"/>
                </a:solidFill>
                <a:latin typeface="Calibri"/>
                <a:cs typeface="Calibri"/>
              </a:rPr>
              <a:t>Za </a:t>
            </a:r>
            <a:r>
              <a:rPr sz="1800" spc="-5" dirty="0">
                <a:solidFill>
                  <a:schemeClr val="tx1"/>
                </a:solidFill>
                <a:latin typeface="Calibri"/>
                <a:cs typeface="Calibri"/>
              </a:rPr>
              <a:t>sledećih </a:t>
            </a: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100000 </a:t>
            </a:r>
            <a:r>
              <a:rPr sz="1800" spc="-5" dirty="0">
                <a:solidFill>
                  <a:schemeClr val="tx1"/>
                </a:solidFill>
                <a:latin typeface="Calibri"/>
                <a:cs typeface="Calibri"/>
              </a:rPr>
              <a:t>din. </a:t>
            </a:r>
            <a:r>
              <a:rPr sz="1800" spc="-10" dirty="0">
                <a:solidFill>
                  <a:schemeClr val="tx1"/>
                </a:solidFill>
                <a:latin typeface="Calibri"/>
                <a:cs typeface="Calibri"/>
              </a:rPr>
              <a:t>dohotka </a:t>
            </a:r>
            <a:r>
              <a:rPr sz="1800" spc="-5" dirty="0">
                <a:solidFill>
                  <a:schemeClr val="tx1"/>
                </a:solidFill>
                <a:latin typeface="Calibri"/>
                <a:cs typeface="Calibri"/>
              </a:rPr>
              <a:t>(iznad </a:t>
            </a: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300000 </a:t>
            </a:r>
            <a:r>
              <a:rPr sz="1800" spc="-5" dirty="0">
                <a:solidFill>
                  <a:schemeClr val="tx1"/>
                </a:solidFill>
                <a:latin typeface="Calibri"/>
                <a:cs typeface="Calibri"/>
              </a:rPr>
              <a:t>din.), </a:t>
            </a:r>
            <a:r>
              <a:rPr sz="1800" spc="-10" dirty="0">
                <a:solidFill>
                  <a:schemeClr val="tx1"/>
                </a:solidFill>
                <a:latin typeface="Calibri"/>
                <a:cs typeface="Calibri"/>
              </a:rPr>
              <a:t>poreska stopa </a:t>
            </a:r>
            <a:r>
              <a:rPr sz="1800" spc="-5" dirty="0">
                <a:solidFill>
                  <a:schemeClr val="tx1"/>
                </a:solidFill>
                <a:latin typeface="Calibri"/>
                <a:cs typeface="Calibri"/>
              </a:rPr>
              <a:t>iznosi </a:t>
            </a: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18%.  </a:t>
            </a:r>
            <a:r>
              <a:rPr sz="1800" spc="-10" dirty="0">
                <a:solidFill>
                  <a:schemeClr val="tx1"/>
                </a:solidFill>
                <a:latin typeface="Calibri"/>
                <a:cs typeface="Calibri"/>
              </a:rPr>
              <a:t>Za </a:t>
            </a:r>
            <a:r>
              <a:rPr sz="1800" spc="-5" dirty="0">
                <a:solidFill>
                  <a:schemeClr val="tx1"/>
                </a:solidFill>
                <a:latin typeface="Calibri"/>
                <a:cs typeface="Calibri"/>
              </a:rPr>
              <a:t>dohodak iznad </a:t>
            </a: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400000 </a:t>
            </a:r>
            <a:r>
              <a:rPr sz="1800" spc="-5" dirty="0">
                <a:solidFill>
                  <a:schemeClr val="tx1"/>
                </a:solidFill>
                <a:latin typeface="Calibri"/>
                <a:cs typeface="Calibri"/>
              </a:rPr>
              <a:t>din., </a:t>
            </a:r>
            <a:r>
              <a:rPr sz="1800" spc="-10" dirty="0">
                <a:solidFill>
                  <a:schemeClr val="tx1"/>
                </a:solidFill>
                <a:latin typeface="Calibri"/>
                <a:cs typeface="Calibri"/>
              </a:rPr>
              <a:t>poreska stopa </a:t>
            </a:r>
            <a:r>
              <a:rPr sz="1800" spc="-5" dirty="0">
                <a:solidFill>
                  <a:schemeClr val="tx1"/>
                </a:solidFill>
                <a:latin typeface="Calibri"/>
                <a:cs typeface="Calibri"/>
              </a:rPr>
              <a:t>iznosi</a:t>
            </a:r>
            <a:r>
              <a:rPr sz="1800" spc="5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20%.</a:t>
            </a:r>
          </a:p>
          <a:p>
            <a:pPr>
              <a:lnSpc>
                <a:spcPct val="100000"/>
              </a:lnSpc>
              <a:spcBef>
                <a:spcPts val="47"/>
              </a:spcBef>
            </a:pPr>
            <a:endParaRPr sz="19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u="heavy" spc="-4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Postupak računanja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 slučaj oporezovanog dohotka u iznosu od 350000</a:t>
            </a:r>
            <a:r>
              <a:rPr sz="1800" spc="1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din.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1"/>
              </a:spcBef>
            </a:pPr>
            <a:endParaRPr sz="18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469900" algn="just">
              <a:lnSpc>
                <a:spcPct val="100000"/>
              </a:lnSpc>
            </a:pP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10% </a:t>
            </a:r>
            <a:r>
              <a:rPr sz="1800" spc="-5" dirty="0">
                <a:solidFill>
                  <a:schemeClr val="tx1"/>
                </a:solidFill>
                <a:latin typeface="Calibri"/>
                <a:cs typeface="Calibri"/>
              </a:rPr>
              <a:t>od </a:t>
            </a: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prvih 100000 </a:t>
            </a:r>
            <a:r>
              <a:rPr sz="1800" spc="-5" dirty="0">
                <a:solidFill>
                  <a:schemeClr val="tx1"/>
                </a:solidFill>
                <a:latin typeface="Calibri"/>
                <a:cs typeface="Calibri"/>
              </a:rPr>
              <a:t>din. </a:t>
            </a:r>
            <a:r>
              <a:rPr sz="1800" spc="-15" dirty="0">
                <a:solidFill>
                  <a:schemeClr val="tx1"/>
                </a:solidFill>
                <a:latin typeface="Calibri"/>
                <a:cs typeface="Calibri"/>
              </a:rPr>
              <a:t>(što </a:t>
            </a:r>
            <a:r>
              <a:rPr sz="1800" spc="-5" dirty="0">
                <a:solidFill>
                  <a:schemeClr val="tx1"/>
                </a:solidFill>
                <a:latin typeface="Calibri"/>
                <a:cs typeface="Calibri"/>
              </a:rPr>
              <a:t>iznosi </a:t>
            </a: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10000</a:t>
            </a:r>
            <a:r>
              <a:rPr sz="1800" spc="5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Calibri"/>
                <a:cs typeface="Calibri"/>
              </a:rPr>
              <a:t>din.)</a:t>
            </a:r>
            <a:endParaRPr sz="18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469900" algn="just">
              <a:lnSpc>
                <a:spcPct val="100000"/>
              </a:lnSpc>
            </a:pP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12% </a:t>
            </a:r>
            <a:r>
              <a:rPr sz="1800" spc="-5" dirty="0">
                <a:solidFill>
                  <a:schemeClr val="tx1"/>
                </a:solidFill>
                <a:latin typeface="Calibri"/>
                <a:cs typeface="Calibri"/>
              </a:rPr>
              <a:t>od sledećih </a:t>
            </a: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100000 </a:t>
            </a:r>
            <a:r>
              <a:rPr sz="1800" spc="-5" dirty="0">
                <a:solidFill>
                  <a:schemeClr val="tx1"/>
                </a:solidFill>
                <a:latin typeface="Calibri"/>
                <a:cs typeface="Calibri"/>
              </a:rPr>
              <a:t>din. (12000</a:t>
            </a:r>
            <a:r>
              <a:rPr sz="1800" spc="4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Calibri"/>
                <a:cs typeface="Calibri"/>
              </a:rPr>
              <a:t>din.)</a:t>
            </a:r>
            <a:endParaRPr sz="18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469900" algn="just">
              <a:lnSpc>
                <a:spcPct val="100000"/>
              </a:lnSpc>
            </a:pP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15% </a:t>
            </a:r>
            <a:r>
              <a:rPr sz="1800" spc="-5" dirty="0">
                <a:solidFill>
                  <a:schemeClr val="tx1"/>
                </a:solidFill>
                <a:latin typeface="Calibri"/>
                <a:cs typeface="Calibri"/>
              </a:rPr>
              <a:t>od sledećih </a:t>
            </a: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100000 </a:t>
            </a:r>
            <a:r>
              <a:rPr sz="1800" spc="-5" dirty="0">
                <a:solidFill>
                  <a:schemeClr val="tx1"/>
                </a:solidFill>
                <a:latin typeface="Calibri"/>
                <a:cs typeface="Calibri"/>
              </a:rPr>
              <a:t>din. (15000</a:t>
            </a:r>
            <a:r>
              <a:rPr sz="1800" spc="4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Calibri"/>
                <a:cs typeface="Calibri"/>
              </a:rPr>
              <a:t>din.)</a:t>
            </a:r>
            <a:endParaRPr sz="1800" dirty="0">
              <a:solidFill>
                <a:schemeClr val="tx1"/>
              </a:solidFill>
              <a:latin typeface="Calibri"/>
              <a:cs typeface="Calibri"/>
            </a:endParaRPr>
          </a:p>
          <a:p>
            <a:pPr marL="469900" algn="just">
              <a:lnSpc>
                <a:spcPct val="100000"/>
              </a:lnSpc>
            </a:pP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18% </a:t>
            </a:r>
            <a:r>
              <a:rPr sz="1800" spc="-5" dirty="0">
                <a:solidFill>
                  <a:schemeClr val="tx1"/>
                </a:solidFill>
                <a:latin typeface="Calibri"/>
                <a:cs typeface="Calibri"/>
              </a:rPr>
              <a:t>od </a:t>
            </a:r>
            <a:r>
              <a:rPr sz="1800" spc="-10" dirty="0">
                <a:solidFill>
                  <a:schemeClr val="tx1"/>
                </a:solidFill>
                <a:latin typeface="Calibri"/>
                <a:cs typeface="Calibri"/>
              </a:rPr>
              <a:t>preostalih </a:t>
            </a: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50000 </a:t>
            </a:r>
            <a:r>
              <a:rPr sz="1800" spc="-5" dirty="0">
                <a:solidFill>
                  <a:schemeClr val="tx1"/>
                </a:solidFill>
                <a:latin typeface="Calibri"/>
                <a:cs typeface="Calibri"/>
              </a:rPr>
              <a:t>din. (9000</a:t>
            </a:r>
            <a:r>
              <a:rPr sz="1800" spc="-1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Calibri"/>
                <a:cs typeface="Calibri"/>
              </a:rPr>
              <a:t>din.)</a:t>
            </a:r>
            <a:endParaRPr sz="1800" dirty="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9"/>
              </a:spcBef>
            </a:pPr>
            <a:endParaRPr sz="1900" dirty="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što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ukupno iznosi 46000</a:t>
            </a:r>
            <a:r>
              <a:rPr sz="18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din.</a:t>
            </a:r>
            <a:endParaRPr sz="1800" dirty="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0239558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pc="-5" dirty="0">
                <a:solidFill>
                  <a:schemeClr val="tx1"/>
                </a:solidFill>
                <a:latin typeface="Arial"/>
                <a:cs typeface="Arial"/>
              </a:rPr>
              <a:t>STRUKTURE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PODATAKA</a:t>
            </a:r>
            <a:r>
              <a:rPr lang="en-US" spc="-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(3)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66154" y="1483614"/>
            <a:ext cx="164973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realizacija u C</a:t>
            </a:r>
            <a:r>
              <a:rPr sz="1400" spc="-1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400" dirty="0">
                <a:solidFill>
                  <a:schemeClr val="tx1"/>
                </a:solidFill>
                <a:latin typeface="Arial"/>
                <a:cs typeface="Arial"/>
              </a:rPr>
              <a:t>jeziku</a:t>
            </a:r>
            <a:endParaRPr sz="14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37353" y="2122551"/>
            <a:ext cx="203708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chemeClr val="tx1"/>
                </a:solidFill>
                <a:latin typeface="Calibri"/>
                <a:cs typeface="Calibri"/>
              </a:rPr>
              <a:t>// 10% na </a:t>
            </a: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prvih </a:t>
            </a:r>
            <a:r>
              <a:rPr sz="1400" spc="-5" dirty="0">
                <a:solidFill>
                  <a:schemeClr val="tx1"/>
                </a:solidFill>
                <a:latin typeface="Calibri"/>
                <a:cs typeface="Calibri"/>
              </a:rPr>
              <a:t>100000</a:t>
            </a:r>
            <a:r>
              <a:rPr sz="1400" spc="-1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chemeClr val="tx1"/>
                </a:solidFill>
                <a:latin typeface="Calibri"/>
                <a:cs typeface="Calibri"/>
              </a:rPr>
              <a:t>din.</a:t>
            </a:r>
            <a:endParaRPr sz="14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737353" y="3189351"/>
            <a:ext cx="2131695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chemeClr val="tx1"/>
                </a:solidFill>
                <a:latin typeface="Calibri"/>
                <a:cs typeface="Calibri"/>
              </a:rPr>
              <a:t>// 12% na drugih 100000</a:t>
            </a:r>
            <a:r>
              <a:rPr sz="1400" spc="1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chemeClr val="tx1"/>
                </a:solidFill>
                <a:latin typeface="Calibri"/>
                <a:cs typeface="Calibri"/>
              </a:rPr>
              <a:t>din.</a:t>
            </a:r>
            <a:endParaRPr sz="14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737353" y="3616070"/>
            <a:ext cx="2072639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// </a:t>
            </a:r>
            <a:r>
              <a:rPr sz="1400" spc="-5" dirty="0">
                <a:solidFill>
                  <a:schemeClr val="tx1"/>
                </a:solidFill>
                <a:latin typeface="Calibri"/>
                <a:cs typeface="Calibri"/>
              </a:rPr>
              <a:t>12% na </a:t>
            </a:r>
            <a:r>
              <a:rPr sz="1400" spc="-20" dirty="0">
                <a:solidFill>
                  <a:schemeClr val="tx1"/>
                </a:solidFill>
                <a:latin typeface="Calibri"/>
                <a:cs typeface="Calibri"/>
              </a:rPr>
              <a:t>preko </a:t>
            </a:r>
            <a:r>
              <a:rPr sz="1400" spc="-5" dirty="0">
                <a:solidFill>
                  <a:schemeClr val="tx1"/>
                </a:solidFill>
                <a:latin typeface="Calibri"/>
                <a:cs typeface="Calibri"/>
              </a:rPr>
              <a:t>100000</a:t>
            </a:r>
            <a:r>
              <a:rPr sz="1400" spc="-4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chemeClr val="tx1"/>
                </a:solidFill>
                <a:latin typeface="Calibri"/>
                <a:cs typeface="Calibri"/>
              </a:rPr>
              <a:t>din.</a:t>
            </a:r>
            <a:endParaRPr sz="14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737353" y="4256404"/>
            <a:ext cx="208153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chemeClr val="tx1"/>
                </a:solidFill>
                <a:latin typeface="Calibri"/>
                <a:cs typeface="Calibri"/>
              </a:rPr>
              <a:t>// 15% na trecih 100000</a:t>
            </a:r>
            <a:r>
              <a:rPr sz="1400" spc="-1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chemeClr val="tx1"/>
                </a:solidFill>
                <a:latin typeface="Calibri"/>
                <a:cs typeface="Calibri"/>
              </a:rPr>
              <a:t>din.</a:t>
            </a:r>
            <a:endParaRPr sz="14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737353" y="4683125"/>
            <a:ext cx="2073910" cy="2154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chemeClr val="tx1"/>
                </a:solidFill>
                <a:latin typeface="Calibri"/>
                <a:cs typeface="Calibri"/>
              </a:rPr>
              <a:t>// 15% na </a:t>
            </a:r>
            <a:r>
              <a:rPr sz="1400" spc="-20" dirty="0">
                <a:solidFill>
                  <a:schemeClr val="tx1"/>
                </a:solidFill>
                <a:latin typeface="Calibri"/>
                <a:cs typeface="Calibri"/>
              </a:rPr>
              <a:t>preko </a:t>
            </a:r>
            <a:r>
              <a:rPr sz="1400" spc="-5" dirty="0">
                <a:solidFill>
                  <a:schemeClr val="tx1"/>
                </a:solidFill>
                <a:latin typeface="Calibri"/>
                <a:cs typeface="Calibri"/>
              </a:rPr>
              <a:t>200000</a:t>
            </a:r>
            <a:r>
              <a:rPr sz="1400" spc="2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chemeClr val="tx1"/>
                </a:solidFill>
                <a:latin typeface="Calibri"/>
                <a:cs typeface="Calibri"/>
              </a:rPr>
              <a:t>din.</a:t>
            </a:r>
            <a:endParaRPr sz="14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079093" y="1491742"/>
            <a:ext cx="3550285" cy="40671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0820" marR="892175" indent="-198755">
              <a:lnSpc>
                <a:spcPts val="1670"/>
              </a:lnSpc>
            </a:pPr>
            <a:r>
              <a:rPr sz="1400" spc="-10" dirty="0">
                <a:solidFill>
                  <a:schemeClr val="tx1"/>
                </a:solidFill>
                <a:latin typeface="Calibri"/>
                <a:cs typeface="Calibri"/>
              </a:rPr>
              <a:t>int racunanje_poreza(int </a:t>
            </a:r>
            <a:r>
              <a:rPr sz="1400" spc="-5" dirty="0">
                <a:solidFill>
                  <a:schemeClr val="tx1"/>
                </a:solidFill>
                <a:latin typeface="Calibri"/>
                <a:cs typeface="Calibri"/>
              </a:rPr>
              <a:t>dohodak) </a:t>
            </a: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{  </a:t>
            </a:r>
            <a:r>
              <a:rPr sz="1400" spc="-10" dirty="0">
                <a:solidFill>
                  <a:schemeClr val="tx1"/>
                </a:solidFill>
                <a:latin typeface="Calibri"/>
                <a:cs typeface="Calibri"/>
              </a:rPr>
              <a:t>int porez </a:t>
            </a: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=</a:t>
            </a:r>
            <a:r>
              <a:rPr sz="1400" spc="-6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0;</a:t>
            </a:r>
            <a:endParaRPr sz="1400">
              <a:solidFill>
                <a:schemeClr val="tx1"/>
              </a:solidFill>
              <a:latin typeface="Calibri"/>
              <a:cs typeface="Calibri"/>
            </a:endParaRPr>
          </a:p>
          <a:p>
            <a:pPr marL="210820">
              <a:lnSpc>
                <a:spcPts val="1625"/>
              </a:lnSpc>
            </a:pP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if  </a:t>
            </a:r>
            <a:r>
              <a:rPr sz="1400" spc="-5" dirty="0">
                <a:solidFill>
                  <a:schemeClr val="tx1"/>
                </a:solidFill>
                <a:latin typeface="Calibri"/>
                <a:cs typeface="Calibri"/>
              </a:rPr>
              <a:t>(dohodak </a:t>
            </a: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== 0) </a:t>
            </a:r>
            <a:r>
              <a:rPr sz="1400" spc="-10" dirty="0">
                <a:solidFill>
                  <a:schemeClr val="tx1"/>
                </a:solidFill>
                <a:latin typeface="Calibri"/>
                <a:cs typeface="Calibri"/>
              </a:rPr>
              <a:t>return</a:t>
            </a:r>
            <a:r>
              <a:rPr sz="1400" spc="-5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chemeClr val="tx1"/>
                </a:solidFill>
                <a:latin typeface="Calibri"/>
                <a:cs typeface="Calibri"/>
              </a:rPr>
              <a:t>porez;</a:t>
            </a:r>
            <a:endParaRPr sz="1400">
              <a:solidFill>
                <a:schemeClr val="tx1"/>
              </a:solidFill>
              <a:latin typeface="Calibri"/>
              <a:cs typeface="Calibri"/>
            </a:endParaRPr>
          </a:p>
          <a:p>
            <a:pPr marL="210820" marR="20955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if </a:t>
            </a:r>
            <a:r>
              <a:rPr sz="1400" spc="-5" dirty="0">
                <a:solidFill>
                  <a:schemeClr val="tx1"/>
                </a:solidFill>
                <a:latin typeface="Calibri"/>
                <a:cs typeface="Calibri"/>
              </a:rPr>
              <a:t>(dohodak </a:t>
            </a: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&gt; </a:t>
            </a:r>
            <a:r>
              <a:rPr sz="1400" spc="-5" dirty="0">
                <a:solidFill>
                  <a:schemeClr val="tx1"/>
                </a:solidFill>
                <a:latin typeface="Calibri"/>
                <a:cs typeface="Calibri"/>
              </a:rPr>
              <a:t>100000) </a:t>
            </a:r>
            <a:r>
              <a:rPr sz="1400" spc="-10" dirty="0">
                <a:solidFill>
                  <a:schemeClr val="tx1"/>
                </a:solidFill>
                <a:latin typeface="Calibri"/>
                <a:cs typeface="Calibri"/>
              </a:rPr>
              <a:t>porez </a:t>
            </a: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= </a:t>
            </a:r>
            <a:r>
              <a:rPr sz="1400" spc="-10" dirty="0">
                <a:solidFill>
                  <a:schemeClr val="tx1"/>
                </a:solidFill>
                <a:latin typeface="Calibri"/>
                <a:cs typeface="Calibri"/>
              </a:rPr>
              <a:t>porez </a:t>
            </a: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+ </a:t>
            </a:r>
            <a:r>
              <a:rPr sz="1400" spc="-5" dirty="0">
                <a:solidFill>
                  <a:schemeClr val="tx1"/>
                </a:solidFill>
                <a:latin typeface="Calibri"/>
                <a:cs typeface="Calibri"/>
              </a:rPr>
              <a:t>10000;  </a:t>
            </a: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else</a:t>
            </a:r>
            <a:r>
              <a:rPr sz="1400" spc="-9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{</a:t>
            </a:r>
            <a:endParaRPr sz="1400">
              <a:solidFill>
                <a:schemeClr val="tx1"/>
              </a:solidFill>
              <a:latin typeface="Calibri"/>
              <a:cs typeface="Calibri"/>
            </a:endParaRPr>
          </a:p>
          <a:p>
            <a:pPr marL="408940" marR="912494">
              <a:lnSpc>
                <a:spcPct val="100000"/>
              </a:lnSpc>
            </a:pPr>
            <a:r>
              <a:rPr sz="1400" spc="-10" dirty="0">
                <a:solidFill>
                  <a:schemeClr val="tx1"/>
                </a:solidFill>
                <a:latin typeface="Calibri"/>
                <a:cs typeface="Calibri"/>
              </a:rPr>
              <a:t>porez </a:t>
            </a: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= </a:t>
            </a:r>
            <a:r>
              <a:rPr sz="1400" spc="-10" dirty="0">
                <a:solidFill>
                  <a:schemeClr val="tx1"/>
                </a:solidFill>
                <a:latin typeface="Calibri"/>
                <a:cs typeface="Calibri"/>
              </a:rPr>
              <a:t>porez </a:t>
            </a: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+ 0.1 *</a:t>
            </a:r>
            <a:r>
              <a:rPr sz="1400" spc="-7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chemeClr val="tx1"/>
                </a:solidFill>
                <a:latin typeface="Calibri"/>
                <a:cs typeface="Calibri"/>
              </a:rPr>
              <a:t>dohodak;  </a:t>
            </a:r>
            <a:r>
              <a:rPr sz="1400" spc="-10" dirty="0">
                <a:solidFill>
                  <a:schemeClr val="tx1"/>
                </a:solidFill>
                <a:latin typeface="Calibri"/>
                <a:cs typeface="Calibri"/>
              </a:rPr>
              <a:t>return</a:t>
            </a:r>
            <a:r>
              <a:rPr sz="1400" spc="-5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chemeClr val="tx1"/>
                </a:solidFill>
                <a:latin typeface="Calibri"/>
                <a:cs typeface="Calibri"/>
              </a:rPr>
              <a:t>porez;</a:t>
            </a:r>
            <a:endParaRPr sz="1400">
              <a:solidFill>
                <a:schemeClr val="tx1"/>
              </a:solidFill>
              <a:latin typeface="Calibri"/>
              <a:cs typeface="Calibri"/>
            </a:endParaRPr>
          </a:p>
          <a:p>
            <a:pPr marL="21082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}</a:t>
            </a:r>
            <a:endParaRPr sz="1400">
              <a:solidFill>
                <a:schemeClr val="tx1"/>
              </a:solidFill>
              <a:latin typeface="Calibri"/>
              <a:cs typeface="Calibri"/>
            </a:endParaRPr>
          </a:p>
          <a:p>
            <a:pPr marL="210820" marR="20955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if </a:t>
            </a:r>
            <a:r>
              <a:rPr sz="1400" spc="-5" dirty="0">
                <a:solidFill>
                  <a:schemeClr val="tx1"/>
                </a:solidFill>
                <a:latin typeface="Calibri"/>
                <a:cs typeface="Calibri"/>
              </a:rPr>
              <a:t>(dohodak </a:t>
            </a: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&gt; </a:t>
            </a:r>
            <a:r>
              <a:rPr sz="1400" spc="-5" dirty="0">
                <a:solidFill>
                  <a:schemeClr val="tx1"/>
                </a:solidFill>
                <a:latin typeface="Calibri"/>
                <a:cs typeface="Calibri"/>
              </a:rPr>
              <a:t>200000) </a:t>
            </a:r>
            <a:r>
              <a:rPr sz="1400" spc="-10" dirty="0">
                <a:solidFill>
                  <a:schemeClr val="tx1"/>
                </a:solidFill>
                <a:latin typeface="Calibri"/>
                <a:cs typeface="Calibri"/>
              </a:rPr>
              <a:t>porez </a:t>
            </a: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= </a:t>
            </a:r>
            <a:r>
              <a:rPr sz="1400" spc="-10" dirty="0">
                <a:solidFill>
                  <a:schemeClr val="tx1"/>
                </a:solidFill>
                <a:latin typeface="Calibri"/>
                <a:cs typeface="Calibri"/>
              </a:rPr>
              <a:t>porez </a:t>
            </a: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+ </a:t>
            </a:r>
            <a:r>
              <a:rPr sz="1400" spc="-5" dirty="0">
                <a:solidFill>
                  <a:schemeClr val="tx1"/>
                </a:solidFill>
                <a:latin typeface="Calibri"/>
                <a:cs typeface="Calibri"/>
              </a:rPr>
              <a:t>12000;  </a:t>
            </a: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else</a:t>
            </a:r>
            <a:r>
              <a:rPr sz="1400" spc="-9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{</a:t>
            </a:r>
            <a:endParaRPr sz="1400">
              <a:solidFill>
                <a:schemeClr val="tx1"/>
              </a:solidFill>
              <a:latin typeface="Calibri"/>
              <a:cs typeface="Calibri"/>
            </a:endParaRPr>
          </a:p>
          <a:p>
            <a:pPr marL="408940">
              <a:lnSpc>
                <a:spcPct val="100000"/>
              </a:lnSpc>
            </a:pPr>
            <a:r>
              <a:rPr sz="1400" spc="-10" dirty="0">
                <a:solidFill>
                  <a:schemeClr val="tx1"/>
                </a:solidFill>
                <a:latin typeface="Calibri"/>
                <a:cs typeface="Calibri"/>
              </a:rPr>
              <a:t>porez </a:t>
            </a: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= </a:t>
            </a:r>
            <a:r>
              <a:rPr sz="1400" spc="-10" dirty="0">
                <a:solidFill>
                  <a:schemeClr val="tx1"/>
                </a:solidFill>
                <a:latin typeface="Calibri"/>
                <a:cs typeface="Calibri"/>
              </a:rPr>
              <a:t>porez </a:t>
            </a: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+ </a:t>
            </a:r>
            <a:r>
              <a:rPr sz="1400" spc="-5" dirty="0">
                <a:solidFill>
                  <a:schemeClr val="tx1"/>
                </a:solidFill>
                <a:latin typeface="Calibri"/>
                <a:cs typeface="Calibri"/>
              </a:rPr>
              <a:t>0.12 </a:t>
            </a: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* </a:t>
            </a:r>
            <a:r>
              <a:rPr sz="1400" spc="-5" dirty="0">
                <a:solidFill>
                  <a:schemeClr val="tx1"/>
                </a:solidFill>
                <a:latin typeface="Calibri"/>
                <a:cs typeface="Calibri"/>
              </a:rPr>
              <a:t>(dohodak </a:t>
            </a: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–</a:t>
            </a:r>
            <a:r>
              <a:rPr sz="1400" spc="-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chemeClr val="tx1"/>
                </a:solidFill>
                <a:latin typeface="Calibri"/>
                <a:cs typeface="Calibri"/>
              </a:rPr>
              <a:t>100000);</a:t>
            </a:r>
            <a:endParaRPr sz="1400">
              <a:solidFill>
                <a:schemeClr val="tx1"/>
              </a:solidFill>
              <a:latin typeface="Calibri"/>
              <a:cs typeface="Calibri"/>
            </a:endParaRPr>
          </a:p>
          <a:p>
            <a:pPr marL="408940">
              <a:lnSpc>
                <a:spcPct val="100000"/>
              </a:lnSpc>
            </a:pPr>
            <a:r>
              <a:rPr sz="1400" spc="-10" dirty="0">
                <a:solidFill>
                  <a:schemeClr val="tx1"/>
                </a:solidFill>
                <a:latin typeface="Calibri"/>
                <a:cs typeface="Calibri"/>
              </a:rPr>
              <a:t>return</a:t>
            </a:r>
            <a:r>
              <a:rPr sz="1400" spc="-5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chemeClr val="tx1"/>
                </a:solidFill>
                <a:latin typeface="Calibri"/>
                <a:cs typeface="Calibri"/>
              </a:rPr>
              <a:t>porez;</a:t>
            </a:r>
            <a:endParaRPr sz="1400">
              <a:solidFill>
                <a:schemeClr val="tx1"/>
              </a:solidFill>
              <a:latin typeface="Calibri"/>
              <a:cs typeface="Calibri"/>
            </a:endParaRPr>
          </a:p>
          <a:p>
            <a:pPr marL="21082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}</a:t>
            </a:r>
            <a:endParaRPr sz="1400">
              <a:solidFill>
                <a:schemeClr val="tx1"/>
              </a:solidFill>
              <a:latin typeface="Calibri"/>
              <a:cs typeface="Calibri"/>
            </a:endParaRPr>
          </a:p>
          <a:p>
            <a:pPr marL="210820" marR="20955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if </a:t>
            </a:r>
            <a:r>
              <a:rPr sz="1400" spc="-5" dirty="0">
                <a:solidFill>
                  <a:schemeClr val="tx1"/>
                </a:solidFill>
                <a:latin typeface="Calibri"/>
                <a:cs typeface="Calibri"/>
              </a:rPr>
              <a:t>(dohodak </a:t>
            </a: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&gt; </a:t>
            </a:r>
            <a:r>
              <a:rPr sz="1400" spc="-5" dirty="0">
                <a:solidFill>
                  <a:schemeClr val="tx1"/>
                </a:solidFill>
                <a:latin typeface="Calibri"/>
                <a:cs typeface="Calibri"/>
              </a:rPr>
              <a:t>300000) </a:t>
            </a:r>
            <a:r>
              <a:rPr sz="1400" spc="-10" dirty="0">
                <a:solidFill>
                  <a:schemeClr val="tx1"/>
                </a:solidFill>
                <a:latin typeface="Calibri"/>
                <a:cs typeface="Calibri"/>
              </a:rPr>
              <a:t>porez </a:t>
            </a: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= </a:t>
            </a:r>
            <a:r>
              <a:rPr sz="1400" spc="-10" dirty="0">
                <a:solidFill>
                  <a:schemeClr val="tx1"/>
                </a:solidFill>
                <a:latin typeface="Calibri"/>
                <a:cs typeface="Calibri"/>
              </a:rPr>
              <a:t>porez </a:t>
            </a: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+ </a:t>
            </a:r>
            <a:r>
              <a:rPr sz="1400" spc="-5" dirty="0">
                <a:solidFill>
                  <a:schemeClr val="tx1"/>
                </a:solidFill>
                <a:latin typeface="Calibri"/>
                <a:cs typeface="Calibri"/>
              </a:rPr>
              <a:t>15000;  </a:t>
            </a: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else</a:t>
            </a:r>
            <a:r>
              <a:rPr sz="1400" spc="-9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{</a:t>
            </a:r>
            <a:endParaRPr sz="1400">
              <a:solidFill>
                <a:schemeClr val="tx1"/>
              </a:solidFill>
              <a:latin typeface="Calibri"/>
              <a:cs typeface="Calibri"/>
            </a:endParaRPr>
          </a:p>
          <a:p>
            <a:pPr marL="408940" marR="5080">
              <a:lnSpc>
                <a:spcPct val="100000"/>
              </a:lnSpc>
            </a:pPr>
            <a:r>
              <a:rPr sz="1400" spc="-10" dirty="0">
                <a:solidFill>
                  <a:schemeClr val="tx1"/>
                </a:solidFill>
                <a:latin typeface="Calibri"/>
                <a:cs typeface="Calibri"/>
              </a:rPr>
              <a:t>porez </a:t>
            </a: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= </a:t>
            </a:r>
            <a:r>
              <a:rPr sz="1400" spc="-10" dirty="0">
                <a:solidFill>
                  <a:schemeClr val="tx1"/>
                </a:solidFill>
                <a:latin typeface="Calibri"/>
                <a:cs typeface="Calibri"/>
              </a:rPr>
              <a:t>porez </a:t>
            </a: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+ 0.15 * </a:t>
            </a:r>
            <a:r>
              <a:rPr sz="1400" spc="-5" dirty="0">
                <a:solidFill>
                  <a:schemeClr val="tx1"/>
                </a:solidFill>
                <a:latin typeface="Calibri"/>
                <a:cs typeface="Calibri"/>
              </a:rPr>
              <a:t>(dohodak </a:t>
            </a: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– </a:t>
            </a:r>
            <a:r>
              <a:rPr sz="1400" spc="-5" dirty="0">
                <a:solidFill>
                  <a:schemeClr val="tx1"/>
                </a:solidFill>
                <a:latin typeface="Calibri"/>
                <a:cs typeface="Calibri"/>
              </a:rPr>
              <a:t>200000);  </a:t>
            </a:r>
            <a:r>
              <a:rPr sz="1400" spc="-10" dirty="0">
                <a:solidFill>
                  <a:schemeClr val="tx1"/>
                </a:solidFill>
                <a:latin typeface="Calibri"/>
                <a:cs typeface="Calibri"/>
              </a:rPr>
              <a:t>return</a:t>
            </a:r>
            <a:r>
              <a:rPr sz="1400" spc="-5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chemeClr val="tx1"/>
                </a:solidFill>
                <a:latin typeface="Calibri"/>
                <a:cs typeface="Calibri"/>
              </a:rPr>
              <a:t>porez;</a:t>
            </a:r>
            <a:endParaRPr sz="1400">
              <a:solidFill>
                <a:schemeClr val="tx1"/>
              </a:solidFill>
              <a:latin typeface="Calibri"/>
              <a:cs typeface="Calibri"/>
            </a:endParaRPr>
          </a:p>
          <a:p>
            <a:pPr marL="21082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}</a:t>
            </a:r>
            <a:endParaRPr sz="1400">
              <a:solidFill>
                <a:schemeClr val="tx1"/>
              </a:solidFill>
              <a:latin typeface="Calibri"/>
              <a:cs typeface="Calibri"/>
            </a:endParaRPr>
          </a:p>
          <a:p>
            <a:pPr marL="21082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if  </a:t>
            </a:r>
            <a:r>
              <a:rPr sz="1400" spc="-5" dirty="0">
                <a:solidFill>
                  <a:schemeClr val="tx1"/>
                </a:solidFill>
                <a:latin typeface="Calibri"/>
                <a:cs typeface="Calibri"/>
              </a:rPr>
              <a:t>(dohodak </a:t>
            </a: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&gt;</a:t>
            </a:r>
            <a:r>
              <a:rPr sz="1400" spc="-8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chemeClr val="tx1"/>
                </a:solidFill>
                <a:latin typeface="Calibri"/>
                <a:cs typeface="Calibri"/>
              </a:rPr>
              <a:t>400000)</a:t>
            </a:r>
            <a:endParaRPr sz="14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079093" y="5536895"/>
            <a:ext cx="5732145" cy="13023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408940" marR="1123315">
              <a:lnSpc>
                <a:spcPct val="100000"/>
              </a:lnSpc>
            </a:pPr>
            <a:r>
              <a:rPr sz="1400" spc="-5" dirty="0">
                <a:solidFill>
                  <a:schemeClr val="tx1"/>
                </a:solidFill>
                <a:latin typeface="Calibri"/>
                <a:cs typeface="Calibri"/>
              </a:rPr>
              <a:t>// 18% na cetvrtih 100000 din. </a:t>
            </a: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i </a:t>
            </a:r>
            <a:r>
              <a:rPr sz="1400" spc="-5" dirty="0">
                <a:solidFill>
                  <a:schemeClr val="tx1"/>
                </a:solidFill>
                <a:latin typeface="Calibri"/>
                <a:cs typeface="Calibri"/>
              </a:rPr>
              <a:t>20% na </a:t>
            </a:r>
            <a:r>
              <a:rPr sz="1400" spc="-20" dirty="0">
                <a:solidFill>
                  <a:schemeClr val="tx1"/>
                </a:solidFill>
                <a:latin typeface="Calibri"/>
                <a:cs typeface="Calibri"/>
              </a:rPr>
              <a:t>preko </a:t>
            </a:r>
            <a:r>
              <a:rPr sz="1400" spc="-5" dirty="0">
                <a:solidFill>
                  <a:schemeClr val="tx1"/>
                </a:solidFill>
                <a:latin typeface="Calibri"/>
                <a:cs typeface="Calibri"/>
              </a:rPr>
              <a:t>400000 din.  </a:t>
            </a:r>
            <a:r>
              <a:rPr sz="1400" spc="-10" dirty="0">
                <a:solidFill>
                  <a:schemeClr val="tx1"/>
                </a:solidFill>
                <a:latin typeface="Calibri"/>
                <a:cs typeface="Calibri"/>
              </a:rPr>
              <a:t>porez </a:t>
            </a: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= </a:t>
            </a:r>
            <a:r>
              <a:rPr sz="1400" spc="-10" dirty="0">
                <a:solidFill>
                  <a:schemeClr val="tx1"/>
                </a:solidFill>
                <a:latin typeface="Calibri"/>
                <a:cs typeface="Calibri"/>
              </a:rPr>
              <a:t>porez </a:t>
            </a: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+ </a:t>
            </a:r>
            <a:r>
              <a:rPr sz="1400" spc="-5" dirty="0">
                <a:solidFill>
                  <a:schemeClr val="tx1"/>
                </a:solidFill>
                <a:latin typeface="Calibri"/>
                <a:cs typeface="Calibri"/>
              </a:rPr>
              <a:t>18000 </a:t>
            </a: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+ 0.2 * </a:t>
            </a:r>
            <a:r>
              <a:rPr sz="1400" spc="-5" dirty="0">
                <a:solidFill>
                  <a:schemeClr val="tx1"/>
                </a:solidFill>
                <a:latin typeface="Calibri"/>
                <a:cs typeface="Calibri"/>
              </a:rPr>
              <a:t>(dohodak </a:t>
            </a: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–</a:t>
            </a:r>
            <a:r>
              <a:rPr sz="1400" spc="-1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chemeClr val="tx1"/>
                </a:solidFill>
                <a:latin typeface="Calibri"/>
                <a:cs typeface="Calibri"/>
              </a:rPr>
              <a:t>400000);</a:t>
            </a:r>
            <a:endParaRPr sz="1400">
              <a:solidFill>
                <a:schemeClr val="tx1"/>
              </a:solidFill>
              <a:latin typeface="Calibri"/>
              <a:cs typeface="Calibri"/>
            </a:endParaRPr>
          </a:p>
          <a:p>
            <a:pPr marL="21082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else</a:t>
            </a:r>
            <a:endParaRPr sz="1400">
              <a:solidFill>
                <a:schemeClr val="tx1"/>
              </a:solidFill>
              <a:latin typeface="Calibri"/>
              <a:cs typeface="Calibri"/>
            </a:endParaRPr>
          </a:p>
          <a:p>
            <a:pPr marL="210820" marR="5080" indent="198120">
              <a:lnSpc>
                <a:spcPct val="100000"/>
              </a:lnSpc>
              <a:tabLst>
                <a:tab pos="3670300" algn="l"/>
              </a:tabLst>
            </a:pPr>
            <a:r>
              <a:rPr sz="1400" spc="-10" dirty="0">
                <a:solidFill>
                  <a:schemeClr val="tx1"/>
                </a:solidFill>
                <a:latin typeface="Calibri"/>
                <a:cs typeface="Calibri"/>
              </a:rPr>
              <a:t>porez </a:t>
            </a: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= </a:t>
            </a:r>
            <a:r>
              <a:rPr sz="1400" spc="-10" dirty="0">
                <a:solidFill>
                  <a:schemeClr val="tx1"/>
                </a:solidFill>
                <a:latin typeface="Calibri"/>
                <a:cs typeface="Calibri"/>
              </a:rPr>
              <a:t>porez </a:t>
            </a: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+ 0.18 * </a:t>
            </a:r>
            <a:r>
              <a:rPr sz="1400" spc="-5" dirty="0">
                <a:solidFill>
                  <a:schemeClr val="tx1"/>
                </a:solidFill>
                <a:latin typeface="Calibri"/>
                <a:cs typeface="Calibri"/>
              </a:rPr>
              <a:t>(dohodak</a:t>
            </a:r>
            <a:r>
              <a:rPr sz="1400" spc="4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–</a:t>
            </a:r>
            <a:r>
              <a:rPr sz="1400" spc="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chemeClr val="tx1"/>
                </a:solidFill>
                <a:latin typeface="Calibri"/>
                <a:cs typeface="Calibri"/>
              </a:rPr>
              <a:t>300000);	// 18% na </a:t>
            </a:r>
            <a:r>
              <a:rPr sz="1400" spc="-20" dirty="0">
                <a:solidFill>
                  <a:schemeClr val="tx1"/>
                </a:solidFill>
                <a:latin typeface="Calibri"/>
                <a:cs typeface="Calibri"/>
              </a:rPr>
              <a:t>preko</a:t>
            </a:r>
            <a:r>
              <a:rPr sz="1400" spc="-5" dirty="0">
                <a:solidFill>
                  <a:schemeClr val="tx1"/>
                </a:solidFill>
                <a:latin typeface="Calibri"/>
                <a:cs typeface="Calibri"/>
              </a:rPr>
              <a:t> 300000</a:t>
            </a:r>
            <a:r>
              <a:rPr sz="1400" spc="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400" spc="-5" dirty="0">
                <a:solidFill>
                  <a:schemeClr val="tx1"/>
                </a:solidFill>
                <a:latin typeface="Calibri"/>
                <a:cs typeface="Calibri"/>
              </a:rPr>
              <a:t>din. </a:t>
            </a: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chemeClr val="tx1"/>
                </a:solidFill>
                <a:latin typeface="Calibri"/>
                <a:cs typeface="Calibri"/>
              </a:rPr>
              <a:t>return</a:t>
            </a:r>
            <a:r>
              <a:rPr sz="1400" spc="-5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400" spc="-10" dirty="0">
                <a:solidFill>
                  <a:schemeClr val="tx1"/>
                </a:solidFill>
                <a:latin typeface="Calibri"/>
                <a:cs typeface="Calibri"/>
              </a:rPr>
              <a:t>porez;</a:t>
            </a:r>
            <a:endParaRPr sz="1400">
              <a:solidFill>
                <a:schemeClr val="tx1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400" dirty="0">
                <a:solidFill>
                  <a:schemeClr val="tx1"/>
                </a:solidFill>
                <a:latin typeface="Calibri"/>
                <a:cs typeface="Calibri"/>
              </a:rPr>
              <a:t>}</a:t>
            </a:r>
            <a:endParaRPr sz="1400">
              <a:solidFill>
                <a:schemeClr val="tx1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872921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pc="-5" dirty="0">
                <a:solidFill>
                  <a:schemeClr val="tx1"/>
                </a:solidFill>
                <a:latin typeface="Arial"/>
                <a:cs typeface="Arial"/>
              </a:rPr>
              <a:t>STRUKTURE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PODATAKA</a:t>
            </a:r>
            <a:r>
              <a:rPr lang="en-US" spc="-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(4)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6425" cy="4995726"/>
          </a:xfrm>
          <a:prstGeom prst="rect">
            <a:avLst/>
          </a:prstGeom>
        </p:spPr>
        <p:txBody>
          <a:bodyPr vert="horz" wrap="square" lIns="0" tIns="527811" rIns="0" bIns="0" rtlCol="0">
            <a:spAutoFit/>
          </a:bodyPr>
          <a:lstStyle/>
          <a:p>
            <a:pPr marL="3662045">
              <a:lnSpc>
                <a:spcPct val="100000"/>
              </a:lnSpc>
            </a:pPr>
            <a:r>
              <a:rPr sz="1400" u="none" spc="-5" dirty="0">
                <a:solidFill>
                  <a:schemeClr val="tx1"/>
                </a:solidFill>
                <a:latin typeface="Calibri"/>
                <a:cs typeface="Calibri"/>
              </a:rPr>
              <a:t>int </a:t>
            </a:r>
            <a:r>
              <a:rPr sz="1400" u="none" spc="-10" dirty="0">
                <a:solidFill>
                  <a:schemeClr val="tx1"/>
                </a:solidFill>
                <a:latin typeface="Calibri"/>
                <a:cs typeface="Calibri"/>
              </a:rPr>
              <a:t>racunanje_poreza(int </a:t>
            </a:r>
            <a:r>
              <a:rPr sz="1400" u="none" spc="-5" dirty="0">
                <a:solidFill>
                  <a:schemeClr val="tx1"/>
                </a:solidFill>
                <a:latin typeface="Calibri"/>
                <a:cs typeface="Calibri"/>
              </a:rPr>
              <a:t>dohodak) </a:t>
            </a:r>
            <a:r>
              <a:rPr sz="1400" u="none" spc="4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400" u="none" dirty="0">
                <a:solidFill>
                  <a:schemeClr val="tx1"/>
                </a:solidFill>
                <a:latin typeface="Calibri"/>
                <a:cs typeface="Calibri"/>
              </a:rPr>
              <a:t>{</a:t>
            </a:r>
            <a:endParaRPr sz="1400">
              <a:solidFill>
                <a:schemeClr val="tx1"/>
              </a:solidFill>
              <a:latin typeface="Calibri"/>
              <a:cs typeface="Calibri"/>
            </a:endParaRPr>
          </a:p>
          <a:p>
            <a:pPr marL="3860165">
              <a:lnSpc>
                <a:spcPct val="100000"/>
              </a:lnSpc>
            </a:pPr>
            <a:r>
              <a:rPr sz="1400" u="none" spc="-10" dirty="0">
                <a:solidFill>
                  <a:schemeClr val="tx1"/>
                </a:solidFill>
                <a:latin typeface="Calibri"/>
                <a:cs typeface="Calibri"/>
              </a:rPr>
              <a:t>int porez </a:t>
            </a:r>
            <a:r>
              <a:rPr sz="1400" u="none" dirty="0">
                <a:solidFill>
                  <a:schemeClr val="tx1"/>
                </a:solidFill>
                <a:latin typeface="Calibri"/>
                <a:cs typeface="Calibri"/>
              </a:rPr>
              <a:t>=</a:t>
            </a:r>
            <a:r>
              <a:rPr sz="1400" u="none" spc="-6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400" u="none" dirty="0">
                <a:solidFill>
                  <a:schemeClr val="tx1"/>
                </a:solidFill>
                <a:latin typeface="Calibri"/>
                <a:cs typeface="Calibri"/>
              </a:rPr>
              <a:t>0;</a:t>
            </a:r>
            <a:endParaRPr sz="1400">
              <a:solidFill>
                <a:schemeClr val="tx1"/>
              </a:solidFill>
              <a:latin typeface="Calibri"/>
              <a:cs typeface="Calibri"/>
            </a:endParaRPr>
          </a:p>
          <a:p>
            <a:pPr marL="3860165" marR="2130425">
              <a:lnSpc>
                <a:spcPct val="100000"/>
              </a:lnSpc>
            </a:pPr>
            <a:r>
              <a:rPr sz="1400" u="none" dirty="0">
                <a:solidFill>
                  <a:schemeClr val="tx1"/>
                </a:solidFill>
                <a:latin typeface="Calibri"/>
                <a:cs typeface="Calibri"/>
              </a:rPr>
              <a:t>if </a:t>
            </a:r>
            <a:r>
              <a:rPr sz="1400" u="none" spc="-5" dirty="0">
                <a:solidFill>
                  <a:schemeClr val="tx1"/>
                </a:solidFill>
                <a:latin typeface="Calibri"/>
                <a:cs typeface="Calibri"/>
              </a:rPr>
              <a:t>(dohodak </a:t>
            </a:r>
            <a:r>
              <a:rPr sz="1400" u="none" dirty="0">
                <a:solidFill>
                  <a:schemeClr val="tx1"/>
                </a:solidFill>
                <a:latin typeface="Calibri"/>
                <a:cs typeface="Calibri"/>
              </a:rPr>
              <a:t>== 0) </a:t>
            </a:r>
            <a:r>
              <a:rPr sz="1400" u="none" spc="-10" dirty="0">
                <a:solidFill>
                  <a:schemeClr val="tx1"/>
                </a:solidFill>
                <a:latin typeface="Calibri"/>
                <a:cs typeface="Calibri"/>
              </a:rPr>
              <a:t>return porez;  for </a:t>
            </a:r>
            <a:r>
              <a:rPr sz="1400" u="none" spc="-5" dirty="0">
                <a:solidFill>
                  <a:schemeClr val="tx1"/>
                </a:solidFill>
                <a:latin typeface="Calibri"/>
                <a:cs typeface="Calibri"/>
              </a:rPr>
              <a:t>(i </a:t>
            </a:r>
            <a:r>
              <a:rPr sz="1400" u="none" dirty="0">
                <a:solidFill>
                  <a:schemeClr val="tx1"/>
                </a:solidFill>
                <a:latin typeface="Calibri"/>
                <a:cs typeface="Calibri"/>
              </a:rPr>
              <a:t>= 0; i &lt; 4; i++)</a:t>
            </a:r>
            <a:r>
              <a:rPr sz="1400" u="none" spc="-11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400" u="none" dirty="0">
                <a:solidFill>
                  <a:schemeClr val="tx1"/>
                </a:solidFill>
                <a:latin typeface="Calibri"/>
                <a:cs typeface="Calibri"/>
              </a:rPr>
              <a:t>{</a:t>
            </a:r>
            <a:endParaRPr sz="1400">
              <a:solidFill>
                <a:schemeClr val="tx1"/>
              </a:solidFill>
              <a:latin typeface="Calibri"/>
              <a:cs typeface="Calibri"/>
            </a:endParaRPr>
          </a:p>
          <a:p>
            <a:pPr marL="4057650">
              <a:lnSpc>
                <a:spcPct val="100000"/>
              </a:lnSpc>
            </a:pPr>
            <a:r>
              <a:rPr sz="1400" u="none" dirty="0">
                <a:solidFill>
                  <a:schemeClr val="tx1"/>
                </a:solidFill>
                <a:latin typeface="Calibri"/>
                <a:cs typeface="Calibri"/>
              </a:rPr>
              <a:t>if </a:t>
            </a:r>
            <a:r>
              <a:rPr sz="1400" u="none" spc="-5" dirty="0">
                <a:solidFill>
                  <a:schemeClr val="tx1"/>
                </a:solidFill>
                <a:latin typeface="Calibri"/>
                <a:cs typeface="Calibri"/>
              </a:rPr>
              <a:t>(dohodak </a:t>
            </a:r>
            <a:r>
              <a:rPr sz="1400" u="none" dirty="0">
                <a:solidFill>
                  <a:schemeClr val="tx1"/>
                </a:solidFill>
                <a:latin typeface="Calibri"/>
                <a:cs typeface="Calibri"/>
              </a:rPr>
              <a:t>&gt; </a:t>
            </a:r>
            <a:r>
              <a:rPr sz="1400" u="none" spc="-5" dirty="0">
                <a:solidFill>
                  <a:schemeClr val="tx1"/>
                </a:solidFill>
                <a:latin typeface="Calibri"/>
                <a:cs typeface="Calibri"/>
              </a:rPr>
              <a:t>dgo[i+1]))</a:t>
            </a:r>
            <a:r>
              <a:rPr sz="1400" u="none" spc="-7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400" u="none" dirty="0">
                <a:solidFill>
                  <a:schemeClr val="tx1"/>
                </a:solidFill>
                <a:latin typeface="Calibri"/>
                <a:cs typeface="Calibri"/>
              </a:rPr>
              <a:t>{</a:t>
            </a:r>
            <a:endParaRPr sz="1400">
              <a:solidFill>
                <a:schemeClr val="tx1"/>
              </a:solidFill>
              <a:latin typeface="Calibri"/>
              <a:cs typeface="Calibri"/>
            </a:endParaRPr>
          </a:p>
          <a:p>
            <a:pPr marL="4257675">
              <a:lnSpc>
                <a:spcPct val="100000"/>
              </a:lnSpc>
            </a:pPr>
            <a:r>
              <a:rPr sz="1400" u="none" spc="-10" dirty="0">
                <a:solidFill>
                  <a:schemeClr val="tx1"/>
                </a:solidFill>
                <a:latin typeface="Calibri"/>
                <a:cs typeface="Calibri"/>
              </a:rPr>
              <a:t>porez </a:t>
            </a:r>
            <a:r>
              <a:rPr sz="1400" u="none" dirty="0">
                <a:solidFill>
                  <a:schemeClr val="tx1"/>
                </a:solidFill>
                <a:latin typeface="Calibri"/>
                <a:cs typeface="Calibri"/>
              </a:rPr>
              <a:t>= </a:t>
            </a:r>
            <a:r>
              <a:rPr sz="1400" u="none" spc="-10" dirty="0">
                <a:solidFill>
                  <a:schemeClr val="tx1"/>
                </a:solidFill>
                <a:latin typeface="Calibri"/>
                <a:cs typeface="Calibri"/>
              </a:rPr>
              <a:t>porez </a:t>
            </a:r>
            <a:r>
              <a:rPr sz="1400" u="none" dirty="0">
                <a:solidFill>
                  <a:schemeClr val="tx1"/>
                </a:solidFill>
                <a:latin typeface="Calibri"/>
                <a:cs typeface="Calibri"/>
              </a:rPr>
              <a:t>+</a:t>
            </a:r>
            <a:r>
              <a:rPr sz="1400" u="none" spc="-3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400" u="none" spc="-5" dirty="0">
                <a:solidFill>
                  <a:schemeClr val="tx1"/>
                </a:solidFill>
                <a:latin typeface="Calibri"/>
                <a:cs typeface="Calibri"/>
              </a:rPr>
              <a:t>s[i]*100000;</a:t>
            </a:r>
            <a:endParaRPr sz="1400">
              <a:solidFill>
                <a:schemeClr val="tx1"/>
              </a:solidFill>
              <a:latin typeface="Calibri"/>
              <a:cs typeface="Calibri"/>
            </a:endParaRPr>
          </a:p>
          <a:p>
            <a:pPr marL="4257675">
              <a:lnSpc>
                <a:spcPct val="100000"/>
              </a:lnSpc>
            </a:pPr>
            <a:r>
              <a:rPr sz="1400" u="none" dirty="0">
                <a:solidFill>
                  <a:schemeClr val="tx1"/>
                </a:solidFill>
                <a:latin typeface="Calibri"/>
                <a:cs typeface="Calibri"/>
              </a:rPr>
              <a:t>if </a:t>
            </a:r>
            <a:r>
              <a:rPr sz="1400" u="none" spc="-5" dirty="0">
                <a:solidFill>
                  <a:schemeClr val="tx1"/>
                </a:solidFill>
                <a:latin typeface="Calibri"/>
                <a:cs typeface="Calibri"/>
              </a:rPr>
              <a:t>(i </a:t>
            </a:r>
            <a:r>
              <a:rPr sz="1400" u="none" dirty="0">
                <a:solidFill>
                  <a:schemeClr val="tx1"/>
                </a:solidFill>
                <a:latin typeface="Calibri"/>
                <a:cs typeface="Calibri"/>
              </a:rPr>
              <a:t>== 3) </a:t>
            </a:r>
            <a:r>
              <a:rPr sz="1400" u="none" spc="-10" dirty="0">
                <a:solidFill>
                  <a:schemeClr val="tx1"/>
                </a:solidFill>
                <a:latin typeface="Calibri"/>
                <a:cs typeface="Calibri"/>
              </a:rPr>
              <a:t>porez </a:t>
            </a:r>
            <a:r>
              <a:rPr sz="1400" u="none" dirty="0">
                <a:solidFill>
                  <a:schemeClr val="tx1"/>
                </a:solidFill>
                <a:latin typeface="Calibri"/>
                <a:cs typeface="Calibri"/>
              </a:rPr>
              <a:t>= </a:t>
            </a:r>
            <a:r>
              <a:rPr sz="1400" u="none" spc="-10" dirty="0">
                <a:solidFill>
                  <a:schemeClr val="tx1"/>
                </a:solidFill>
                <a:latin typeface="Calibri"/>
                <a:cs typeface="Calibri"/>
              </a:rPr>
              <a:t>porez </a:t>
            </a:r>
            <a:r>
              <a:rPr sz="1400" u="none" dirty="0">
                <a:solidFill>
                  <a:schemeClr val="tx1"/>
                </a:solidFill>
                <a:latin typeface="Calibri"/>
                <a:cs typeface="Calibri"/>
              </a:rPr>
              <a:t>+ </a:t>
            </a:r>
            <a:r>
              <a:rPr sz="1400" u="none" spc="-5" dirty="0">
                <a:solidFill>
                  <a:schemeClr val="tx1"/>
                </a:solidFill>
                <a:latin typeface="Calibri"/>
                <a:cs typeface="Calibri"/>
              </a:rPr>
              <a:t>s[i+1] </a:t>
            </a:r>
            <a:r>
              <a:rPr sz="1400" u="none" dirty="0">
                <a:solidFill>
                  <a:schemeClr val="tx1"/>
                </a:solidFill>
                <a:latin typeface="Calibri"/>
                <a:cs typeface="Calibri"/>
              </a:rPr>
              <a:t>* </a:t>
            </a:r>
            <a:r>
              <a:rPr sz="1400" u="none" spc="-5" dirty="0">
                <a:solidFill>
                  <a:schemeClr val="tx1"/>
                </a:solidFill>
                <a:latin typeface="Calibri"/>
                <a:cs typeface="Calibri"/>
              </a:rPr>
              <a:t>(dohodak </a:t>
            </a:r>
            <a:r>
              <a:rPr sz="1400" u="none" dirty="0">
                <a:solidFill>
                  <a:schemeClr val="tx1"/>
                </a:solidFill>
                <a:latin typeface="Calibri"/>
                <a:cs typeface="Calibri"/>
              </a:rPr>
              <a:t>–</a:t>
            </a:r>
            <a:r>
              <a:rPr sz="1400" u="none" spc="-3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400" u="none" spc="-5" dirty="0">
                <a:solidFill>
                  <a:schemeClr val="tx1"/>
                </a:solidFill>
                <a:latin typeface="Calibri"/>
                <a:cs typeface="Calibri"/>
              </a:rPr>
              <a:t>dgo[i+1]);</a:t>
            </a:r>
            <a:endParaRPr sz="1400">
              <a:solidFill>
                <a:schemeClr val="tx1"/>
              </a:solidFill>
              <a:latin typeface="Calibri"/>
              <a:cs typeface="Calibri"/>
            </a:endParaRPr>
          </a:p>
          <a:p>
            <a:pPr marL="4057650">
              <a:lnSpc>
                <a:spcPct val="100000"/>
              </a:lnSpc>
            </a:pPr>
            <a:r>
              <a:rPr sz="1400" u="none" dirty="0">
                <a:solidFill>
                  <a:schemeClr val="tx1"/>
                </a:solidFill>
                <a:latin typeface="Calibri"/>
                <a:cs typeface="Calibri"/>
              </a:rPr>
              <a:t>}</a:t>
            </a:r>
            <a:endParaRPr sz="1400">
              <a:solidFill>
                <a:schemeClr val="tx1"/>
              </a:solidFill>
              <a:latin typeface="Calibri"/>
              <a:cs typeface="Calibri"/>
            </a:endParaRPr>
          </a:p>
          <a:p>
            <a:pPr marL="4057650">
              <a:lnSpc>
                <a:spcPct val="100000"/>
              </a:lnSpc>
            </a:pPr>
            <a:r>
              <a:rPr sz="1400" u="none" dirty="0">
                <a:solidFill>
                  <a:schemeClr val="tx1"/>
                </a:solidFill>
                <a:latin typeface="Calibri"/>
                <a:cs typeface="Calibri"/>
              </a:rPr>
              <a:t>else</a:t>
            </a:r>
            <a:r>
              <a:rPr sz="1400" u="none" spc="-9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400" u="none" dirty="0">
                <a:solidFill>
                  <a:schemeClr val="tx1"/>
                </a:solidFill>
                <a:latin typeface="Calibri"/>
                <a:cs typeface="Calibri"/>
              </a:rPr>
              <a:t>{</a:t>
            </a:r>
            <a:endParaRPr sz="1400">
              <a:solidFill>
                <a:schemeClr val="tx1"/>
              </a:solidFill>
              <a:latin typeface="Calibri"/>
              <a:cs typeface="Calibri"/>
            </a:endParaRPr>
          </a:p>
          <a:p>
            <a:pPr marL="4257675" marR="1034415">
              <a:lnSpc>
                <a:spcPct val="100000"/>
              </a:lnSpc>
            </a:pPr>
            <a:r>
              <a:rPr sz="1400" u="none" spc="-10" dirty="0">
                <a:solidFill>
                  <a:schemeClr val="tx1"/>
                </a:solidFill>
                <a:latin typeface="Calibri"/>
                <a:cs typeface="Calibri"/>
              </a:rPr>
              <a:t>porez </a:t>
            </a:r>
            <a:r>
              <a:rPr sz="1400" u="none" dirty="0">
                <a:solidFill>
                  <a:schemeClr val="tx1"/>
                </a:solidFill>
                <a:latin typeface="Calibri"/>
                <a:cs typeface="Calibri"/>
              </a:rPr>
              <a:t>= </a:t>
            </a:r>
            <a:r>
              <a:rPr sz="1400" u="none" spc="-10" dirty="0">
                <a:solidFill>
                  <a:schemeClr val="tx1"/>
                </a:solidFill>
                <a:latin typeface="Calibri"/>
                <a:cs typeface="Calibri"/>
              </a:rPr>
              <a:t>porez </a:t>
            </a:r>
            <a:r>
              <a:rPr sz="1400" u="none" dirty="0">
                <a:solidFill>
                  <a:schemeClr val="tx1"/>
                </a:solidFill>
                <a:latin typeface="Calibri"/>
                <a:cs typeface="Calibri"/>
              </a:rPr>
              <a:t>+ s[i] * </a:t>
            </a:r>
            <a:r>
              <a:rPr sz="1400" u="none" spc="-5" dirty="0">
                <a:solidFill>
                  <a:schemeClr val="tx1"/>
                </a:solidFill>
                <a:latin typeface="Calibri"/>
                <a:cs typeface="Calibri"/>
              </a:rPr>
              <a:t>(dohodak </a:t>
            </a:r>
            <a:r>
              <a:rPr sz="1400" u="none" dirty="0">
                <a:solidFill>
                  <a:schemeClr val="tx1"/>
                </a:solidFill>
                <a:latin typeface="Calibri"/>
                <a:cs typeface="Calibri"/>
              </a:rPr>
              <a:t>– </a:t>
            </a:r>
            <a:r>
              <a:rPr sz="1400" u="none" spc="-5" dirty="0">
                <a:solidFill>
                  <a:schemeClr val="tx1"/>
                </a:solidFill>
                <a:latin typeface="Calibri"/>
                <a:cs typeface="Calibri"/>
              </a:rPr>
              <a:t>dgo[i]);  </a:t>
            </a:r>
            <a:r>
              <a:rPr sz="1400" u="none" spc="-10" dirty="0">
                <a:solidFill>
                  <a:schemeClr val="tx1"/>
                </a:solidFill>
                <a:latin typeface="Calibri"/>
                <a:cs typeface="Calibri"/>
              </a:rPr>
              <a:t>return</a:t>
            </a:r>
            <a:r>
              <a:rPr sz="1400" u="none" spc="-5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400" u="none" spc="-10" dirty="0">
                <a:solidFill>
                  <a:schemeClr val="tx1"/>
                </a:solidFill>
                <a:latin typeface="Calibri"/>
                <a:cs typeface="Calibri"/>
              </a:rPr>
              <a:t>porez;</a:t>
            </a:r>
            <a:endParaRPr sz="1400">
              <a:solidFill>
                <a:schemeClr val="tx1"/>
              </a:solidFill>
              <a:latin typeface="Calibri"/>
              <a:cs typeface="Calibri"/>
            </a:endParaRPr>
          </a:p>
          <a:p>
            <a:pPr marL="4057650">
              <a:lnSpc>
                <a:spcPct val="100000"/>
              </a:lnSpc>
            </a:pPr>
            <a:r>
              <a:rPr sz="1400" u="none" dirty="0">
                <a:solidFill>
                  <a:schemeClr val="tx1"/>
                </a:solidFill>
                <a:latin typeface="Calibri"/>
                <a:cs typeface="Calibri"/>
              </a:rPr>
              <a:t>}</a:t>
            </a:r>
            <a:endParaRPr sz="1400">
              <a:solidFill>
                <a:schemeClr val="tx1"/>
              </a:solidFill>
              <a:latin typeface="Calibri"/>
              <a:cs typeface="Calibri"/>
            </a:endParaRPr>
          </a:p>
          <a:p>
            <a:pPr marL="3860165">
              <a:lnSpc>
                <a:spcPct val="100000"/>
              </a:lnSpc>
            </a:pPr>
            <a:r>
              <a:rPr sz="1400" u="none" dirty="0">
                <a:solidFill>
                  <a:schemeClr val="tx1"/>
                </a:solidFill>
                <a:latin typeface="Calibri"/>
                <a:cs typeface="Calibri"/>
              </a:rPr>
              <a:t>}</a:t>
            </a:r>
            <a:endParaRPr sz="1400">
              <a:solidFill>
                <a:schemeClr val="tx1"/>
              </a:solidFill>
              <a:latin typeface="Calibri"/>
              <a:cs typeface="Calibri"/>
            </a:endParaRPr>
          </a:p>
          <a:p>
            <a:pPr marL="3860165">
              <a:lnSpc>
                <a:spcPct val="100000"/>
              </a:lnSpc>
            </a:pPr>
            <a:r>
              <a:rPr sz="1400" u="none" spc="-10" dirty="0">
                <a:solidFill>
                  <a:schemeClr val="tx1"/>
                </a:solidFill>
                <a:latin typeface="Calibri"/>
                <a:cs typeface="Calibri"/>
              </a:rPr>
              <a:t>return</a:t>
            </a:r>
            <a:r>
              <a:rPr sz="1400" u="none" spc="-5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400" u="none" spc="-10" dirty="0">
                <a:solidFill>
                  <a:schemeClr val="tx1"/>
                </a:solidFill>
                <a:latin typeface="Calibri"/>
                <a:cs typeface="Calibri"/>
              </a:rPr>
              <a:t>porez;</a:t>
            </a:r>
            <a:endParaRPr sz="1400">
              <a:solidFill>
                <a:schemeClr val="tx1"/>
              </a:solidFill>
              <a:latin typeface="Calibri"/>
              <a:cs typeface="Calibri"/>
            </a:endParaRPr>
          </a:p>
          <a:p>
            <a:pPr marL="3662045">
              <a:lnSpc>
                <a:spcPct val="100000"/>
              </a:lnSpc>
            </a:pPr>
            <a:r>
              <a:rPr sz="1400" u="none" dirty="0">
                <a:solidFill>
                  <a:schemeClr val="tx1"/>
                </a:solidFill>
                <a:latin typeface="Calibri"/>
                <a:cs typeface="Calibri"/>
              </a:rPr>
              <a:t>}</a:t>
            </a:r>
            <a:endParaRPr sz="1400">
              <a:solidFill>
                <a:schemeClr val="tx1"/>
              </a:solidFill>
              <a:latin typeface="Calibri"/>
              <a:cs typeface="Calibri"/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2485635"/>
              </p:ext>
            </p:extLst>
          </p:nvPr>
        </p:nvGraphicFramePr>
        <p:xfrm>
          <a:off x="590550" y="2944876"/>
          <a:ext cx="3221101" cy="20420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2749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46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8033">
                <a:tc>
                  <a:txBody>
                    <a:bodyPr/>
                    <a:lstStyle/>
                    <a:p>
                      <a:pPr marL="919480" marR="255904" indent="-655955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Donja granica</a:t>
                      </a:r>
                      <a:r>
                        <a:rPr sz="1400" spc="-1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400" dirty="0">
                          <a:latin typeface="Arial"/>
                          <a:cs typeface="Arial"/>
                        </a:rPr>
                        <a:t>opsega  (dgo)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358775" marR="222250" indent="-12827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Stopa  (s)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7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9560">
                        <a:lnSpc>
                          <a:spcPct val="100000"/>
                        </a:lnSpc>
                        <a:spcBef>
                          <a:spcPts val="24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0.10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100000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956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0.12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200000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9560">
                        <a:lnSpc>
                          <a:spcPct val="100000"/>
                        </a:lnSpc>
                        <a:spcBef>
                          <a:spcPts val="270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0.15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300000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956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0.18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635" algn="ctr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spc="-5" dirty="0">
                          <a:latin typeface="Arial"/>
                          <a:cs typeface="Arial"/>
                        </a:rPr>
                        <a:t>400000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89560">
                        <a:lnSpc>
                          <a:spcPct val="100000"/>
                        </a:lnSpc>
                        <a:spcBef>
                          <a:spcPts val="275"/>
                        </a:spcBef>
                      </a:pPr>
                      <a:r>
                        <a:rPr sz="1400" dirty="0">
                          <a:latin typeface="Arial"/>
                          <a:cs typeface="Arial"/>
                        </a:rPr>
                        <a:t>0.20</a:t>
                      </a:r>
                      <a:endParaRPr sz="14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158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ALGORITMI</a:t>
            </a:r>
            <a:r>
              <a:rPr lang="en-US" spc="-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(1)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0940" y="2029840"/>
            <a:ext cx="7647305" cy="31008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" marR="8890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u projektu programa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, obično su definisani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algoritmi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koje treba upotrebiti  za realizaciju date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komponente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primeri algoritama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: algoritmi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za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sortiranje,</a:t>
            </a:r>
            <a:r>
              <a:rPr sz="1800" spc="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optimizaciju,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78765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višekriterijumsko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odlučivanje,</a:t>
            </a:r>
            <a:r>
              <a:rPr sz="1800" spc="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itd.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311785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iako algoritmi mogu da budu dati, postoji velika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fleksibilnost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pogledu  njihove realizacije (zavisno od ograničenja koje postavljaju korišćen  programski jezik i raspoloživa hardverska</a:t>
            </a:r>
            <a:r>
              <a:rPr sz="1800" spc="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platforma)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8765" indent="-26606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u="heavy" spc="-4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različito realizovani algoritmi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imaju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različite performanse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, kao i</a:t>
            </a:r>
            <a:r>
              <a:rPr sz="1800" spc="1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efikasnost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32788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ALGORITMI</a:t>
            </a:r>
            <a:r>
              <a:rPr lang="en-US" spc="-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(2)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9591" y="1773682"/>
            <a:ext cx="7517765" cy="36317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8765" marR="5080" indent="-266700">
              <a:lnSpc>
                <a:spcPct val="100000"/>
              </a:lnSpc>
            </a:pPr>
            <a:r>
              <a:rPr sz="1600" spc="20" dirty="0">
                <a:solidFill>
                  <a:schemeClr val="tx1"/>
                </a:solidFill>
                <a:latin typeface="Arial"/>
                <a:cs typeface="Arial"/>
              </a:rPr>
              <a:t>► </a:t>
            </a:r>
            <a:r>
              <a:rPr sz="1800" spc="-20" dirty="0">
                <a:solidFill>
                  <a:schemeClr val="tx1"/>
                </a:solidFill>
                <a:latin typeface="Arial"/>
                <a:cs typeface="Arial"/>
              </a:rPr>
              <a:t>Većina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programera pokušava da algoritam realizuje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tako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da se izvršava 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što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 moguće većom brzinom.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Moguće posledice</a:t>
            </a:r>
            <a:r>
              <a:rPr sz="1800" u="heavy" spc="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su: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brže izvršavanje može da prouzrokuje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složeniji kôd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koji</a:t>
            </a:r>
            <a:r>
              <a:rPr sz="1800" spc="1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zahteva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78765">
              <a:lnSpc>
                <a:spcPct val="100000"/>
              </a:lnSpc>
            </a:pPr>
            <a:r>
              <a:rPr sz="1800" u="heavy" spc="-4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više vremena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generisanje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4064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složeniji kôd zahteva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više primera za testiranje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 koje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treba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obezbediti  odgovarajuće ulazne</a:t>
            </a:r>
            <a:r>
              <a:rPr sz="18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podatke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potrebno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je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više vremena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za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tumačenje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razumevanje kôda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što</a:t>
            </a:r>
            <a:r>
              <a:rPr sz="1800" spc="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78765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on</a:t>
            </a:r>
            <a:r>
              <a:rPr sz="1800" spc="-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složeniji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42900" indent="-3302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34353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buduće potencijalne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izmene je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teže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sprovesti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ako je kôd</a:t>
            </a:r>
            <a:r>
              <a:rPr sz="1800" spc="1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složeniji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14172" y="5533644"/>
            <a:ext cx="7844155" cy="630942"/>
          </a:xfrm>
          <a:prstGeom prst="rect">
            <a:avLst/>
          </a:prstGeom>
          <a:ln w="9144">
            <a:solidFill>
              <a:srgbClr val="008000"/>
            </a:solidFill>
          </a:ln>
        </p:spPr>
        <p:txBody>
          <a:bodyPr vert="horz" wrap="square" lIns="0" tIns="76200" rIns="0" bIns="0" rtlCol="0">
            <a:spAutoFit/>
          </a:bodyPr>
          <a:lstStyle/>
          <a:p>
            <a:pPr marL="193040">
              <a:lnSpc>
                <a:spcPct val="100000"/>
              </a:lnSpc>
              <a:spcBef>
                <a:spcPts val="600"/>
              </a:spcBef>
            </a:pPr>
            <a:r>
              <a:rPr sz="1800" u="heavy" spc="-4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Zaključak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: brzinu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treba posmatrati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zajedno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da postavljenim zahtevima</a:t>
            </a:r>
            <a:r>
              <a:rPr sz="1800" spc="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269365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kvalitetom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urađenog</a:t>
            </a:r>
            <a:r>
              <a:rPr sz="18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projekta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731296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ALGORITMI</a:t>
            </a:r>
            <a:r>
              <a:rPr lang="en-US" spc="-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(3)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59993" y="1611503"/>
            <a:ext cx="7835265" cy="49885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ako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je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brzina značajan faktor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implementaciji, potrebno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je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detaljno</a:t>
            </a:r>
            <a:r>
              <a:rPr sz="1800" spc="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proučiti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78765">
              <a:lnSpc>
                <a:spcPct val="100000"/>
              </a:lnSpc>
            </a:pPr>
            <a:r>
              <a:rPr sz="1800" u="heavy" spc="-4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na koji način prevodilac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 izabrani programski jezik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optimizuje</a:t>
            </a:r>
            <a:r>
              <a:rPr sz="1800" u="heavy" spc="1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kôd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1480185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tako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se izbegava da optimizacija koju je programer primenio  u cilju ubrzanja, 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stvari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uspori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naizgled brži</a:t>
            </a:r>
            <a:r>
              <a:rPr sz="1800" spc="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kod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Primer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: implementacija trodimenzionalnog</a:t>
            </a:r>
            <a:r>
              <a:rPr sz="1800" spc="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niza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461645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radi ubrzanja, programer može da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koristi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jednodimenzionalni niz 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sâm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izračunava indeks elementa u trodimenzionalnom nizu</a:t>
            </a:r>
            <a:r>
              <a:rPr sz="1800" spc="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kao: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4765" algn="ctr">
              <a:lnSpc>
                <a:spcPct val="100000"/>
              </a:lnSpc>
              <a:spcBef>
                <a:spcPts val="1365"/>
              </a:spcBef>
            </a:pPr>
            <a:r>
              <a:rPr sz="1800" spc="-5" dirty="0">
                <a:solidFill>
                  <a:schemeClr val="tx1"/>
                </a:solidFill>
                <a:latin typeface="Calibri"/>
                <a:cs typeface="Calibri"/>
              </a:rPr>
              <a:t>indeks </a:t>
            </a: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= 2*i +4*j +</a:t>
            </a:r>
            <a:r>
              <a:rPr sz="1800" spc="-7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k;</a:t>
            </a:r>
            <a:endParaRPr sz="1800">
              <a:solidFill>
                <a:schemeClr val="tx1"/>
              </a:solidFill>
              <a:latin typeface="Calibri"/>
              <a:cs typeface="Calibri"/>
            </a:endParaRPr>
          </a:p>
          <a:p>
            <a:pPr marL="279400" marR="1162050" indent="-266700">
              <a:lnSpc>
                <a:spcPct val="100000"/>
              </a:lnSpc>
              <a:spcBef>
                <a:spcPts val="1510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programu se svaka pozicija u trodimenzionalnom nizu računa  množenjem i sabiranjem nekih</a:t>
            </a:r>
            <a:r>
              <a:rPr sz="1800" spc="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vrednosti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Clr>
                <a:srgbClr val="CC0000"/>
              </a:buClr>
              <a:buFont typeface="Wingdings"/>
              <a:buChar char=""/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285115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međutim, ako prevodilac, da bi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skratio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vreme za indeksiranje niza koristi  registre, a ne izračunavanja, korišćenje jednodimenzionalnog niza bi  produžilo vreme izvršenja, iako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je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polazna ideja bila da ga</a:t>
            </a:r>
            <a:r>
              <a:rPr sz="1800" spc="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smanji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04444" y="3171444"/>
            <a:ext cx="8164195" cy="3534410"/>
          </a:xfrm>
          <a:custGeom>
            <a:avLst/>
            <a:gdLst/>
            <a:ahLst/>
            <a:cxnLst/>
            <a:rect l="l" t="t" r="r" b="b"/>
            <a:pathLst>
              <a:path w="8164195" h="3534409">
                <a:moveTo>
                  <a:pt x="0" y="3534155"/>
                </a:moveTo>
                <a:lnTo>
                  <a:pt x="8164068" y="3534155"/>
                </a:lnTo>
                <a:lnTo>
                  <a:pt x="8164068" y="0"/>
                </a:lnTo>
                <a:lnTo>
                  <a:pt x="0" y="0"/>
                </a:lnTo>
                <a:lnTo>
                  <a:pt x="0" y="3534155"/>
                </a:lnTo>
                <a:close/>
              </a:path>
            </a:pathLst>
          </a:custGeom>
          <a:ln w="9144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2368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KONTROLNE </a:t>
            </a:r>
            <a:r>
              <a:rPr lang="en-US" spc="-5" dirty="0">
                <a:solidFill>
                  <a:schemeClr val="tx1"/>
                </a:solidFill>
                <a:latin typeface="Arial"/>
                <a:cs typeface="Arial"/>
              </a:rPr>
              <a:t>STRUKTURE</a:t>
            </a:r>
            <a:r>
              <a:rPr lang="en-US" spc="-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(1)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1355" y="1705355"/>
            <a:ext cx="8792210" cy="428322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119380" rIns="0" bIns="0" rtlCol="0">
            <a:spAutoFit/>
          </a:bodyPr>
          <a:lstStyle/>
          <a:p>
            <a:pPr marL="397510">
              <a:lnSpc>
                <a:spcPct val="100000"/>
              </a:lnSpc>
              <a:spcBef>
                <a:spcPts val="940"/>
              </a:spcBef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Kontrolne strukture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upravljaju tokom izvršavanja</a:t>
            </a:r>
            <a:r>
              <a:rPr sz="18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programa.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70991" y="2410078"/>
            <a:ext cx="7849870" cy="2516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 prevođenju dizajna u programski kôd treba očuvati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što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</a:t>
            </a:r>
            <a:r>
              <a:rPr sz="1800" spc="1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moguće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više kontrolnih struktura, jer je tada lakše pratiti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usklađenost dizajna i</a:t>
            </a:r>
            <a:r>
              <a:rPr sz="1800" u="heavy" spc="2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10" dirty="0">
                <a:solidFill>
                  <a:schemeClr val="tx1"/>
                </a:solidFill>
                <a:latin typeface="Arial"/>
                <a:cs typeface="Arial"/>
              </a:rPr>
              <a:t>kôda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prilikom pisanja kôda, preporučljivo je da se koriste one kontrolne</a:t>
            </a:r>
            <a:r>
              <a:rPr sz="1800" spc="1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strukture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koje omogućavaju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lako čitanje kôda odozgo</a:t>
            </a:r>
            <a:r>
              <a:rPr sz="1800" u="heavy" spc="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10" dirty="0">
                <a:solidFill>
                  <a:schemeClr val="tx1"/>
                </a:solidFill>
                <a:latin typeface="Arial"/>
                <a:cs typeface="Arial"/>
              </a:rPr>
              <a:t>nadole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treba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izbegavati velike skokove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sa jednog na drugo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mesto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r>
              <a:rPr sz="1800" spc="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kontrolne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strukture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mogu značajno da utiču na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razumljivost</a:t>
            </a:r>
            <a:r>
              <a:rPr sz="1800" u="heavy" spc="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479536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KONTROLNE </a:t>
            </a:r>
            <a:r>
              <a:rPr lang="en-US" spc="-5" dirty="0">
                <a:solidFill>
                  <a:schemeClr val="tx1"/>
                </a:solidFill>
                <a:latin typeface="Arial"/>
                <a:cs typeface="Arial"/>
              </a:rPr>
              <a:t>STRUKTURE</a:t>
            </a:r>
            <a:r>
              <a:rPr lang="en-US" spc="-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(2)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3994403" y="3883152"/>
            <a:ext cx="4841875" cy="2665730"/>
          </a:xfrm>
          <a:custGeom>
            <a:avLst/>
            <a:gdLst/>
            <a:ahLst/>
            <a:cxnLst/>
            <a:rect l="l" t="t" r="r" b="b"/>
            <a:pathLst>
              <a:path w="4841875" h="2665729">
                <a:moveTo>
                  <a:pt x="0" y="2665476"/>
                </a:moveTo>
                <a:lnTo>
                  <a:pt x="4841748" y="2665476"/>
                </a:lnTo>
                <a:lnTo>
                  <a:pt x="4841748" y="0"/>
                </a:lnTo>
                <a:lnTo>
                  <a:pt x="0" y="0"/>
                </a:lnTo>
                <a:lnTo>
                  <a:pt x="0" y="2665476"/>
                </a:lnTo>
                <a:close/>
              </a:path>
            </a:pathLst>
          </a:custGeom>
          <a:ln w="9144">
            <a:solidFill>
              <a:srgbClr val="008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graphicFrame>
        <p:nvGraphicFramePr>
          <p:cNvPr id="6" name="objec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581386"/>
              </p:ext>
            </p:extLst>
          </p:nvPr>
        </p:nvGraphicFramePr>
        <p:xfrm>
          <a:off x="291084" y="1670304"/>
          <a:ext cx="8540495" cy="50199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457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0825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7489">
                <a:tc>
                  <a:txBody>
                    <a:bodyPr/>
                    <a:lstStyle/>
                    <a:p>
                      <a:pPr marL="359410">
                        <a:lnSpc>
                          <a:spcPct val="100000"/>
                        </a:lnSpc>
                        <a:spcBef>
                          <a:spcPts val="365"/>
                        </a:spcBef>
                      </a:pPr>
                      <a:r>
                        <a:rPr sz="1800" u="heavy" spc="-5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Primer: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333399"/>
                      </a:solidFill>
                      <a:prstDash val="solid"/>
                    </a:lnL>
                    <a:lnR w="9144">
                      <a:solidFill>
                        <a:srgbClr val="333399"/>
                      </a:solidFill>
                      <a:prstDash val="solid"/>
                    </a:lnR>
                    <a:lnT w="9144">
                      <a:solidFill>
                        <a:srgbClr val="333399"/>
                      </a:solidFill>
                      <a:prstDash val="solid"/>
                    </a:lnT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333399"/>
                      </a:solidFill>
                      <a:prstDash val="solid"/>
                    </a:lnL>
                    <a:lnR w="9144">
                      <a:solidFill>
                        <a:srgbClr val="333399"/>
                      </a:solidFill>
                      <a:prstDash val="solid"/>
                    </a:lnR>
                    <a:lnT w="9144">
                      <a:solidFill>
                        <a:srgbClr val="333399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108">
                <a:tc>
                  <a:txBody>
                    <a:bodyPr/>
                    <a:lstStyle/>
                    <a:p>
                      <a:pPr marL="618490">
                        <a:lnSpc>
                          <a:spcPct val="100000"/>
                        </a:lnSpc>
                        <a:spcBef>
                          <a:spcPts val="1255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dobit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1800" spc="-8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d;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144">
                      <a:solidFill>
                        <a:srgbClr val="333399"/>
                      </a:solidFill>
                      <a:prstDash val="solid"/>
                    </a:lnL>
                    <a:lnR w="9144">
                      <a:solidFill>
                        <a:srgbClr val="3333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81635">
                        <a:lnSpc>
                          <a:spcPct val="100000"/>
                        </a:lnSpc>
                        <a:spcBef>
                          <a:spcPts val="1080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if (prihod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&lt; 10000)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dobit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d;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144">
                      <a:solidFill>
                        <a:srgbClr val="333399"/>
                      </a:solidFill>
                      <a:prstDash val="solid"/>
                    </a:lnL>
                    <a:lnR w="9144">
                      <a:solidFill>
                        <a:srgbClr val="333399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58">
                <a:tc>
                  <a:txBody>
                    <a:bodyPr/>
                    <a:lstStyle/>
                    <a:p>
                      <a:pPr marL="618490">
                        <a:lnSpc>
                          <a:spcPts val="1975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if (prihod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&lt;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20000)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goto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 A;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144">
                      <a:solidFill>
                        <a:srgbClr val="333399"/>
                      </a:solidFill>
                      <a:prstDash val="solid"/>
                    </a:lnL>
                    <a:lnR w="9144">
                      <a:solidFill>
                        <a:srgbClr val="3333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81635">
                        <a:lnSpc>
                          <a:spcPts val="1805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elseif (prihod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&lt; 15000)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dobit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= d +</a:t>
                      </a:r>
                      <a:r>
                        <a:rPr sz="1800" spc="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nagrada;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144">
                      <a:solidFill>
                        <a:srgbClr val="333399"/>
                      </a:solidFill>
                      <a:prstDash val="solid"/>
                    </a:lnL>
                    <a:lnR w="9144">
                      <a:solidFill>
                        <a:srgbClr val="333399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472">
                <a:tc>
                  <a:txBody>
                    <a:bodyPr/>
                    <a:lstStyle/>
                    <a:p>
                      <a:pPr marL="618490">
                        <a:lnSpc>
                          <a:spcPts val="198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dobit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= d +</a:t>
                      </a:r>
                      <a:r>
                        <a:rPr sz="18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5*nagrada;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144">
                      <a:solidFill>
                        <a:srgbClr val="333399"/>
                      </a:solidFill>
                      <a:prstDash val="solid"/>
                    </a:lnL>
                    <a:lnR w="9144">
                      <a:solidFill>
                        <a:srgbClr val="3333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81635">
                        <a:lnSpc>
                          <a:spcPts val="1805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elseif (prihod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&lt; 20000)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dobit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= d +</a:t>
                      </a:r>
                      <a:r>
                        <a:rPr sz="1800" spc="1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2*nagrada;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144">
                      <a:solidFill>
                        <a:srgbClr val="333399"/>
                      </a:solidFill>
                      <a:prstDash val="solid"/>
                    </a:lnL>
                    <a:lnR w="9144">
                      <a:solidFill>
                        <a:srgbClr val="333399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432">
                <a:tc>
                  <a:txBody>
                    <a:bodyPr/>
                    <a:lstStyle/>
                    <a:p>
                      <a:pPr marL="618490">
                        <a:lnSpc>
                          <a:spcPts val="1980"/>
                        </a:lnSpc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goto</a:t>
                      </a:r>
                      <a:r>
                        <a:rPr sz="18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C;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144">
                      <a:solidFill>
                        <a:srgbClr val="333399"/>
                      </a:solidFill>
                      <a:prstDash val="solid"/>
                    </a:lnL>
                    <a:lnR w="9144">
                      <a:solidFill>
                        <a:srgbClr val="3333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pPr marL="381635">
                        <a:lnSpc>
                          <a:spcPts val="1805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else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dobit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= d +</a:t>
                      </a:r>
                      <a:r>
                        <a:rPr sz="18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5*nagrada;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144">
                      <a:solidFill>
                        <a:srgbClr val="333399"/>
                      </a:solidFill>
                      <a:prstDash val="solid"/>
                    </a:lnL>
                    <a:lnR w="9144">
                      <a:solidFill>
                        <a:srgbClr val="333399"/>
                      </a:solidFill>
                      <a:prstDash val="soli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23570">
                <a:tc rowSpan="2">
                  <a:txBody>
                    <a:bodyPr/>
                    <a:lstStyle/>
                    <a:p>
                      <a:pPr marL="356235">
                        <a:lnSpc>
                          <a:spcPts val="1889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A: if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(prihod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&lt; 15000)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goto</a:t>
                      </a:r>
                      <a:r>
                        <a:rPr sz="18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B;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144">
                      <a:solidFill>
                        <a:srgbClr val="333399"/>
                      </a:solidFill>
                      <a:prstDash val="solid"/>
                    </a:lnL>
                    <a:lnR w="9144">
                      <a:solidFill>
                        <a:srgbClr val="333399"/>
                      </a:solidFill>
                      <a:prstDash val="solid"/>
                    </a:lnR>
                  </a:tcPr>
                </a:tc>
                <a:tc>
                  <a:txBody>
                    <a:bodyPr/>
                    <a:lstStyle/>
                    <a:p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144">
                      <a:solidFill>
                        <a:srgbClr val="333399"/>
                      </a:solidFill>
                      <a:prstDash val="solid"/>
                    </a:lnL>
                    <a:lnR w="9144">
                      <a:solidFill>
                        <a:srgbClr val="333399"/>
                      </a:solidFill>
                      <a:prstDash val="solid"/>
                    </a:lnR>
                    <a:lnB w="9144">
                      <a:solidFill>
                        <a:srgbClr val="33339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0749"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333399"/>
                      </a:solidFill>
                      <a:prstDash val="solid"/>
                    </a:lnL>
                    <a:lnR w="9144">
                      <a:solidFill>
                        <a:srgbClr val="333399"/>
                      </a:solidFill>
                      <a:prstDash val="solid"/>
                    </a:lnR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8"/>
                        </a:spcBef>
                      </a:pPr>
                      <a:endParaRPr sz="2100">
                        <a:latin typeface="Times New Roman"/>
                        <a:cs typeface="Times New Roman"/>
                      </a:endParaRPr>
                    </a:p>
                    <a:p>
                      <a:pPr marL="327660">
                        <a:lnSpc>
                          <a:spcPct val="100000"/>
                        </a:lnSpc>
                      </a:pPr>
                      <a:r>
                        <a:rPr sz="1800" u="heavy" spc="-5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Saveti za pisanje</a:t>
                      </a:r>
                      <a:r>
                        <a:rPr sz="1800" u="heavy" spc="-30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 </a:t>
                      </a:r>
                      <a:r>
                        <a:rPr sz="1800" u="heavy" spc="-5" dirty="0">
                          <a:solidFill>
                            <a:srgbClr val="008000"/>
                          </a:solidFill>
                          <a:latin typeface="Arial"/>
                          <a:cs typeface="Arial"/>
                        </a:rPr>
                        <a:t>kôda: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34"/>
                        </a:spcBef>
                      </a:pPr>
                      <a:endParaRPr sz="1850">
                        <a:latin typeface="Times New Roman"/>
                        <a:cs typeface="Times New Roman"/>
                      </a:endParaRPr>
                    </a:p>
                    <a:p>
                      <a:pPr marL="502920" marR="135890" indent="-175260">
                        <a:lnSpc>
                          <a:spcPct val="100000"/>
                        </a:lnSpc>
                        <a:buClr>
                          <a:srgbClr val="008000"/>
                        </a:buClr>
                        <a:buSzPct val="88888"/>
                        <a:buFont typeface="Wingdings"/>
                        <a:buChar char=""/>
                        <a:tabLst>
                          <a:tab pos="503555" algn="l"/>
                        </a:tabLst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naredna instrukcija da bude </a:t>
                      </a:r>
                      <a:r>
                        <a:rPr sz="1800" dirty="0">
                          <a:latin typeface="Arial"/>
                          <a:cs typeface="Arial"/>
                        </a:rPr>
                        <a:t>što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bliže uslovu  koji do nje</a:t>
                      </a:r>
                      <a:r>
                        <a:rPr sz="1800" spc="-4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vodi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502920" marR="554990" indent="-175260">
                        <a:lnSpc>
                          <a:spcPct val="100000"/>
                        </a:lnSpc>
                        <a:spcBef>
                          <a:spcPts val="960"/>
                        </a:spcBef>
                        <a:buClr>
                          <a:srgbClr val="008000"/>
                        </a:buClr>
                        <a:buSzPct val="88888"/>
                        <a:buFont typeface="Wingdings"/>
                        <a:buChar char=""/>
                        <a:tabLst>
                          <a:tab pos="503555" algn="l"/>
                        </a:tabLst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kôd treba da ima opštiji </a:t>
                      </a:r>
                      <a:r>
                        <a:rPr sz="1800" spc="-15" dirty="0">
                          <a:latin typeface="Arial"/>
                          <a:cs typeface="Arial"/>
                        </a:rPr>
                        <a:t>karakter,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ali bez  ugrožavanja performansi i</a:t>
                      </a:r>
                      <a:r>
                        <a:rPr sz="1800" spc="3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razumljivosti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484505" indent="-156845">
                        <a:lnSpc>
                          <a:spcPct val="100000"/>
                        </a:lnSpc>
                        <a:spcBef>
                          <a:spcPts val="960"/>
                        </a:spcBef>
                        <a:buClr>
                          <a:srgbClr val="008000"/>
                        </a:buClr>
                        <a:buSzPct val="88888"/>
                        <a:buFont typeface="Wingdings"/>
                        <a:buChar char=""/>
                        <a:tabLst>
                          <a:tab pos="485140" algn="l"/>
                        </a:tabLst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modularnost vodi</a:t>
                      </a:r>
                      <a:r>
                        <a:rPr sz="1800" spc="-40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razumljivosti</a:t>
                      </a:r>
                      <a:endParaRPr sz="1800">
                        <a:latin typeface="Arial"/>
                        <a:cs typeface="Arial"/>
                      </a:endParaRPr>
                    </a:p>
                    <a:p>
                      <a:pPr marL="484505" indent="-156845">
                        <a:lnSpc>
                          <a:spcPct val="100000"/>
                        </a:lnSpc>
                        <a:spcBef>
                          <a:spcPts val="960"/>
                        </a:spcBef>
                        <a:buClr>
                          <a:srgbClr val="008000"/>
                        </a:buClr>
                        <a:buSzPct val="88888"/>
                        <a:buFont typeface="Wingdings"/>
                        <a:buChar char=""/>
                        <a:tabLst>
                          <a:tab pos="485140" algn="l"/>
                        </a:tabLst>
                      </a:pPr>
                      <a:r>
                        <a:rPr sz="1800" spc="-5" dirty="0">
                          <a:latin typeface="Arial"/>
                          <a:cs typeface="Arial"/>
                        </a:rPr>
                        <a:t>konzistentnost u imenovanju</a:t>
                      </a:r>
                      <a:r>
                        <a:rPr sz="1800" spc="25" dirty="0">
                          <a:latin typeface="Arial"/>
                          <a:cs typeface="Arial"/>
                        </a:rPr>
                        <a:t> </a:t>
                      </a:r>
                      <a:r>
                        <a:rPr sz="1800" spc="-5" dirty="0">
                          <a:latin typeface="Arial"/>
                          <a:cs typeface="Arial"/>
                        </a:rPr>
                        <a:t>parametara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333399"/>
                      </a:solidFill>
                      <a:prstDash val="solid"/>
                    </a:lnL>
                    <a:lnT w="9144">
                      <a:solidFill>
                        <a:srgbClr val="333399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4319">
                <a:tc>
                  <a:txBody>
                    <a:bodyPr/>
                    <a:lstStyle/>
                    <a:p>
                      <a:pPr marL="618490">
                        <a:lnSpc>
                          <a:spcPts val="1889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dobit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= d +</a:t>
                      </a:r>
                      <a:r>
                        <a:rPr sz="1800" spc="-6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2*nagrada;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144">
                      <a:solidFill>
                        <a:srgbClr val="333399"/>
                      </a:solidFill>
                      <a:prstDash val="solid"/>
                    </a:lnL>
                    <a:lnR w="9144">
                      <a:solidFill>
                        <a:srgbClr val="333399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333399"/>
                      </a:solidFill>
                      <a:prstDash val="solid"/>
                    </a:lnL>
                    <a:lnT w="9144">
                      <a:solidFill>
                        <a:srgbClr val="333399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74447">
                <a:tc>
                  <a:txBody>
                    <a:bodyPr/>
                    <a:lstStyle/>
                    <a:p>
                      <a:pPr marL="618490">
                        <a:lnSpc>
                          <a:spcPts val="1889"/>
                        </a:lnSpc>
                      </a:pPr>
                      <a:r>
                        <a:rPr sz="1800" spc="-10" dirty="0">
                          <a:latin typeface="Calibri"/>
                          <a:cs typeface="Calibri"/>
                        </a:rPr>
                        <a:t>goto</a:t>
                      </a:r>
                      <a:r>
                        <a:rPr sz="1800" spc="-10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C;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144">
                      <a:solidFill>
                        <a:srgbClr val="333399"/>
                      </a:solidFill>
                      <a:prstDash val="solid"/>
                    </a:lnL>
                    <a:lnR w="9144">
                      <a:solidFill>
                        <a:srgbClr val="333399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333399"/>
                      </a:solidFill>
                      <a:prstDash val="solid"/>
                    </a:lnL>
                    <a:lnT w="9144">
                      <a:solidFill>
                        <a:srgbClr val="333399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447">
                <a:tc>
                  <a:txBody>
                    <a:bodyPr/>
                    <a:lstStyle/>
                    <a:p>
                      <a:pPr marL="356235">
                        <a:lnSpc>
                          <a:spcPts val="1889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B: if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(prihod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&lt; 10000)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goto</a:t>
                      </a:r>
                      <a:r>
                        <a:rPr sz="18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C;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144">
                      <a:solidFill>
                        <a:srgbClr val="333399"/>
                      </a:solidFill>
                      <a:prstDash val="solid"/>
                    </a:lnL>
                    <a:lnR w="9144">
                      <a:solidFill>
                        <a:srgbClr val="333399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333399"/>
                      </a:solidFill>
                      <a:prstDash val="solid"/>
                    </a:lnL>
                    <a:lnT w="9144">
                      <a:solidFill>
                        <a:srgbClr val="333399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19">
                <a:tc>
                  <a:txBody>
                    <a:bodyPr/>
                    <a:lstStyle/>
                    <a:p>
                      <a:pPr marL="618490">
                        <a:lnSpc>
                          <a:spcPts val="1889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dobit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= d +</a:t>
                      </a:r>
                      <a:r>
                        <a:rPr sz="18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nagrada;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144">
                      <a:solidFill>
                        <a:srgbClr val="333399"/>
                      </a:solidFill>
                      <a:prstDash val="solid"/>
                    </a:lnL>
                    <a:lnR w="9144">
                      <a:solidFill>
                        <a:srgbClr val="333399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333399"/>
                      </a:solidFill>
                      <a:prstDash val="solid"/>
                    </a:lnL>
                    <a:lnT w="9144">
                      <a:solidFill>
                        <a:srgbClr val="333399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688465">
                <a:tc>
                  <a:txBody>
                    <a:bodyPr/>
                    <a:lstStyle/>
                    <a:p>
                      <a:pPr marL="356235">
                        <a:lnSpc>
                          <a:spcPts val="1889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C: </a:t>
                      </a:r>
                      <a:r>
                        <a:rPr sz="1800" spc="-10" dirty="0">
                          <a:latin typeface="Calibri"/>
                          <a:cs typeface="Calibri"/>
                        </a:rPr>
                        <a:t>return</a:t>
                      </a:r>
                      <a:r>
                        <a:rPr sz="18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dobit;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144">
                      <a:solidFill>
                        <a:srgbClr val="333399"/>
                      </a:solidFill>
                      <a:prstDash val="solid"/>
                    </a:lnL>
                    <a:lnR w="9144">
                      <a:solidFill>
                        <a:srgbClr val="333399"/>
                      </a:solidFill>
                      <a:prstDash val="solid"/>
                    </a:lnR>
                    <a:lnB w="9144">
                      <a:solidFill>
                        <a:srgbClr val="333399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333399"/>
                      </a:solidFill>
                      <a:prstDash val="solid"/>
                    </a:lnL>
                    <a:lnT w="9144">
                      <a:solidFill>
                        <a:srgbClr val="333399"/>
                      </a:solidFill>
                      <a:prstDash val="soli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1297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UVOD</a:t>
            </a:r>
            <a:r>
              <a:rPr lang="en-US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(1)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1355" y="1476755"/>
            <a:ext cx="8792210" cy="584134"/>
          </a:xfrm>
          <a:prstGeom prst="rect">
            <a:avLst/>
          </a:prstGeom>
          <a:ln w="9143">
            <a:solidFill>
              <a:srgbClr val="CC0000"/>
            </a:solidFill>
          </a:ln>
        </p:spPr>
        <p:txBody>
          <a:bodyPr vert="horz" wrap="square" lIns="0" tIns="212725" rIns="0" bIns="0" rtlCol="0">
            <a:spAutoFit/>
          </a:bodyPr>
          <a:lstStyle/>
          <a:p>
            <a:pPr marL="224154">
              <a:lnSpc>
                <a:spcPct val="100000"/>
              </a:lnSpc>
              <a:spcBef>
                <a:spcPts val="1675"/>
              </a:spcBef>
            </a:pPr>
            <a:r>
              <a:rPr sz="2400" spc="-5" dirty="0">
                <a:solidFill>
                  <a:schemeClr val="tx1"/>
                </a:solidFill>
                <a:latin typeface="Arial"/>
                <a:cs typeface="Arial"/>
              </a:rPr>
              <a:t>Implementacija </a:t>
            </a:r>
            <a:r>
              <a:rPr sz="2000" spc="-5" dirty="0">
                <a:solidFill>
                  <a:schemeClr val="tx1"/>
                </a:solidFill>
                <a:latin typeface="Arial"/>
                <a:cs typeface="Arial"/>
              </a:rPr>
              <a:t>ili </a:t>
            </a:r>
            <a:r>
              <a:rPr sz="2400" spc="-5" dirty="0">
                <a:solidFill>
                  <a:schemeClr val="tx1"/>
                </a:solidFill>
                <a:latin typeface="Arial"/>
                <a:cs typeface="Arial"/>
              </a:rPr>
              <a:t>kodiranje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je softverska realizacija rešenja</a:t>
            </a:r>
            <a:r>
              <a:rPr sz="2000" spc="-1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problema.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313740" y="2366136"/>
            <a:ext cx="8368030" cy="444737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rezultat je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skup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programa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koji ispunjavaju zadate funkcionalne</a:t>
            </a:r>
            <a:r>
              <a:rPr sz="1800" spc="1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zahteve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Clr>
                <a:srgbClr val="CC0000"/>
              </a:buClr>
              <a:buFont typeface="Wingdings"/>
              <a:buChar char=""/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prema projektu programa,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se može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realizovati na mnogo različitih</a:t>
            </a:r>
            <a:r>
              <a:rPr sz="1800" u="heavy" spc="1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10" dirty="0">
                <a:solidFill>
                  <a:schemeClr val="tx1"/>
                </a:solidFill>
                <a:latin typeface="Arial"/>
                <a:cs typeface="Arial"/>
              </a:rPr>
              <a:t>načina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(različiti programski jezici, razvojna okruženja, hardverske platforme,</a:t>
            </a:r>
            <a:r>
              <a:rPr sz="1800" spc="1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itd.)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29870" algn="ctr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Problemi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78105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postoji mogućnost da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projektanti nisu uzeli u obzir sve specifičnosti platforme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ili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razvojnog okruženja koji će biti</a:t>
            </a:r>
            <a:r>
              <a:rPr sz="1800" spc="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korišćeni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buClr>
                <a:srgbClr val="CC0000"/>
              </a:buClr>
              <a:buFont typeface="Wingdings"/>
              <a:buChar char=""/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663575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  <a:tab pos="3721100" algn="l"/>
              </a:tabLst>
            </a:pP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strukture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podataka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jednostavnije predstaviti tabelama ili graficima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nego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napisati</a:t>
            </a:r>
            <a:r>
              <a:rPr sz="1800" spc="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ekvivalentan</a:t>
            </a:r>
            <a:r>
              <a:rPr sz="1800" spc="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programski	kôd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Clr>
                <a:srgbClr val="CC0000"/>
              </a:buClr>
              <a:buFont typeface="Wingdings"/>
              <a:buChar char=""/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128651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programi moraju da budu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razumljivi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ne samo onima koji su ih pisali,  već i drugima koji učestvuju u procesu</a:t>
            </a:r>
            <a:r>
              <a:rPr sz="1800" spc="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razvoja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CC0000"/>
              </a:buClr>
              <a:buFont typeface="Wingdings"/>
              <a:buChar char=""/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treba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težiti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tome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da se napisani kôd može jednostavno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ponovo</a:t>
            </a:r>
            <a:r>
              <a:rPr sz="1800" u="heavy" spc="1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iskoristiti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34815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36774"/>
            <a:ext cx="8226425" cy="61555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sz="4000" dirty="0">
                <a:solidFill>
                  <a:schemeClr val="tx1"/>
                </a:solidFill>
                <a:latin typeface="Arial"/>
                <a:cs typeface="Arial"/>
              </a:rPr>
              <a:t>PROGRAMSKA</a:t>
            </a:r>
            <a:r>
              <a:rPr lang="en-US" sz="4000" spc="-1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4000" dirty="0">
                <a:solidFill>
                  <a:schemeClr val="tx1"/>
                </a:solidFill>
                <a:latin typeface="Arial"/>
                <a:cs typeface="Arial"/>
              </a:rPr>
              <a:t>DOKUMENTACIJA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1355" y="1600200"/>
            <a:ext cx="8792210" cy="638636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53340" rIns="0" bIns="0" rtlCol="0">
            <a:spAutoFit/>
          </a:bodyPr>
          <a:lstStyle/>
          <a:p>
            <a:pPr marL="673735" marR="987425">
              <a:lnSpc>
                <a:spcPct val="100000"/>
              </a:lnSpc>
              <a:spcBef>
                <a:spcPts val="420"/>
              </a:spcBef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Programska dokumentacija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 skup opisa u tekstualnoj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formi</a:t>
            </a:r>
            <a:r>
              <a:rPr sz="1800" spc="-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kojima  je objašnjeno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šta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 radi i na koji</a:t>
            </a:r>
            <a:r>
              <a:rPr sz="1800" spc="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način.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47140" y="2512821"/>
            <a:ext cx="6990715" cy="90024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9079" indent="-246379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omogućava kasnije korišćenje, održavanje ili unapređenje</a:t>
            </a:r>
            <a:r>
              <a:rPr sz="1800" spc="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softvera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0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251075">
              <a:lnSpc>
                <a:spcPct val="100000"/>
              </a:lnSpc>
            </a:pP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Programska</a:t>
            </a:r>
            <a:r>
              <a:rPr sz="2000" u="heavy" spc="-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2000" u="heavy" dirty="0">
                <a:solidFill>
                  <a:schemeClr val="tx1"/>
                </a:solidFill>
                <a:latin typeface="Arial"/>
                <a:cs typeface="Arial"/>
              </a:rPr>
              <a:t>dokumentacija</a:t>
            </a:r>
            <a:endParaRPr sz="20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838200" y="4105655"/>
            <a:ext cx="3252470" cy="376555"/>
          </a:xfrm>
          <a:custGeom>
            <a:avLst/>
            <a:gdLst/>
            <a:ahLst/>
            <a:cxnLst/>
            <a:rect l="l" t="t" r="r" b="b"/>
            <a:pathLst>
              <a:path w="3252470" h="376554">
                <a:moveTo>
                  <a:pt x="0" y="376428"/>
                </a:moveTo>
                <a:lnTo>
                  <a:pt x="3252216" y="376428"/>
                </a:lnTo>
                <a:lnTo>
                  <a:pt x="3252216" y="0"/>
                </a:lnTo>
                <a:lnTo>
                  <a:pt x="0" y="0"/>
                </a:lnTo>
                <a:lnTo>
                  <a:pt x="0" y="376428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8" name="object 8"/>
          <p:cNvSpPr/>
          <p:nvPr/>
        </p:nvSpPr>
        <p:spPr>
          <a:xfrm>
            <a:off x="838200" y="4105655"/>
            <a:ext cx="3252470" cy="376555"/>
          </a:xfrm>
          <a:custGeom>
            <a:avLst/>
            <a:gdLst/>
            <a:ahLst/>
            <a:cxnLst/>
            <a:rect l="l" t="t" r="r" b="b"/>
            <a:pathLst>
              <a:path w="3252470" h="376554">
                <a:moveTo>
                  <a:pt x="0" y="376428"/>
                </a:moveTo>
                <a:lnTo>
                  <a:pt x="3252216" y="376428"/>
                </a:lnTo>
                <a:lnTo>
                  <a:pt x="3252216" y="0"/>
                </a:lnTo>
                <a:lnTo>
                  <a:pt x="0" y="0"/>
                </a:lnTo>
                <a:lnTo>
                  <a:pt x="0" y="376428"/>
                </a:lnTo>
                <a:close/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443608" y="4145915"/>
            <a:ext cx="2044064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Unutrašnja</a:t>
            </a:r>
            <a:r>
              <a:rPr sz="1800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(interna)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750308" y="4102608"/>
            <a:ext cx="3337560" cy="376555"/>
          </a:xfrm>
          <a:custGeom>
            <a:avLst/>
            <a:gdLst/>
            <a:ahLst/>
            <a:cxnLst/>
            <a:rect l="l" t="t" r="r" b="b"/>
            <a:pathLst>
              <a:path w="3337559" h="376554">
                <a:moveTo>
                  <a:pt x="0" y="376427"/>
                </a:moveTo>
                <a:lnTo>
                  <a:pt x="3337560" y="376427"/>
                </a:lnTo>
                <a:lnTo>
                  <a:pt x="3337560" y="0"/>
                </a:lnTo>
                <a:lnTo>
                  <a:pt x="0" y="0"/>
                </a:lnTo>
                <a:lnTo>
                  <a:pt x="0" y="376427"/>
                </a:lnTo>
                <a:close/>
              </a:path>
            </a:pathLst>
          </a:custGeom>
          <a:solidFill>
            <a:srgbClr val="FFCC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4750308" y="4102608"/>
            <a:ext cx="3337560" cy="376555"/>
          </a:xfrm>
          <a:custGeom>
            <a:avLst/>
            <a:gdLst/>
            <a:ahLst/>
            <a:cxnLst/>
            <a:rect l="l" t="t" r="r" b="b"/>
            <a:pathLst>
              <a:path w="3337559" h="376554">
                <a:moveTo>
                  <a:pt x="0" y="376427"/>
                </a:moveTo>
                <a:lnTo>
                  <a:pt x="3337560" y="376427"/>
                </a:lnTo>
                <a:lnTo>
                  <a:pt x="3337560" y="0"/>
                </a:lnTo>
                <a:lnTo>
                  <a:pt x="0" y="0"/>
                </a:lnTo>
                <a:lnTo>
                  <a:pt x="0" y="376427"/>
                </a:lnTo>
                <a:close/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334380" y="4142485"/>
            <a:ext cx="217106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Spoljašnja</a:t>
            </a:r>
            <a:r>
              <a:rPr sz="1800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(eksterna)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467355" y="3461130"/>
            <a:ext cx="1593850" cy="615315"/>
          </a:xfrm>
          <a:custGeom>
            <a:avLst/>
            <a:gdLst/>
            <a:ahLst/>
            <a:cxnLst/>
            <a:rect l="l" t="t" r="r" b="b"/>
            <a:pathLst>
              <a:path w="1593850" h="615314">
                <a:moveTo>
                  <a:pt x="57785" y="543814"/>
                </a:moveTo>
                <a:lnTo>
                  <a:pt x="0" y="606425"/>
                </a:lnTo>
                <a:lnTo>
                  <a:pt x="84708" y="615188"/>
                </a:lnTo>
                <a:lnTo>
                  <a:pt x="75175" y="589915"/>
                </a:lnTo>
                <a:lnTo>
                  <a:pt x="61594" y="589915"/>
                </a:lnTo>
                <a:lnTo>
                  <a:pt x="57150" y="578104"/>
                </a:lnTo>
                <a:lnTo>
                  <a:pt x="69028" y="573620"/>
                </a:lnTo>
                <a:lnTo>
                  <a:pt x="57785" y="543814"/>
                </a:lnTo>
                <a:close/>
              </a:path>
              <a:path w="1593850" h="615314">
                <a:moveTo>
                  <a:pt x="69028" y="573620"/>
                </a:moveTo>
                <a:lnTo>
                  <a:pt x="57150" y="578104"/>
                </a:lnTo>
                <a:lnTo>
                  <a:pt x="61594" y="589915"/>
                </a:lnTo>
                <a:lnTo>
                  <a:pt x="73483" y="585429"/>
                </a:lnTo>
                <a:lnTo>
                  <a:pt x="69028" y="573620"/>
                </a:lnTo>
                <a:close/>
              </a:path>
              <a:path w="1593850" h="615314">
                <a:moveTo>
                  <a:pt x="73483" y="585429"/>
                </a:moveTo>
                <a:lnTo>
                  <a:pt x="61594" y="589915"/>
                </a:lnTo>
                <a:lnTo>
                  <a:pt x="75175" y="589915"/>
                </a:lnTo>
                <a:lnTo>
                  <a:pt x="73483" y="585429"/>
                </a:lnTo>
                <a:close/>
              </a:path>
              <a:path w="1593850" h="615314">
                <a:moveTo>
                  <a:pt x="1588770" y="0"/>
                </a:moveTo>
                <a:lnTo>
                  <a:pt x="69028" y="573620"/>
                </a:lnTo>
                <a:lnTo>
                  <a:pt x="73483" y="585429"/>
                </a:lnTo>
                <a:lnTo>
                  <a:pt x="1593342" y="11938"/>
                </a:lnTo>
                <a:lnTo>
                  <a:pt x="158877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5090921" y="3458083"/>
            <a:ext cx="1506855" cy="603885"/>
          </a:xfrm>
          <a:custGeom>
            <a:avLst/>
            <a:gdLst/>
            <a:ahLst/>
            <a:cxnLst/>
            <a:rect l="l" t="t" r="r" b="b"/>
            <a:pathLst>
              <a:path w="1506854" h="603885">
                <a:moveTo>
                  <a:pt x="1433220" y="573864"/>
                </a:moveTo>
                <a:lnTo>
                  <a:pt x="1421637" y="603376"/>
                </a:lnTo>
                <a:lnTo>
                  <a:pt x="1506474" y="595756"/>
                </a:lnTo>
                <a:lnTo>
                  <a:pt x="1490901" y="578484"/>
                </a:lnTo>
                <a:lnTo>
                  <a:pt x="1445005" y="578484"/>
                </a:lnTo>
                <a:lnTo>
                  <a:pt x="1433220" y="573864"/>
                </a:lnTo>
                <a:close/>
              </a:path>
              <a:path w="1506854" h="603885">
                <a:moveTo>
                  <a:pt x="1437865" y="562031"/>
                </a:moveTo>
                <a:lnTo>
                  <a:pt x="1433220" y="573864"/>
                </a:lnTo>
                <a:lnTo>
                  <a:pt x="1445005" y="578484"/>
                </a:lnTo>
                <a:lnTo>
                  <a:pt x="1449704" y="566673"/>
                </a:lnTo>
                <a:lnTo>
                  <a:pt x="1437865" y="562031"/>
                </a:lnTo>
                <a:close/>
              </a:path>
              <a:path w="1506854" h="603885">
                <a:moveTo>
                  <a:pt x="1449451" y="532510"/>
                </a:moveTo>
                <a:lnTo>
                  <a:pt x="1437865" y="562031"/>
                </a:lnTo>
                <a:lnTo>
                  <a:pt x="1449704" y="566673"/>
                </a:lnTo>
                <a:lnTo>
                  <a:pt x="1445005" y="578484"/>
                </a:lnTo>
                <a:lnTo>
                  <a:pt x="1490901" y="578484"/>
                </a:lnTo>
                <a:lnTo>
                  <a:pt x="1449451" y="532510"/>
                </a:lnTo>
                <a:close/>
              </a:path>
              <a:path w="1506854" h="603885">
                <a:moveTo>
                  <a:pt x="4572" y="0"/>
                </a:moveTo>
                <a:lnTo>
                  <a:pt x="0" y="11937"/>
                </a:lnTo>
                <a:lnTo>
                  <a:pt x="1433220" y="573864"/>
                </a:lnTo>
                <a:lnTo>
                  <a:pt x="1437865" y="562031"/>
                </a:lnTo>
                <a:lnTo>
                  <a:pt x="4572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844296" y="4501896"/>
            <a:ext cx="3253740" cy="1628139"/>
          </a:xfrm>
          <a:custGeom>
            <a:avLst/>
            <a:gdLst/>
            <a:ahLst/>
            <a:cxnLst/>
            <a:rect l="l" t="t" r="r" b="b"/>
            <a:pathLst>
              <a:path w="3253740" h="1628139">
                <a:moveTo>
                  <a:pt x="0" y="1627631"/>
                </a:moveTo>
                <a:lnTo>
                  <a:pt x="3253740" y="1627631"/>
                </a:lnTo>
                <a:lnTo>
                  <a:pt x="3253740" y="0"/>
                </a:lnTo>
                <a:lnTo>
                  <a:pt x="0" y="0"/>
                </a:lnTo>
                <a:lnTo>
                  <a:pt x="0" y="1627631"/>
                </a:lnTo>
                <a:close/>
              </a:path>
            </a:pathLst>
          </a:custGeom>
          <a:ln w="9143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923340" y="4542790"/>
            <a:ext cx="2937510" cy="15347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3675" marR="107314" indent="-18097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19431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opisi pridruženi  programskom kôdu u vidu 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komentara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193675" marR="5080" indent="-180975">
              <a:lnSpc>
                <a:spcPct val="100000"/>
              </a:lnSpc>
              <a:spcBef>
                <a:spcPts val="1200"/>
              </a:spcBef>
              <a:buClr>
                <a:srgbClr val="CC0000"/>
              </a:buClr>
              <a:buSzPct val="88888"/>
              <a:buFont typeface="Wingdings"/>
              <a:buChar char=""/>
              <a:tabLst>
                <a:tab pos="19431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nalaze se 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datotekama sa  programima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4747259" y="4498847"/>
            <a:ext cx="3337560" cy="1641475"/>
          </a:xfrm>
          <a:custGeom>
            <a:avLst/>
            <a:gdLst/>
            <a:ahLst/>
            <a:cxnLst/>
            <a:rect l="l" t="t" r="r" b="b"/>
            <a:pathLst>
              <a:path w="3337559" h="1641475">
                <a:moveTo>
                  <a:pt x="0" y="1641347"/>
                </a:moveTo>
                <a:lnTo>
                  <a:pt x="3337560" y="1641347"/>
                </a:lnTo>
                <a:lnTo>
                  <a:pt x="3337560" y="0"/>
                </a:lnTo>
                <a:lnTo>
                  <a:pt x="0" y="0"/>
                </a:lnTo>
                <a:lnTo>
                  <a:pt x="0" y="1641347"/>
                </a:lnTo>
                <a:close/>
              </a:path>
            </a:pathLst>
          </a:custGeom>
          <a:ln w="9144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826000" y="4539742"/>
            <a:ext cx="3141345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3675" marR="5080" indent="-18097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194310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ostali opisi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(van datoteka)  koji se odnose na dati</a:t>
            </a:r>
            <a:r>
              <a:rPr sz="18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417504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UNUTRAŠNJA</a:t>
            </a:r>
            <a:r>
              <a:rPr lang="en-US" spc="-11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DOKUMENTACIJA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1355" y="1514855"/>
            <a:ext cx="8792210" cy="618759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33655" rIns="0" bIns="0" rtlCol="0">
            <a:spAutoFit/>
          </a:bodyPr>
          <a:lstStyle/>
          <a:p>
            <a:pPr marL="83185" marR="459740">
              <a:lnSpc>
                <a:spcPct val="100000"/>
              </a:lnSpc>
              <a:spcBef>
                <a:spcPts val="265"/>
              </a:spcBef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Unutrašnja dokumentacija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sadrži informacije koje treba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da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pomognu da se kôd  lakše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shvati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800"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protumači.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6438" y="2346959"/>
            <a:ext cx="8703945" cy="132270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u="heavy" spc="-4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značajna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ne samo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za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programera koji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je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pisao program, već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 za sve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će ga</a:t>
            </a:r>
            <a:r>
              <a:rPr sz="1800" spc="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budućnosti</a:t>
            </a:r>
            <a:r>
              <a:rPr sz="18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koristiti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jasnoća i preglednost se postižu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sistematičnim pristupom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pisanju koji</a:t>
            </a:r>
            <a:r>
              <a:rPr sz="1800" spc="2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podrazumeva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1800" u="heavy" spc="-4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uvlačenje redova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zavisnosti od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mesta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naredbe u hijerarhiji</a:t>
            </a:r>
            <a:r>
              <a:rPr sz="1800" spc="2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graphicFrame>
        <p:nvGraphicFramePr>
          <p:cNvPr id="7" name="objec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4155071"/>
              </p:ext>
            </p:extLst>
          </p:nvPr>
        </p:nvGraphicFramePr>
        <p:xfrm>
          <a:off x="163068" y="3820667"/>
          <a:ext cx="8791956" cy="261975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0142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777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40111">
                <a:tc>
                  <a:txBody>
                    <a:bodyPr/>
                    <a:lstStyle/>
                    <a:p>
                      <a:pPr marL="96520">
                        <a:lnSpc>
                          <a:spcPct val="100000"/>
                        </a:lnSpc>
                        <a:spcBef>
                          <a:spcPts val="325"/>
                        </a:spcBef>
                      </a:pPr>
                      <a:r>
                        <a:rPr sz="1800" u="heavy" dirty="0">
                          <a:solidFill>
                            <a:srgbClr val="333399"/>
                          </a:solidFill>
                          <a:latin typeface="Arial"/>
                          <a:cs typeface="Arial"/>
                        </a:rPr>
                        <a:t>Primer:</a:t>
                      </a:r>
                      <a:endParaRPr sz="180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9144">
                      <a:solidFill>
                        <a:srgbClr val="333399"/>
                      </a:solidFill>
                      <a:prstDash val="solid"/>
                    </a:lnL>
                    <a:lnR w="9144">
                      <a:solidFill>
                        <a:srgbClr val="333399"/>
                      </a:solidFill>
                      <a:prstDash val="solid"/>
                    </a:lnR>
                    <a:lnT w="9144">
                      <a:solidFill>
                        <a:srgbClr val="333399"/>
                      </a:solidFill>
                      <a:prstDash val="solid"/>
                    </a:lnT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8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28"/>
                        </a:spcBef>
                      </a:pPr>
                      <a:endParaRPr sz="1450">
                        <a:latin typeface="Times New Roman"/>
                        <a:cs typeface="Times New Roman"/>
                      </a:endParaRPr>
                    </a:p>
                    <a:p>
                      <a:pPr marL="1393825" marR="1668145" indent="-26289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if (prihod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&lt; 1000000) 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rezultat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18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1;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393825" marR="1183005" indent="-262890">
                        <a:lnSpc>
                          <a:spcPct val="100000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elseif (prihod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== 1000000) 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if (cena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&lt;</a:t>
                      </a:r>
                      <a:r>
                        <a:rPr sz="1800" spc="-4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50)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393825" marR="1841500" indent="261620">
                        <a:lnSpc>
                          <a:spcPct val="100000"/>
                        </a:lnSpc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rezultat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= 2;  else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rezultat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18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3;</a:t>
                      </a:r>
                      <a:endParaRPr sz="1800">
                        <a:latin typeface="Calibri"/>
                        <a:cs typeface="Calibri"/>
                      </a:endParaRPr>
                    </a:p>
                    <a:p>
                      <a:pPr marL="1131570">
                        <a:lnSpc>
                          <a:spcPct val="100000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else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rezultat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18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-1;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144">
                      <a:solidFill>
                        <a:srgbClr val="333399"/>
                      </a:solidFill>
                      <a:prstDash val="solid"/>
                    </a:lnL>
                    <a:lnR w="9144">
                      <a:solidFill>
                        <a:srgbClr val="333399"/>
                      </a:solidFill>
                      <a:prstDash val="solid"/>
                    </a:lnR>
                    <a:lnT w="9144">
                      <a:solidFill>
                        <a:srgbClr val="333399"/>
                      </a:solidFill>
                      <a:prstDash val="solid"/>
                    </a:lnT>
                    <a:lnB w="9144">
                      <a:solidFill>
                        <a:srgbClr val="33339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3577">
                <a:tc>
                  <a:txBody>
                    <a:bodyPr/>
                    <a:lstStyle/>
                    <a:p>
                      <a:pPr marL="624205">
                        <a:lnSpc>
                          <a:spcPct val="100000"/>
                        </a:lnSpc>
                        <a:spcBef>
                          <a:spcPts val="509"/>
                        </a:spcBef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if (prihod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&lt;</a:t>
                      </a:r>
                      <a:r>
                        <a:rPr sz="18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1000000)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144">
                      <a:solidFill>
                        <a:srgbClr val="333399"/>
                      </a:solidFill>
                      <a:prstDash val="solid"/>
                    </a:lnL>
                    <a:lnR w="9144">
                      <a:solidFill>
                        <a:srgbClr val="333399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333399"/>
                      </a:solidFill>
                      <a:prstDash val="solid"/>
                    </a:lnL>
                    <a:lnR w="9144">
                      <a:solidFill>
                        <a:srgbClr val="333399"/>
                      </a:solidFill>
                      <a:prstDash val="solid"/>
                    </a:lnR>
                    <a:lnT w="9144">
                      <a:solidFill>
                        <a:srgbClr val="333399"/>
                      </a:solidFill>
                      <a:prstDash val="solid"/>
                    </a:lnT>
                    <a:lnB w="9144">
                      <a:solidFill>
                        <a:srgbClr val="33339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205">
                <a:tc>
                  <a:txBody>
                    <a:bodyPr/>
                    <a:lstStyle/>
                    <a:p>
                      <a:pPr marL="624205">
                        <a:lnSpc>
                          <a:spcPts val="1889"/>
                        </a:lnSpc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rezultat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18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1;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144">
                      <a:solidFill>
                        <a:srgbClr val="333399"/>
                      </a:solidFill>
                      <a:prstDash val="solid"/>
                    </a:lnL>
                    <a:lnR w="9144">
                      <a:solidFill>
                        <a:srgbClr val="333399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333399"/>
                      </a:solidFill>
                      <a:prstDash val="solid"/>
                    </a:lnL>
                    <a:lnR w="9144">
                      <a:solidFill>
                        <a:srgbClr val="333399"/>
                      </a:solidFill>
                      <a:prstDash val="solid"/>
                    </a:lnR>
                    <a:lnT w="9144">
                      <a:solidFill>
                        <a:srgbClr val="333399"/>
                      </a:solidFill>
                      <a:prstDash val="solid"/>
                    </a:lnT>
                    <a:lnB w="9144">
                      <a:solidFill>
                        <a:srgbClr val="33339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599">
                <a:tc>
                  <a:txBody>
                    <a:bodyPr/>
                    <a:lstStyle/>
                    <a:p>
                      <a:pPr marL="624205">
                        <a:lnSpc>
                          <a:spcPts val="1889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elseif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(prihod ==</a:t>
                      </a:r>
                      <a:r>
                        <a:rPr sz="1800" spc="-2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1000000)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144">
                      <a:solidFill>
                        <a:srgbClr val="333399"/>
                      </a:solidFill>
                      <a:prstDash val="solid"/>
                    </a:lnL>
                    <a:lnR w="9144">
                      <a:solidFill>
                        <a:srgbClr val="333399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333399"/>
                      </a:solidFill>
                      <a:prstDash val="solid"/>
                    </a:lnL>
                    <a:lnR w="9144">
                      <a:solidFill>
                        <a:srgbClr val="333399"/>
                      </a:solidFill>
                      <a:prstDash val="solid"/>
                    </a:lnR>
                    <a:lnT w="9144">
                      <a:solidFill>
                        <a:srgbClr val="333399"/>
                      </a:solidFill>
                      <a:prstDash val="solid"/>
                    </a:lnT>
                    <a:lnB w="9144">
                      <a:solidFill>
                        <a:srgbClr val="33339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421">
                <a:tc>
                  <a:txBody>
                    <a:bodyPr/>
                    <a:lstStyle/>
                    <a:p>
                      <a:pPr marL="624205">
                        <a:lnSpc>
                          <a:spcPts val="1889"/>
                        </a:lnSpc>
                      </a:pPr>
                      <a:r>
                        <a:rPr sz="1800" spc="-5" dirty="0">
                          <a:latin typeface="Calibri"/>
                          <a:cs typeface="Calibri"/>
                        </a:rPr>
                        <a:t>if (cena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&lt;</a:t>
                      </a:r>
                      <a:r>
                        <a:rPr sz="1800" spc="-50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50)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144">
                      <a:solidFill>
                        <a:srgbClr val="333399"/>
                      </a:solidFill>
                      <a:prstDash val="solid"/>
                    </a:lnL>
                    <a:lnR w="9144">
                      <a:solidFill>
                        <a:srgbClr val="333399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333399"/>
                      </a:solidFill>
                      <a:prstDash val="solid"/>
                    </a:lnL>
                    <a:lnR w="9144">
                      <a:solidFill>
                        <a:srgbClr val="333399"/>
                      </a:solidFill>
                      <a:prstDash val="solid"/>
                    </a:lnR>
                    <a:lnT w="9144">
                      <a:solidFill>
                        <a:srgbClr val="333399"/>
                      </a:solidFill>
                      <a:prstDash val="solid"/>
                    </a:lnT>
                    <a:lnB w="9144">
                      <a:solidFill>
                        <a:srgbClr val="33339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4332">
                <a:tc>
                  <a:txBody>
                    <a:bodyPr/>
                    <a:lstStyle/>
                    <a:p>
                      <a:pPr marL="624205">
                        <a:lnSpc>
                          <a:spcPts val="1889"/>
                        </a:lnSpc>
                      </a:pPr>
                      <a:r>
                        <a:rPr sz="1800" spc="-15" dirty="0">
                          <a:latin typeface="Calibri"/>
                          <a:cs typeface="Calibri"/>
                        </a:rPr>
                        <a:t>rezultat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18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2;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144">
                      <a:solidFill>
                        <a:srgbClr val="333399"/>
                      </a:solidFill>
                      <a:prstDash val="solid"/>
                    </a:lnL>
                    <a:lnR w="9144">
                      <a:solidFill>
                        <a:srgbClr val="333399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333399"/>
                      </a:solidFill>
                      <a:prstDash val="solid"/>
                    </a:lnL>
                    <a:lnR w="9144">
                      <a:solidFill>
                        <a:srgbClr val="333399"/>
                      </a:solidFill>
                      <a:prstDash val="solid"/>
                    </a:lnR>
                    <a:lnT w="9144">
                      <a:solidFill>
                        <a:srgbClr val="333399"/>
                      </a:solidFill>
                      <a:prstDash val="solid"/>
                    </a:lnT>
                    <a:lnB w="9144">
                      <a:solidFill>
                        <a:srgbClr val="33339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4319">
                <a:tc>
                  <a:txBody>
                    <a:bodyPr/>
                    <a:lstStyle/>
                    <a:p>
                      <a:pPr marL="624205">
                        <a:lnSpc>
                          <a:spcPts val="1889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else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rezultat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1800" spc="-7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3;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144">
                      <a:solidFill>
                        <a:srgbClr val="333399"/>
                      </a:solidFill>
                      <a:prstDash val="solid"/>
                    </a:lnL>
                    <a:lnR w="9144">
                      <a:solidFill>
                        <a:srgbClr val="333399"/>
                      </a:solidFill>
                      <a:prstDash val="solid"/>
                    </a:lnR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333399"/>
                      </a:solidFill>
                      <a:prstDash val="solid"/>
                    </a:lnL>
                    <a:lnR w="9144">
                      <a:solidFill>
                        <a:srgbClr val="333399"/>
                      </a:solidFill>
                      <a:prstDash val="solid"/>
                    </a:lnR>
                    <a:lnT w="9144">
                      <a:solidFill>
                        <a:srgbClr val="333399"/>
                      </a:solidFill>
                      <a:prstDash val="solid"/>
                    </a:lnT>
                    <a:lnB w="9144">
                      <a:solidFill>
                        <a:srgbClr val="33339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34187">
                <a:tc>
                  <a:txBody>
                    <a:bodyPr/>
                    <a:lstStyle/>
                    <a:p>
                      <a:pPr marL="624205">
                        <a:lnSpc>
                          <a:spcPts val="1889"/>
                        </a:lnSpc>
                      </a:pPr>
                      <a:r>
                        <a:rPr sz="1800" dirty="0">
                          <a:latin typeface="Calibri"/>
                          <a:cs typeface="Calibri"/>
                        </a:rPr>
                        <a:t>else </a:t>
                      </a:r>
                      <a:r>
                        <a:rPr sz="1800" spc="-15" dirty="0">
                          <a:latin typeface="Calibri"/>
                          <a:cs typeface="Calibri"/>
                        </a:rPr>
                        <a:t>rezultat </a:t>
                      </a:r>
                      <a:r>
                        <a:rPr sz="1800" dirty="0">
                          <a:latin typeface="Calibri"/>
                          <a:cs typeface="Calibri"/>
                        </a:rPr>
                        <a:t>=</a:t>
                      </a:r>
                      <a:r>
                        <a:rPr sz="1800" spc="-55" dirty="0">
                          <a:latin typeface="Calibri"/>
                          <a:cs typeface="Calibri"/>
                        </a:rPr>
                        <a:t> </a:t>
                      </a:r>
                      <a:r>
                        <a:rPr sz="1800" spc="-5" dirty="0">
                          <a:latin typeface="Calibri"/>
                          <a:cs typeface="Calibri"/>
                        </a:rPr>
                        <a:t>-1;</a:t>
                      </a:r>
                      <a:endParaRPr sz="1800">
                        <a:latin typeface="Calibri"/>
                        <a:cs typeface="Calibri"/>
                      </a:endParaRPr>
                    </a:p>
                  </a:txBody>
                  <a:tcPr marL="0" marR="0" marT="0" marB="0">
                    <a:lnL w="9144">
                      <a:solidFill>
                        <a:srgbClr val="333399"/>
                      </a:solidFill>
                      <a:prstDash val="solid"/>
                    </a:lnL>
                    <a:lnR w="9144">
                      <a:solidFill>
                        <a:srgbClr val="333399"/>
                      </a:solidFill>
                      <a:prstDash val="solid"/>
                    </a:lnR>
                    <a:lnB w="9144">
                      <a:solidFill>
                        <a:srgbClr val="333399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>
                    <a:lnL w="9144">
                      <a:solidFill>
                        <a:srgbClr val="333399"/>
                      </a:solidFill>
                      <a:prstDash val="solid"/>
                    </a:lnL>
                    <a:lnR w="9144">
                      <a:solidFill>
                        <a:srgbClr val="333399"/>
                      </a:solidFill>
                      <a:prstDash val="solid"/>
                    </a:lnR>
                    <a:lnT w="9144">
                      <a:solidFill>
                        <a:srgbClr val="333399"/>
                      </a:solidFill>
                      <a:prstDash val="solid"/>
                    </a:lnT>
                    <a:lnB w="9144">
                      <a:solidFill>
                        <a:srgbClr val="333399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8148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ZAGLAVLJE</a:t>
            </a:r>
            <a:r>
              <a:rPr lang="en-US" spc="-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(1)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78307" y="1447800"/>
            <a:ext cx="8784590" cy="896399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34290" rIns="0" bIns="0" rtlCol="0">
            <a:spAutoFit/>
          </a:bodyPr>
          <a:lstStyle/>
          <a:p>
            <a:pPr marL="85725" marR="104139">
              <a:lnSpc>
                <a:spcPct val="100000"/>
              </a:lnSpc>
              <a:spcBef>
                <a:spcPts val="270"/>
              </a:spcBef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Zaglavlje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 komentar na početku svakog dokumenta sa izvornim kôdom u kojem se  opisuje funkcionalnost programskog </a:t>
            </a:r>
            <a:r>
              <a:rPr sz="1800" spc="-20" dirty="0">
                <a:solidFill>
                  <a:schemeClr val="tx1"/>
                </a:solidFill>
                <a:latin typeface="Arial"/>
                <a:cs typeface="Arial"/>
              </a:rPr>
              <a:t>kôda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koji sledi, njegove veze sa okruženjem,  očekivani ulazni i izlazni</a:t>
            </a:r>
            <a:r>
              <a:rPr sz="1800" spc="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podaci.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920620" y="4374260"/>
            <a:ext cx="5166995" cy="24618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*****************************************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  <a:p>
            <a:pPr marL="160020" indent="-147320">
              <a:lnSpc>
                <a:spcPct val="100000"/>
              </a:lnSpc>
              <a:buChar char="*"/>
              <a:tabLst>
                <a:tab pos="160655" algn="l"/>
              </a:tabLst>
            </a:pPr>
            <a:r>
              <a:rPr sz="1600" spc="-15" dirty="0">
                <a:solidFill>
                  <a:schemeClr val="tx1"/>
                </a:solidFill>
                <a:latin typeface="Calibri"/>
                <a:cs typeface="Calibri"/>
              </a:rPr>
              <a:t>Komponenta za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sabiranje elemenata</a:t>
            </a:r>
            <a:r>
              <a:rPr sz="1600" spc="6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niza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  <a:p>
            <a:pPr marL="160020" indent="-147320">
              <a:lnSpc>
                <a:spcPct val="100000"/>
              </a:lnSpc>
              <a:buChar char="*"/>
              <a:tabLst>
                <a:tab pos="160655" algn="l"/>
              </a:tabLst>
            </a:pP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Ime </a:t>
            </a:r>
            <a:r>
              <a:rPr sz="1600" spc="-15" dirty="0">
                <a:solidFill>
                  <a:schemeClr val="tx1"/>
                </a:solidFill>
                <a:latin typeface="Calibri"/>
                <a:cs typeface="Calibri"/>
              </a:rPr>
              <a:t>komponente:</a:t>
            </a:r>
            <a:r>
              <a:rPr sz="1600" spc="-3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SUBARR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  <a:p>
            <a:pPr marL="160020" indent="-147320">
              <a:lnSpc>
                <a:spcPct val="100000"/>
              </a:lnSpc>
              <a:buChar char="*"/>
              <a:tabLst>
                <a:tab pos="160655" algn="l"/>
              </a:tabLst>
            </a:pPr>
            <a:r>
              <a:rPr sz="1600" spc="-15" dirty="0">
                <a:solidFill>
                  <a:schemeClr val="tx1"/>
                </a:solidFill>
                <a:latin typeface="Calibri"/>
                <a:cs typeface="Calibri"/>
              </a:rPr>
              <a:t>Programer: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E.Maric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  <a:p>
            <a:pPr marL="160020" indent="-147320">
              <a:lnSpc>
                <a:spcPct val="100000"/>
              </a:lnSpc>
              <a:buChar char="*"/>
              <a:tabLst>
                <a:tab pos="160655" algn="l"/>
              </a:tabLst>
            </a:pPr>
            <a:r>
              <a:rPr sz="1600" spc="-20" dirty="0">
                <a:solidFill>
                  <a:schemeClr val="tx1"/>
                </a:solidFill>
                <a:latin typeface="Calibri"/>
                <a:cs typeface="Calibri"/>
              </a:rPr>
              <a:t>Verzija: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1.0 </a:t>
            </a:r>
            <a:r>
              <a:rPr sz="1600" spc="-15" dirty="0">
                <a:solidFill>
                  <a:schemeClr val="tx1"/>
                </a:solidFill>
                <a:latin typeface="Calibri"/>
                <a:cs typeface="Calibri"/>
              </a:rPr>
              <a:t>(2.februar</a:t>
            </a:r>
            <a:r>
              <a:rPr sz="1600" spc="4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2012.)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*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  <a:p>
            <a:pPr marL="160020" indent="-147320">
              <a:lnSpc>
                <a:spcPct val="100000"/>
              </a:lnSpc>
              <a:buChar char="*"/>
              <a:tabLst>
                <a:tab pos="160655" algn="l"/>
              </a:tabLst>
            </a:pPr>
            <a:r>
              <a:rPr sz="1600" spc="-15" dirty="0">
                <a:solidFill>
                  <a:schemeClr val="tx1"/>
                </a:solidFill>
                <a:latin typeface="Calibri"/>
                <a:cs typeface="Calibri"/>
              </a:rPr>
              <a:t>Poziv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procedure: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CALL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SUBARR(A,</a:t>
            </a:r>
            <a:r>
              <a:rPr sz="1600" spc="9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R)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  <a:p>
            <a:pPr marL="160020" indent="-147320">
              <a:lnSpc>
                <a:spcPct val="100000"/>
              </a:lnSpc>
              <a:buChar char="*"/>
              <a:tabLst>
                <a:tab pos="160655" algn="l"/>
              </a:tabLst>
            </a:pP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Ulazni </a:t>
            </a:r>
            <a:r>
              <a:rPr sz="1600" spc="-15" dirty="0">
                <a:solidFill>
                  <a:schemeClr val="tx1"/>
                </a:solidFill>
                <a:latin typeface="Calibri"/>
                <a:cs typeface="Calibri"/>
              </a:rPr>
              <a:t>parametar: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numericki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niz A ciji su elementi celi</a:t>
            </a:r>
            <a:r>
              <a:rPr sz="1600" spc="114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15" dirty="0">
                <a:solidFill>
                  <a:schemeClr val="tx1"/>
                </a:solidFill>
                <a:latin typeface="Calibri"/>
                <a:cs typeface="Calibri"/>
              </a:rPr>
              <a:t>brojevi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  <a:p>
            <a:pPr marL="160020" indent="-147320">
              <a:lnSpc>
                <a:spcPct val="100000"/>
              </a:lnSpc>
              <a:buChar char="*"/>
              <a:tabLst>
                <a:tab pos="160655" algn="l"/>
              </a:tabLst>
            </a:pP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Izlazni </a:t>
            </a:r>
            <a:r>
              <a:rPr sz="1600" spc="-15" dirty="0">
                <a:solidFill>
                  <a:schemeClr val="tx1"/>
                </a:solidFill>
                <a:latin typeface="Calibri"/>
                <a:cs typeface="Calibri"/>
              </a:rPr>
              <a:t>prametar: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R - zbir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elemenata niza</a:t>
            </a:r>
            <a:r>
              <a:rPr sz="1600" spc="6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A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*****************************************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5089" y="2523109"/>
            <a:ext cx="4614545" cy="7423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u="heavy" spc="-1100" dirty="0">
                <a:solidFill>
                  <a:schemeClr val="tx1"/>
                </a:solidFill>
                <a:latin typeface="Arial"/>
                <a:cs typeface="Arial"/>
              </a:rPr>
              <a:t>Z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aglavlje obično sadrži sledeće</a:t>
            </a:r>
            <a:r>
              <a:rPr sz="1800" u="heavy" spc="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informacije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59079" indent="-246379">
              <a:lnSpc>
                <a:spcPct val="100000"/>
              </a:lnSpc>
              <a:spcBef>
                <a:spcPts val="1440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ulogu komponente i njeno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mesto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r>
              <a:rPr sz="18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5089" y="3407029"/>
            <a:ext cx="2670810" cy="709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9079" indent="-246379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naziv</a:t>
            </a:r>
            <a:r>
              <a:rPr sz="1800" spc="-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komponente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59079" indent="-246379">
              <a:lnSpc>
                <a:spcPct val="100000"/>
              </a:lnSpc>
              <a:spcBef>
                <a:spcPts val="1185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ime autora</a:t>
            </a:r>
            <a:r>
              <a:rPr sz="1800"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komponente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492500" y="3398266"/>
            <a:ext cx="5297170" cy="7099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9079" indent="-246379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datum kada je komponenta napisana ili</a:t>
            </a:r>
            <a:r>
              <a:rPr sz="1800" spc="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revidirana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59079" indent="-246379">
              <a:lnSpc>
                <a:spcPct val="100000"/>
              </a:lnSpc>
              <a:spcBef>
                <a:spcPts val="1185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način na koji se pristupa</a:t>
            </a:r>
            <a:r>
              <a:rPr sz="1800" spc="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komponenti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85089" y="4336415"/>
            <a:ext cx="761365" cy="2851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Prim</a:t>
            </a:r>
            <a:r>
              <a:rPr sz="1800" u="heavy" spc="-1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r: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67639" y="4273296"/>
            <a:ext cx="8792210" cy="2514600"/>
          </a:xfrm>
          <a:custGeom>
            <a:avLst/>
            <a:gdLst/>
            <a:ahLst/>
            <a:cxnLst/>
            <a:rect l="l" t="t" r="r" b="b"/>
            <a:pathLst>
              <a:path w="8792210" h="2514600">
                <a:moveTo>
                  <a:pt x="0" y="2514599"/>
                </a:moveTo>
                <a:lnTo>
                  <a:pt x="8791956" y="2514599"/>
                </a:lnTo>
                <a:lnTo>
                  <a:pt x="8791956" y="0"/>
                </a:lnTo>
                <a:lnTo>
                  <a:pt x="0" y="0"/>
                </a:lnTo>
                <a:lnTo>
                  <a:pt x="0" y="2514599"/>
                </a:lnTo>
                <a:close/>
              </a:path>
            </a:pathLst>
          </a:custGeom>
          <a:ln w="9144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88798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ZAGLAVLJE</a:t>
            </a:r>
            <a:r>
              <a:rPr lang="en-US" spc="-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(2)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352169" y="2189734"/>
            <a:ext cx="6679565" cy="31700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Prednosti pisanja</a:t>
            </a:r>
            <a:r>
              <a:rPr sz="1800" u="heavy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zaglavlja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4826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informacije o funkcionalnosti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kôda koji sledi pomažu onima koji  održavaju</a:t>
            </a:r>
            <a:r>
              <a:rPr sz="1800"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softver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11938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kada se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traži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gotova komponenta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koja bi se ponovo iskoristila,  na osnovu zaglavlja može se zaključiti da li kôd koji sledi  realizuje traženu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komponentu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slučaju otkaza, zaglavlje daje dovoljno elemenata za</a:t>
            </a:r>
            <a:r>
              <a:rPr sz="1800" spc="114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procenu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li je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uzrok otkaza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posmatranom dokumentu ili</a:t>
            </a:r>
            <a:r>
              <a:rPr sz="1800" spc="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55510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KOMENTARI</a:t>
            </a:r>
            <a:r>
              <a:rPr lang="en-US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(1)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1355" y="1571244"/>
            <a:ext cx="8792210" cy="415498"/>
          </a:xfrm>
          <a:prstGeom prst="rect">
            <a:avLst/>
          </a:prstGeom>
          <a:ln w="9143">
            <a:solidFill>
              <a:srgbClr val="CC0000"/>
            </a:solidFill>
          </a:ln>
        </p:spPr>
        <p:txBody>
          <a:bodyPr vert="horz" wrap="square" lIns="0" tIns="137160" rIns="0" bIns="0" rtlCol="0">
            <a:spAutoFit/>
          </a:bodyPr>
          <a:lstStyle/>
          <a:p>
            <a:pPr marL="521334">
              <a:lnSpc>
                <a:spcPct val="100000"/>
              </a:lnSpc>
              <a:spcBef>
                <a:spcPts val="1080"/>
              </a:spcBef>
              <a:tabLst>
                <a:tab pos="1690370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Komentari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	predstavljaju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tekst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koji usmerava čitaoca u tumačenju</a:t>
            </a:r>
            <a:r>
              <a:rPr sz="1800" spc="1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programa.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94740" y="2261870"/>
            <a:ext cx="7748270" cy="26631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pomažu da se shvati kako su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navodi iz zaglavlja implementirani u</a:t>
            </a:r>
            <a:r>
              <a:rPr sz="1800" u="heavy" spc="1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kôdu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079" indent="-246379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količina komentara zavisi od procene sâmog</a:t>
            </a:r>
            <a:r>
              <a:rPr sz="1800" spc="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programera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756285" marR="291465" lvl="1" indent="-286385">
              <a:lnSpc>
                <a:spcPct val="100000"/>
              </a:lnSpc>
              <a:spcBef>
                <a:spcPts val="1440"/>
              </a:spcBef>
              <a:buClr>
                <a:srgbClr val="CC0000"/>
              </a:buClr>
              <a:buSzPct val="88888"/>
              <a:buFont typeface="Wingdings"/>
              <a:buChar char=""/>
              <a:tabLst>
                <a:tab pos="756920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mali broj komentara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-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ako se u programu koriste ilustrativna imena  promenljivih, ako su naredbe jasne i dobro</a:t>
            </a:r>
            <a:r>
              <a:rPr sz="1800" spc="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strukturirane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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508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dobro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napisanom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kôdu, komentarima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mogu opisati dodatne  informacije koje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nisu vidljive iz kôda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(ako kôd implementira neki postupak,  u komentaru se može navesti odakle 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taj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postupak</a:t>
            </a:r>
            <a:r>
              <a:rPr sz="1800" spc="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preuzet)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079370" y="5181980"/>
            <a:ext cx="5459095" cy="9861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//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Postupak obracunavanja cene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je definisan u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saradnji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sa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kupcem.  int obracun(...)</a:t>
            </a:r>
            <a:r>
              <a:rPr sz="1600" spc="-4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{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….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}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16991" y="5165090"/>
            <a:ext cx="735965" cy="272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4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Prim</a:t>
            </a:r>
            <a:r>
              <a:rPr sz="1800" u="heavy" spc="-1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r: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178307" y="5111496"/>
            <a:ext cx="8790940" cy="1181100"/>
          </a:xfrm>
          <a:custGeom>
            <a:avLst/>
            <a:gdLst/>
            <a:ahLst/>
            <a:cxnLst/>
            <a:rect l="l" t="t" r="r" b="b"/>
            <a:pathLst>
              <a:path w="8790940" h="1181100">
                <a:moveTo>
                  <a:pt x="0" y="1181099"/>
                </a:moveTo>
                <a:lnTo>
                  <a:pt x="8790432" y="1181099"/>
                </a:lnTo>
                <a:lnTo>
                  <a:pt x="8790432" y="0"/>
                </a:lnTo>
                <a:lnTo>
                  <a:pt x="0" y="0"/>
                </a:lnTo>
                <a:lnTo>
                  <a:pt x="0" y="1181099"/>
                </a:lnTo>
                <a:close/>
              </a:path>
            </a:pathLst>
          </a:custGeom>
          <a:ln w="9144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0583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KOMENTARI</a:t>
            </a:r>
            <a:r>
              <a:rPr lang="en-US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(2)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94766" y="1474978"/>
            <a:ext cx="6630034" cy="1321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osnovna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uloga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komentara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je da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daje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korisnu informaciju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o</a:t>
            </a:r>
            <a:r>
              <a:rPr sz="1800" spc="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delu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78765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programskog kôda kome je</a:t>
            </a:r>
            <a:r>
              <a:rPr sz="1800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pridružen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233045" indent="-266700">
              <a:lnSpc>
                <a:spcPct val="100000"/>
              </a:lnSpc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korisna informacija je informacija koja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nije očigledna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 kôda,  već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daje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neko važno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objašnjenje.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0455" y="3019044"/>
            <a:ext cx="7781925" cy="2182495"/>
          </a:xfrm>
          <a:prstGeom prst="rect">
            <a:avLst/>
          </a:prstGeom>
          <a:ln w="9143">
            <a:solidFill>
              <a:srgbClr val="333399"/>
            </a:solidFill>
          </a:ln>
        </p:spPr>
        <p:txBody>
          <a:bodyPr vert="horz" wrap="square" lIns="0" tIns="36195" rIns="0" bIns="0" rtlCol="0">
            <a:spAutoFit/>
          </a:bodyPr>
          <a:lstStyle/>
          <a:p>
            <a:pPr marL="3806825">
              <a:lnSpc>
                <a:spcPct val="100000"/>
              </a:lnSpc>
              <a:spcBef>
                <a:spcPts val="285"/>
              </a:spcBef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Primer: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575945" algn="ctr">
              <a:lnSpc>
                <a:spcPts val="2135"/>
              </a:lnSpc>
              <a:spcBef>
                <a:spcPts val="1200"/>
              </a:spcBef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nepotreban</a:t>
            </a:r>
            <a:r>
              <a:rPr sz="18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komentar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459105" marR="6031230">
              <a:lnSpc>
                <a:spcPts val="1930"/>
              </a:lnSpc>
              <a:spcBef>
                <a:spcPts val="30"/>
              </a:spcBef>
            </a:pP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// </a:t>
            </a:r>
            <a:r>
              <a:rPr sz="1600" spc="-15" dirty="0">
                <a:solidFill>
                  <a:schemeClr val="tx1"/>
                </a:solidFill>
                <a:latin typeface="Calibri"/>
                <a:cs typeface="Calibri"/>
              </a:rPr>
              <a:t>sabrati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a sa</a:t>
            </a:r>
            <a:r>
              <a:rPr sz="1600" spc="-6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1  a = a +</a:t>
            </a:r>
            <a:r>
              <a:rPr sz="1600" spc="-8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1;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  <a:p>
            <a:pPr marL="577215" algn="ctr">
              <a:lnSpc>
                <a:spcPts val="2135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koristan</a:t>
            </a:r>
            <a:r>
              <a:rPr sz="18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komentar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459105">
              <a:lnSpc>
                <a:spcPct val="100000"/>
              </a:lnSpc>
              <a:spcBef>
                <a:spcPts val="1145"/>
              </a:spcBef>
            </a:pP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//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podesiti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indeks narednog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clana u</a:t>
            </a:r>
            <a:r>
              <a:rPr sz="1600" spc="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nizu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  <a:p>
            <a:pPr marL="459105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a = a +</a:t>
            </a:r>
            <a:r>
              <a:rPr sz="1600" spc="-8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1;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4766" y="5377281"/>
            <a:ext cx="7274559" cy="11995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42900" indent="-3302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34353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svaka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promena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kôdu zahteva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ažuriranje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postojećeg</a:t>
            </a:r>
            <a:r>
              <a:rPr sz="1800" spc="1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komentara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342900" indent="-330200">
              <a:lnSpc>
                <a:spcPct val="100000"/>
              </a:lnSpc>
              <a:spcBef>
                <a:spcPts val="1440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34353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komentari se pišu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istovremeno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sa kôdom, da se nešto ne</a:t>
            </a:r>
            <a:r>
              <a:rPr sz="1800" spc="1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zaboravi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342900" indent="-330200">
              <a:lnSpc>
                <a:spcPct val="100000"/>
              </a:lnSpc>
              <a:spcBef>
                <a:spcPts val="1440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34353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ako programer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teško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komentariše kod, znači da dizajn treba</a:t>
            </a:r>
            <a:r>
              <a:rPr sz="1800" spc="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uprostiti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774627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IMENOVANJE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1355" y="1505711"/>
            <a:ext cx="8792210" cy="328936"/>
          </a:xfrm>
          <a:prstGeom prst="rect">
            <a:avLst/>
          </a:prstGeom>
          <a:ln w="9143">
            <a:solidFill>
              <a:srgbClr val="CC0000"/>
            </a:solidFill>
          </a:ln>
        </p:spPr>
        <p:txBody>
          <a:bodyPr vert="horz" wrap="square" lIns="0" tIns="20955" rIns="0" bIns="0" rtlCol="0">
            <a:spAutoFit/>
          </a:bodyPr>
          <a:lstStyle/>
          <a:p>
            <a:pPr marL="168910">
              <a:lnSpc>
                <a:spcPct val="100000"/>
              </a:lnSpc>
              <a:spcBef>
                <a:spcPts val="165"/>
              </a:spcBef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Imena struktura podataka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se biraju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tako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da opisuju ulogu</a:t>
            </a:r>
            <a:r>
              <a:rPr sz="1800" spc="-1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strukture.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55091" y="2050415"/>
            <a:ext cx="1411605" cy="73609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Primer: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4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>
              <a:lnSpc>
                <a:spcPts val="1905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Programski</a:t>
            </a:r>
            <a:r>
              <a:rPr sz="1600" spc="-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kôd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98545" y="2533269"/>
            <a:ext cx="4000500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vrednost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=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cena_proizvoda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*</a:t>
            </a:r>
            <a:r>
              <a:rPr sz="1600" spc="4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kolicina_proizvoda;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2391" y="3080384"/>
            <a:ext cx="7491730" cy="251607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2755900" algn="l"/>
                <a:tab pos="4781550" algn="l"/>
              </a:tabLst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je mnogo</a:t>
            </a:r>
            <a:r>
              <a:rPr sz="1600" spc="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jasniji</a:t>
            </a:r>
            <a:r>
              <a:rPr sz="1600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od	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v = c</a:t>
            </a:r>
            <a:r>
              <a:rPr sz="1600" spc="2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*</a:t>
            </a:r>
            <a:r>
              <a:rPr sz="1600" spc="1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k;	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pa ovaj </a:t>
            </a:r>
            <a:r>
              <a:rPr sz="1600" dirty="0">
                <a:solidFill>
                  <a:schemeClr val="tx1"/>
                </a:solidFill>
                <a:latin typeface="Arial"/>
                <a:cs typeface="Arial"/>
              </a:rPr>
              <a:t>kôd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zahteva</a:t>
            </a:r>
            <a:r>
              <a:rPr sz="1600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komentar</a:t>
            </a:r>
            <a:endParaRPr sz="16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7"/>
              </a:spcBef>
            </a:pPr>
            <a:endParaRPr sz="19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programski kôd i komentari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ne treba </a:t>
            </a:r>
            <a:r>
              <a:rPr sz="1800" u="heavy" spc="-10" dirty="0">
                <a:solidFill>
                  <a:schemeClr val="tx1"/>
                </a:solidFill>
                <a:latin typeface="Arial"/>
                <a:cs typeface="Arial"/>
              </a:rPr>
              <a:t>da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se mešaju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(Weinberg,</a:t>
            </a:r>
            <a:r>
              <a:rPr sz="1800" spc="1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1971.g.)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179705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preporučuje se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da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se u dokumentu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kôd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nalazi na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levom delu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stranice,  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komentari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</a:t>
            </a:r>
            <a:r>
              <a:rPr sz="18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desnom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Primer: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905"/>
              </a:spcBef>
            </a:pP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void zamena (int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a[],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int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i, int j)</a:t>
            </a:r>
            <a:r>
              <a:rPr sz="1600" spc="1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{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042416" y="5549900"/>
            <a:ext cx="1119505" cy="741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int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tmp =</a:t>
            </a:r>
            <a:r>
              <a:rPr sz="1600" spc="-5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a[i];  a[i] =</a:t>
            </a:r>
            <a:r>
              <a:rPr sz="1600" spc="-9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a[j];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a[j] =</a:t>
            </a:r>
            <a:r>
              <a:rPr sz="1600" spc="-7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tmp;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98545" y="5549900"/>
            <a:ext cx="4857115" cy="7416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//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privremeno cuvanje kolicine </a:t>
            </a:r>
            <a:r>
              <a:rPr sz="1600" spc="-15" dirty="0">
                <a:solidFill>
                  <a:schemeClr val="tx1"/>
                </a:solidFill>
                <a:latin typeface="Calibri"/>
                <a:cs typeface="Calibri"/>
              </a:rPr>
              <a:t>proizvoda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u i-tom</a:t>
            </a:r>
            <a:r>
              <a:rPr sz="1600" spc="13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magacinu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//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prebacivanje </a:t>
            </a:r>
            <a:r>
              <a:rPr sz="1600" spc="-15" dirty="0">
                <a:solidFill>
                  <a:schemeClr val="tx1"/>
                </a:solidFill>
                <a:latin typeface="Calibri"/>
                <a:cs typeface="Calibri"/>
              </a:rPr>
              <a:t>prozvoda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iz j-tog u </a:t>
            </a:r>
            <a:r>
              <a:rPr sz="1600" dirty="0">
                <a:solidFill>
                  <a:schemeClr val="tx1"/>
                </a:solidFill>
                <a:latin typeface="Calibri"/>
                <a:cs typeface="Calibri"/>
              </a:rPr>
              <a:t>i-ti</a:t>
            </a:r>
            <a:r>
              <a:rPr sz="1600" spc="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magacin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// </a:t>
            </a:r>
            <a:r>
              <a:rPr sz="1600" spc="-10" dirty="0">
                <a:solidFill>
                  <a:schemeClr val="tx1"/>
                </a:solidFill>
                <a:latin typeface="Calibri"/>
                <a:cs typeface="Calibri"/>
              </a:rPr>
              <a:t>prebacivanje </a:t>
            </a:r>
            <a:r>
              <a:rPr sz="1600" spc="-15" dirty="0">
                <a:solidFill>
                  <a:schemeClr val="tx1"/>
                </a:solidFill>
                <a:latin typeface="Calibri"/>
                <a:cs typeface="Calibri"/>
              </a:rPr>
              <a:t>proizvoda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iz i-tog u </a:t>
            </a:r>
            <a:r>
              <a:rPr sz="1600" dirty="0">
                <a:solidFill>
                  <a:schemeClr val="tx1"/>
                </a:solidFill>
                <a:latin typeface="Calibri"/>
                <a:cs typeface="Calibri"/>
              </a:rPr>
              <a:t>j-ti</a:t>
            </a:r>
            <a:r>
              <a:rPr sz="1600" spc="3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magacin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12291" y="6281420"/>
            <a:ext cx="64135" cy="2540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Calibri"/>
                <a:cs typeface="Calibri"/>
              </a:rPr>
              <a:t>}</a:t>
            </a:r>
            <a:endParaRPr sz="16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187452" y="2025395"/>
            <a:ext cx="8792210" cy="1409700"/>
          </a:xfrm>
          <a:custGeom>
            <a:avLst/>
            <a:gdLst/>
            <a:ahLst/>
            <a:cxnLst/>
            <a:rect l="l" t="t" r="r" b="b"/>
            <a:pathLst>
              <a:path w="8792210" h="1409700">
                <a:moveTo>
                  <a:pt x="0" y="1409700"/>
                </a:moveTo>
                <a:lnTo>
                  <a:pt x="8791956" y="1409700"/>
                </a:lnTo>
                <a:lnTo>
                  <a:pt x="8791956" y="0"/>
                </a:lnTo>
                <a:lnTo>
                  <a:pt x="0" y="0"/>
                </a:lnTo>
                <a:lnTo>
                  <a:pt x="0" y="1409700"/>
                </a:lnTo>
                <a:close/>
              </a:path>
            </a:pathLst>
          </a:custGeom>
          <a:ln w="9144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193547" y="4879847"/>
            <a:ext cx="8792210" cy="1714500"/>
          </a:xfrm>
          <a:custGeom>
            <a:avLst/>
            <a:gdLst/>
            <a:ahLst/>
            <a:cxnLst/>
            <a:rect l="l" t="t" r="r" b="b"/>
            <a:pathLst>
              <a:path w="8792210" h="1714500">
                <a:moveTo>
                  <a:pt x="0" y="1714500"/>
                </a:moveTo>
                <a:lnTo>
                  <a:pt x="8791956" y="1714500"/>
                </a:lnTo>
                <a:lnTo>
                  <a:pt x="8791956" y="0"/>
                </a:lnTo>
                <a:lnTo>
                  <a:pt x="0" y="0"/>
                </a:lnTo>
                <a:lnTo>
                  <a:pt x="0" y="1714500"/>
                </a:lnTo>
                <a:close/>
              </a:path>
            </a:pathLst>
          </a:custGeom>
          <a:ln w="9144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303938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SPOLJAŠNJA</a:t>
            </a:r>
            <a:r>
              <a:rPr lang="en-US" spc="-105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DOKUMENTACIJA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894994" y="2211959"/>
            <a:ext cx="7138034" cy="22313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" marR="508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  <a:tab pos="218376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opisuje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opšteg aspekta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 daje odgovore na pitanja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ko, šta,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kako,</a:t>
            </a:r>
            <a:r>
              <a:rPr sz="1800" spc="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zašto,</a:t>
            </a:r>
            <a:r>
              <a:rPr sz="1800" spc="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kada	i gde u sistemu nešto</a:t>
            </a:r>
            <a:r>
              <a:rPr sz="18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radi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4953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osim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programerima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namenjena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 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projektantima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(mogu da  analiziraju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 predlažu njegove buduće izmene i</a:t>
            </a:r>
            <a:r>
              <a:rPr sz="1800" spc="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unapređenja)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729615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sadrži znatno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šire i detaljnije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opise od onih koji se mogu naći  u unutrašnjoj</a:t>
            </a:r>
            <a:r>
              <a:rPr sz="1800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dokumentaciji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8607714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SADRŽAJ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6425" cy="493724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9700">
              <a:lnSpc>
                <a:spcPct val="100000"/>
              </a:lnSpc>
              <a:spcBef>
                <a:spcPts val="32"/>
              </a:spcBef>
            </a:pPr>
            <a:r>
              <a:rPr lang="sr-Latn-RS" sz="1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Spoljašnja dokumentacija sadrži:</a:t>
            </a:r>
          </a:p>
          <a:p>
            <a:pPr marL="4203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421640" algn="l"/>
              </a:tabLst>
            </a:pPr>
            <a:r>
              <a:rPr sz="1800" u="heavy" spc="-1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pregled</a:t>
            </a:r>
            <a:r>
              <a:rPr sz="1800" u="heavy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svih </a:t>
            </a:r>
            <a:r>
              <a:rPr sz="1800" u="heavy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komponenata </a:t>
            </a:r>
            <a:r>
              <a:rPr sz="1800" u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sz="1800" u="none" spc="8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u="none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sistemu</a:t>
            </a:r>
          </a:p>
          <a:p>
            <a:pPr marL="139700">
              <a:lnSpc>
                <a:spcPct val="100000"/>
              </a:lnSpc>
              <a:spcBef>
                <a:spcPts val="34"/>
              </a:spcBef>
              <a:buClr>
                <a:srgbClr val="CC0000"/>
              </a:buClr>
              <a:buFont typeface="Wingdings"/>
              <a:buChar char=""/>
            </a:pPr>
            <a:endParaRPr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0370" marR="97155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421640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podelu komponenata </a:t>
            </a:r>
            <a:r>
              <a:rPr sz="1800" u="none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 sličnom funkcijom </a:t>
            </a:r>
            <a:r>
              <a:rPr sz="1800" u="heavy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 grupama  </a:t>
            </a:r>
            <a:r>
              <a:rPr sz="1800" u="none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(komponente korisničkog interfejsa, komponente za </a:t>
            </a:r>
            <a:r>
              <a:rPr sz="1800" u="none" spc="-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pristup</a:t>
            </a:r>
            <a:r>
              <a:rPr sz="1800" u="none" spc="14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u="none" spc="-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bazama</a:t>
            </a:r>
            <a:r>
              <a:rPr lang="sr-Latn-RS" sz="1800" u="none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u="none" spc="-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podataka</a:t>
            </a:r>
            <a:r>
              <a:rPr sz="1800" u="none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komponente za obradu podataka, ulazno/izlazne komponente,</a:t>
            </a:r>
            <a:r>
              <a:rPr sz="1800" u="none" spc="1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u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itd.)</a:t>
            </a:r>
          </a:p>
          <a:p>
            <a:pPr marL="139700">
              <a:lnSpc>
                <a:spcPct val="100000"/>
              </a:lnSpc>
              <a:spcBef>
                <a:spcPts val="32"/>
              </a:spcBef>
            </a:pPr>
            <a:endParaRPr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03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421640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dijagrame </a:t>
            </a:r>
            <a:r>
              <a:rPr sz="1800" u="none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kojima </a:t>
            </a:r>
            <a:r>
              <a:rPr sz="1800" u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sz="1800" u="none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opisuju </a:t>
            </a:r>
            <a:r>
              <a:rPr sz="1800" u="heavy" spc="-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pojedinačne </a:t>
            </a:r>
            <a:r>
              <a:rPr sz="1800" u="heavy" spc="-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komponente</a:t>
            </a:r>
            <a:r>
              <a:rPr sz="1800" u="heavy" spc="6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u="none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</a:t>
            </a:r>
            <a:r>
              <a:rPr lang="sr-Latn-RS" sz="1800" u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u="none" spc="-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odgovarajućim</a:t>
            </a:r>
            <a:r>
              <a:rPr sz="1800" u="none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tekstualnim</a:t>
            </a:r>
            <a:r>
              <a:rPr sz="1800" u="none" spc="1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u="none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objašnjenjima</a:t>
            </a:r>
          </a:p>
          <a:p>
            <a:pPr marL="139700">
              <a:lnSpc>
                <a:spcPct val="100000"/>
              </a:lnSpc>
              <a:spcBef>
                <a:spcPts val="32"/>
              </a:spcBef>
            </a:pPr>
            <a:endParaRPr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0370" marR="743585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421640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dijagrame </a:t>
            </a:r>
            <a:r>
              <a:rPr sz="1800" u="none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 kojih se jasno vidi </a:t>
            </a:r>
            <a:r>
              <a:rPr sz="1800" u="heavy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kako </a:t>
            </a:r>
            <a:r>
              <a:rPr sz="1800" u="heavy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podaci koriste </a:t>
            </a:r>
            <a:r>
              <a:rPr sz="1800" u="none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 sistemu, </a:t>
            </a:r>
            <a:r>
              <a:rPr sz="1800" u="none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tj.  </a:t>
            </a:r>
            <a:r>
              <a:rPr sz="1800" u="none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koje komponente koriste koje podatke, kako ih razmenjuju i</a:t>
            </a:r>
            <a:r>
              <a:rPr sz="1800" u="none" spc="14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u="none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modifikuju</a:t>
            </a:r>
          </a:p>
          <a:p>
            <a:pPr marL="139700">
              <a:lnSpc>
                <a:spcPct val="100000"/>
              </a:lnSpc>
              <a:spcBef>
                <a:spcPts val="34"/>
              </a:spcBef>
              <a:buClr>
                <a:srgbClr val="CC0000"/>
              </a:buClr>
              <a:buFont typeface="Wingdings"/>
              <a:buChar char=""/>
            </a:pPr>
            <a:endParaRPr sz="1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20370" indent="-267970">
              <a:lnSpc>
                <a:spcPts val="2155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421640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opis klasa objekata </a:t>
            </a:r>
            <a:r>
              <a:rPr sz="1800" u="none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njihovu </a:t>
            </a:r>
            <a:r>
              <a:rPr sz="1800" u="heavy" spc="-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hijerarhiju</a:t>
            </a:r>
            <a:r>
              <a:rPr sz="1800" u="heavy" spc="6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u="heavy" spc="-5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nasleđivanja</a:t>
            </a:r>
            <a:r>
              <a:rPr lang="sr-Latn-RS" sz="1800" u="heavy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u="none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(ukoliko se primenjuje objektno-orijentisani pristup u rešavanju</a:t>
            </a:r>
            <a:r>
              <a:rPr sz="1800" u="none" spc="16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1800" u="none" spc="-5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problema)</a:t>
            </a:r>
          </a:p>
        </p:txBody>
      </p:sp>
    </p:spTree>
    <p:extLst>
      <p:ext uri="{BB962C8B-B14F-4D97-AF65-F5344CB8AC3E}">
        <p14:creationId xmlns:p14="http://schemas.microsoft.com/office/powerpoint/2010/main" val="6972233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OPIS</a:t>
            </a:r>
            <a:r>
              <a:rPr lang="en-US" spc="-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KOMPONENTE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1355" y="1505711"/>
            <a:ext cx="8792210" cy="890628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28575" rIns="0" bIns="0" rtlCol="0">
            <a:spAutoFit/>
          </a:bodyPr>
          <a:lstStyle/>
          <a:p>
            <a:pPr marL="45085" marR="583565">
              <a:lnSpc>
                <a:spcPct val="100000"/>
              </a:lnSpc>
              <a:spcBef>
                <a:spcPts val="225"/>
              </a:spcBef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Opis komponente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se piše u skladu sa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strukturom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komponente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datom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dizajnu 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sistema, uz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dodavanje tekstualnih opisa o pojedinostima iz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programskog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kôda  kojim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je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komponenta</a:t>
            </a:r>
            <a:r>
              <a:rPr sz="1800" spc="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realizovana.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18338" y="2668270"/>
            <a:ext cx="8775700" cy="39395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u="heavy" spc="-1200" dirty="0">
                <a:solidFill>
                  <a:schemeClr val="tx1"/>
                </a:solidFill>
                <a:latin typeface="Arial"/>
                <a:cs typeface="Arial"/>
              </a:rPr>
              <a:t>S</a:t>
            </a:r>
            <a:r>
              <a:rPr sz="1800" u="heavy" spc="7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poljašnja dokumentacija komponente</a:t>
            </a:r>
            <a:r>
              <a:rPr sz="1800" u="heavy" spc="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10" dirty="0">
                <a:solidFill>
                  <a:schemeClr val="tx1"/>
                </a:solidFill>
                <a:latin typeface="Arial"/>
                <a:cs typeface="Arial"/>
              </a:rPr>
              <a:t>sadrži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625475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opis problema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koji komponenta rešava (kada se komponenta poziva 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zašto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  ona</a:t>
            </a:r>
            <a:r>
              <a:rPr sz="1800" spc="-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potrebna)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4"/>
              </a:spcBef>
              <a:buClr>
                <a:srgbClr val="CC0000"/>
              </a:buClr>
              <a:buFont typeface="Wingdings"/>
              <a:buChar char=""/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1247775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razmatranja opcija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mogućih rešenja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, uz navođenje razloga zbog kojih je  konkretno rešenje</a:t>
            </a:r>
            <a:r>
              <a:rPr sz="1800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izabrano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Clr>
                <a:srgbClr val="CC0000"/>
              </a:buClr>
              <a:buFont typeface="Wingdings"/>
              <a:buChar char=""/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508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detaljni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opis algoritama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koji se koriste u komponenti (primenjene formule, uslovi i  ograničenja, reference na korišćenu literaturu);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na </a:t>
            </a:r>
            <a:r>
              <a:rPr sz="1800" u="heavy" spc="-20" dirty="0">
                <a:solidFill>
                  <a:schemeClr val="tx1"/>
                </a:solidFill>
                <a:latin typeface="Arial"/>
                <a:cs typeface="Arial"/>
              </a:rPr>
              <a:t>primer</a:t>
            </a:r>
            <a:r>
              <a:rPr sz="1800" spc="-20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ako se u nekom algoritmu  javlja formula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sa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deljenjem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dve promenljive,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dokumentaciji bi trebalo navesti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u  kom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slučaju imenilac može da ima vrednost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0,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 kako se u kôdu reaguje na</a:t>
            </a:r>
            <a:r>
              <a:rPr sz="1800" spc="1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njega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Clr>
                <a:srgbClr val="CC0000"/>
              </a:buClr>
              <a:buFont typeface="Wingdings"/>
              <a:buChar char=""/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2290445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tok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podataka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 nivou komponente,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što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se obično predstavlja  odgovarajućim</a:t>
            </a:r>
            <a:r>
              <a:rPr sz="1800" spc="-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dijagramima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056781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UVOD</a:t>
            </a:r>
            <a:r>
              <a:rPr lang="en-US" spc="-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(2)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55089" y="3411854"/>
            <a:ext cx="2182495" cy="0"/>
          </a:xfrm>
          <a:custGeom>
            <a:avLst/>
            <a:gdLst/>
            <a:ahLst/>
            <a:cxnLst/>
            <a:rect l="l" t="t" r="r" b="b"/>
            <a:pathLst>
              <a:path w="2182495">
                <a:moveTo>
                  <a:pt x="0" y="0"/>
                </a:moveTo>
                <a:lnTo>
                  <a:pt x="2182368" y="0"/>
                </a:lnTo>
              </a:path>
            </a:pathLst>
          </a:custGeom>
          <a:ln w="16763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3740" y="1535303"/>
            <a:ext cx="8042909" cy="520142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Prema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vrsti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projekta, programeri mogu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da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 marR="273685" indent="-267970">
              <a:lnSpc>
                <a:spcPct val="100000"/>
              </a:lnSpc>
              <a:spcBef>
                <a:spcPts val="960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analiziraju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postojeći tuđi kôd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kako bi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ga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izmenili, dogradili, ispravili greške,  ili ga iskoristili u sklopu neke druge</a:t>
            </a:r>
            <a:r>
              <a:rPr sz="1800" spc="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aplikacije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59079" indent="-246379">
              <a:lnSpc>
                <a:spcPct val="100000"/>
              </a:lnSpc>
              <a:spcBef>
                <a:spcPts val="960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analiziraju ili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generišu sopstveni kôd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okviru realizacije nekog novog</a:t>
            </a:r>
            <a:r>
              <a:rPr sz="1800" spc="1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modula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Prednosti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poštovanja standarda (po pitanju stila, formata, sadržaja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800" spc="1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30" dirty="0">
                <a:solidFill>
                  <a:schemeClr val="tx1"/>
                </a:solidFill>
                <a:latin typeface="Arial"/>
                <a:cs typeface="Arial"/>
              </a:rPr>
              <a:t>dr.)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59079" indent="-246379">
              <a:lnSpc>
                <a:spcPct val="100000"/>
              </a:lnSpc>
              <a:spcBef>
                <a:spcPts val="960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programeri uspostavljaju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sistematičnost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svom</a:t>
            </a:r>
            <a:r>
              <a:rPr sz="1800" spc="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radu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59079" indent="-246379">
              <a:lnSpc>
                <a:spcPct val="100000"/>
              </a:lnSpc>
              <a:spcBef>
                <a:spcPts val="960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standardizovana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dokumentacija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omogućava lakše i brže tumačenje</a:t>
            </a:r>
            <a:r>
              <a:rPr sz="1800" spc="1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kôda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59079" indent="-246379">
              <a:lnSpc>
                <a:spcPct val="100000"/>
              </a:lnSpc>
              <a:spcBef>
                <a:spcPts val="960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olakšano je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pronalaženje grešaka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r>
              <a:rPr sz="1800" spc="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kôdu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 indent="-267970">
              <a:lnSpc>
                <a:spcPct val="100000"/>
              </a:lnSpc>
              <a:spcBef>
                <a:spcPts val="960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novonastale izmene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mogu jednostavnije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uneti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u</a:t>
            </a:r>
            <a:r>
              <a:rPr sz="1800" spc="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sistem,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jer je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jasno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koji deo kôda implementira koju</a:t>
            </a:r>
            <a:r>
              <a:rPr sz="1800" spc="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funkcionalnost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 marR="59055" indent="-267970">
              <a:lnSpc>
                <a:spcPct val="100000"/>
              </a:lnSpc>
              <a:spcBef>
                <a:spcPts val="1080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strukturiranjem kôda prema standardima održava se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usklađenost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elemenata  iz dizajna sa elementima iz</a:t>
            </a:r>
            <a:r>
              <a:rPr sz="1800" spc="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implementacije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 marR="1290955" indent="-267970">
              <a:lnSpc>
                <a:spcPct val="100000"/>
              </a:lnSpc>
              <a:spcBef>
                <a:spcPts val="960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olakšan je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nastavak rada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 projektu ukoliko je iz nekog razloga  projekat morao da bude prekinut na neko</a:t>
            </a:r>
            <a:r>
              <a:rPr sz="1800" spc="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vreme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8674063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KVALITET</a:t>
            </a:r>
            <a:r>
              <a:rPr lang="en-US" spc="-8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PROGRAMIRANJA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5165" y="1797430"/>
            <a:ext cx="7663815" cy="336245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9715" indent="-24701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 osnovu dobrog dizajna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ne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može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svaki programer da napiše dobar</a:t>
            </a:r>
            <a:r>
              <a:rPr sz="1800" spc="13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kôd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Whittaker 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Atkin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(2002.g.): kvalitet programskog kôda mnogo zavisi i</a:t>
            </a:r>
            <a:r>
              <a:rPr sz="1800" spc="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od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1800" u="heavy" spc="-10" dirty="0">
                <a:solidFill>
                  <a:schemeClr val="tx1"/>
                </a:solidFill>
                <a:latin typeface="Arial"/>
                <a:cs typeface="Arial"/>
              </a:rPr>
              <a:t>znanja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veštine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maštovitosti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iskustva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programera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rešavanju</a:t>
            </a:r>
            <a:r>
              <a:rPr sz="1800" spc="1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problema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u="heavy" spc="-4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Pronalaženje dobrog rešenja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zahteva prolazak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kroz</a:t>
            </a:r>
            <a:r>
              <a:rPr sz="1800" spc="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faze: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715" indent="-24701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razumevanje</a:t>
            </a:r>
            <a:r>
              <a:rPr sz="1800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problema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715" indent="-24701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osmišljavanje plana</a:t>
            </a:r>
            <a:r>
              <a:rPr sz="1800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rešenja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59715" indent="-24701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izvršavanje plana i provera</a:t>
            </a:r>
            <a:r>
              <a:rPr sz="1800" spc="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rešenja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4274212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RAZUMEVANJE</a:t>
            </a:r>
            <a:r>
              <a:rPr lang="en-US" spc="-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PROBLEMA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1355" y="1696211"/>
            <a:ext cx="8792210" cy="680956"/>
          </a:xfrm>
          <a:prstGeom prst="rect">
            <a:avLst/>
          </a:prstGeom>
          <a:ln w="9143">
            <a:solidFill>
              <a:srgbClr val="CC0000"/>
            </a:solidFill>
          </a:ln>
        </p:spPr>
        <p:txBody>
          <a:bodyPr vert="horz" wrap="square" lIns="0" tIns="95250" rIns="0" bIns="0" rtlCol="0">
            <a:spAutoFit/>
          </a:bodyPr>
          <a:lstStyle/>
          <a:p>
            <a:pPr marL="511809" marR="1312545">
              <a:lnSpc>
                <a:spcPct val="100000"/>
              </a:lnSpc>
              <a:spcBef>
                <a:spcPts val="750"/>
              </a:spcBef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Razumevanje problema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podrazumeva njegovu detaljnu analizu,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tj.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precizno utvrđivanje uslova u kojima problem mora da se</a:t>
            </a:r>
            <a:r>
              <a:rPr sz="1800" spc="1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rešava.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5291" y="2651125"/>
            <a:ext cx="7338059" cy="33470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Potrebno</a:t>
            </a:r>
            <a:r>
              <a:rPr sz="1800" u="heavy" spc="-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je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ustanoviti gde je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granica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sistema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odnosu na okruženje,</a:t>
            </a:r>
            <a:r>
              <a:rPr sz="1800" spc="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tj.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 marR="369570">
              <a:lnSpc>
                <a:spcPct val="100000"/>
              </a:lnSpc>
            </a:pP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šta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ulazni podaci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(u kom su obliku i kako se do njih može doći),  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šta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izlazni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(u kom obliku i kome se oni</a:t>
            </a:r>
            <a:r>
              <a:rPr sz="1800" spc="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isporučuju)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uočiti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sva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organičenja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uslove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5080" indent="-268605">
              <a:lnSpc>
                <a:spcPct val="100000"/>
              </a:lnSpc>
            </a:pPr>
            <a:r>
              <a:rPr sz="1600" spc="20" dirty="0">
                <a:solidFill>
                  <a:schemeClr val="tx1"/>
                </a:solidFill>
                <a:latin typeface="Arial"/>
                <a:cs typeface="Arial"/>
              </a:rPr>
              <a:t>►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Programeri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često koriste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dijagrame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kako bi bolje razumeli problem  (dijagrami im pomažu u prepoznavanju različitih uslova i ukazuju na  mogućnost dekomponovanja problema na jednostavnije podprobleme  koji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lakše</a:t>
            </a:r>
            <a:r>
              <a:rPr sz="1800"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rešavaju).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2133008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PLANIRAN</a:t>
            </a:r>
            <a:r>
              <a:rPr lang="en-US" spc="10" dirty="0">
                <a:solidFill>
                  <a:schemeClr val="tx1"/>
                </a:solidFill>
                <a:latin typeface="Arial"/>
                <a:cs typeface="Arial"/>
              </a:rPr>
              <a:t>J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13740" y="1625853"/>
            <a:ext cx="8417560" cy="456278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" marR="5080" indent="-26670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u="heavy" spc="-4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problem dobro shvaćen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– plan se lako pravi jer se zna kako se postavljeni uslovi  mogu</a:t>
            </a:r>
            <a:r>
              <a:rPr sz="1800" spc="-7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ispuniti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79400" marR="1249045" indent="-266700">
              <a:lnSpc>
                <a:spcPct val="100000"/>
              </a:lnSpc>
              <a:buClr>
                <a:srgbClr val="00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problem nije jasan i ima nepoznanica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– za pronalazak pravog plana,  koriste se sledeće tehnike: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Font typeface="Wingdings"/>
              <a:buChar char=""/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756285" marR="849630" lvl="1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756920" algn="l"/>
              </a:tabLst>
            </a:pPr>
            <a:r>
              <a:rPr sz="1800" u="heavy" spc="-4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prepoznavanje sličnih problema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(da li se već postojeći algoritmi,  bibliotečke funkcije, podaci mogu upotrebiti za rešavanje</a:t>
            </a:r>
            <a:r>
              <a:rPr sz="1800" spc="1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problema)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2"/>
              </a:spcBef>
              <a:buClr>
                <a:srgbClr val="CC0000"/>
              </a:buClr>
              <a:buFont typeface="Wingdings"/>
              <a:buChar char=""/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756285" marR="73660" lvl="1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756920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preformulisanje problema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(da li se mogu uvesti neke pretpostavke koje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bi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pojednostavile rešenje, da li se problem može konkretizovati, ili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čak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uopštiti  u istom</a:t>
            </a:r>
            <a:r>
              <a:rPr sz="1800" spc="-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cilju)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Clr>
                <a:srgbClr val="CC0000"/>
              </a:buClr>
              <a:buFont typeface="Wingdings"/>
              <a:buChar char=""/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756285" marR="621030" lvl="1" indent="-28638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"/>
              <a:tabLst>
                <a:tab pos="756920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razlaganje problema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(da li se mogu izdvojiti delovi koji bi se obrađivali  zasebno jedan od</a:t>
            </a:r>
            <a:r>
              <a:rPr sz="1800" spc="-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drugog)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600" spc="20" dirty="0">
                <a:solidFill>
                  <a:schemeClr val="tx1"/>
                </a:solidFill>
                <a:latin typeface="Arial"/>
                <a:cs typeface="Arial"/>
              </a:rPr>
              <a:t>►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Prilikom pravljenja plana, treba omogućiti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grupnu diskusiju</a:t>
            </a:r>
            <a:r>
              <a:rPr sz="1800" u="heavy" spc="1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učesnika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461020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IZVRŠAVANJE I PROVERA</a:t>
            </a:r>
            <a:r>
              <a:rPr lang="en-US" spc="-12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PLANA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94004" y="1972055"/>
            <a:ext cx="7627620" cy="680314"/>
          </a:xfrm>
          <a:prstGeom prst="rect">
            <a:avLst/>
          </a:prstGeom>
          <a:ln w="9143">
            <a:solidFill>
              <a:srgbClr val="CC0000"/>
            </a:solidFill>
          </a:ln>
        </p:spPr>
        <p:txBody>
          <a:bodyPr vert="horz" wrap="square" lIns="0" tIns="125095" rIns="0" bIns="0" rtlCol="0">
            <a:spAutoFit/>
          </a:bodyPr>
          <a:lstStyle/>
          <a:p>
            <a:pPr marL="270510" marR="432434" indent="-635">
              <a:lnSpc>
                <a:spcPct val="100000"/>
              </a:lnSpc>
              <a:spcBef>
                <a:spcPts val="985"/>
              </a:spcBef>
            </a:pPr>
            <a:r>
              <a:rPr sz="1800" u="heavy" spc="-4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Sprovođenje plana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delo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podrazumeva proveru ispravnosti rešenja,  korak po</a:t>
            </a:r>
            <a:r>
              <a:rPr sz="18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korak.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056843" y="2925445"/>
            <a:ext cx="7127240" cy="1931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marR="1259205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 svaki korak se procenjuje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da li se on može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sprovesti 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na osnovu prethodnog koraka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 da li omogućava 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postizanje uslova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 izvršenje narednog</a:t>
            </a:r>
            <a:r>
              <a:rPr sz="1800" spc="7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koraka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508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kada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dođe do rešenja,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ponovo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pregleda svaki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deo plana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analizira da li je rešenje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višekratno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; ako jeste, u kojim situacijama je  korisno, da li može da postane osnova za neki šablon,</a:t>
            </a:r>
            <a:r>
              <a:rPr sz="1800" spc="1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itd.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144009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PISANJE</a:t>
            </a:r>
            <a:r>
              <a:rPr lang="en-US" spc="-9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PROGRAMA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1355" y="1476755"/>
            <a:ext cx="8792210" cy="665567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80010" rIns="0" bIns="0" rtlCol="0">
            <a:spAutoFit/>
          </a:bodyPr>
          <a:lstStyle/>
          <a:p>
            <a:pPr marL="300355" marR="297180">
              <a:lnSpc>
                <a:spcPct val="100000"/>
              </a:lnSpc>
              <a:spcBef>
                <a:spcPts val="630"/>
              </a:spcBef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Pisanje programa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 kreativan proces u kome programer prevodi opise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sistema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date u projektu u programski kôd na konkretnom programskom</a:t>
            </a:r>
            <a:r>
              <a:rPr sz="1800" spc="1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jeziku.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74065" y="2416175"/>
            <a:ext cx="8178165" cy="373948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0670" marR="508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programer ima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veliku slobodu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, jer se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ista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funkcionalnost uvek može realizovati  na različite</a:t>
            </a:r>
            <a:r>
              <a:rPr sz="18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načine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specificirani zahtevi ili projekat mogu da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uslovljavaju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izbor programskog</a:t>
            </a:r>
            <a:r>
              <a:rPr sz="1800" spc="2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jezika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Smernice 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za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pisanje</a:t>
            </a:r>
            <a:r>
              <a:rPr sz="1800" u="heavy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programa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820419" lvl="1" indent="-35052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82105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lokalizacija ulaza i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izlaza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2"/>
              </a:spcBef>
              <a:buClr>
                <a:srgbClr val="CC0000"/>
              </a:buClr>
              <a:buFont typeface="Wingdings"/>
              <a:buChar char=""/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820419" lvl="1" indent="-35052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82105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korišćenje</a:t>
            </a:r>
            <a:r>
              <a:rPr sz="1800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pseudokôda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2"/>
              </a:spcBef>
              <a:buClr>
                <a:srgbClr val="CC0000"/>
              </a:buClr>
              <a:buFont typeface="Wingdings"/>
              <a:buChar char=""/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820419" lvl="1" indent="-35052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82105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revidiranje</a:t>
            </a:r>
            <a:r>
              <a:rPr sz="1800" spc="-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kôda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15"/>
              </a:spcBef>
              <a:buClr>
                <a:srgbClr val="CC0000"/>
              </a:buClr>
              <a:buFont typeface="Wingdings"/>
              <a:buChar char=""/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820419" lvl="1" indent="-35052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82105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višekratna</a:t>
            </a:r>
            <a:r>
              <a:rPr sz="1800" spc="-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upotrebljivost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5657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LOKALIZAC</a:t>
            </a:r>
            <a:r>
              <a:rPr lang="en-US" spc="10" dirty="0">
                <a:solidFill>
                  <a:schemeClr val="tx1"/>
                </a:solidFill>
                <a:latin typeface="Arial"/>
                <a:cs typeface="Arial"/>
              </a:rPr>
              <a:t>I</a:t>
            </a: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JA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1355" y="1476755"/>
            <a:ext cx="8792210" cy="982320"/>
          </a:xfrm>
          <a:prstGeom prst="rect">
            <a:avLst/>
          </a:prstGeom>
          <a:ln w="9144">
            <a:solidFill>
              <a:srgbClr val="CC0000"/>
            </a:solidFill>
          </a:ln>
        </p:spPr>
        <p:txBody>
          <a:bodyPr vert="horz" wrap="square" lIns="0" tIns="119380" rIns="0" bIns="0" rtlCol="0">
            <a:spAutoFit/>
          </a:bodyPr>
          <a:lstStyle/>
          <a:p>
            <a:pPr marL="140335" marR="78105">
              <a:lnSpc>
                <a:spcPct val="100000"/>
              </a:lnSpc>
              <a:spcBef>
                <a:spcPts val="940"/>
              </a:spcBef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Lokalizacija ulaza i izlaza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podrazumeva izdvajanje delova programskog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kôda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koji 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odnose na učitavanje ulaznih podataka ili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generisanje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izlaznih veličina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u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posebne,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specijalizovane komponente u okviru</a:t>
            </a:r>
            <a:r>
              <a:rPr sz="1800" spc="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sistema.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3740" y="2730119"/>
            <a:ext cx="8359140" cy="36317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Osobine</a:t>
            </a:r>
            <a:r>
              <a:rPr sz="1800" u="heavy"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lokalizacije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5971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vodi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uopštavanju</a:t>
            </a:r>
            <a:r>
              <a:rPr sz="1800" u="heavy" spc="-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508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specijalizovane komponente odražavaju osobine trenutno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korišćenog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hardvera i 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softvera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objedinjavanje ulaznih/izlaznih funkcija u jednu komponentu</a:t>
            </a:r>
            <a:r>
              <a:rPr sz="1800" spc="1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vodi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1800" u="heavy" spc="-4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lakšem razumevanju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modifikovanju</a:t>
            </a:r>
            <a:r>
              <a:rPr sz="1800" u="heavy" spc="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sistema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805815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ulaznim komponentama mogu se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dodati i druge funkcionalnosti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(provera ispravnosti unetih podataka, formatiranje unetih podataka 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sl.),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pa se ostale komponente</a:t>
            </a:r>
            <a:r>
              <a:rPr sz="1800" spc="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rasterećuju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8658697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PSEUDOKÔD</a:t>
            </a:r>
          </a:p>
        </p:txBody>
      </p:sp>
      <p:sp>
        <p:nvSpPr>
          <p:cNvPr id="6" name="object 6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7191" y="1506982"/>
            <a:ext cx="7881620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8765" marR="5080" indent="-266700">
              <a:lnSpc>
                <a:spcPct val="100000"/>
              </a:lnSpc>
            </a:pPr>
            <a:r>
              <a:rPr sz="1600" spc="20" dirty="0">
                <a:solidFill>
                  <a:schemeClr val="tx1"/>
                </a:solidFill>
                <a:latin typeface="Arial"/>
                <a:cs typeface="Arial"/>
              </a:rPr>
              <a:t>►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Pre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realizacije komponente, dobro je ispitati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više alternativa implementacije 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primenom</a:t>
            </a:r>
            <a:r>
              <a:rPr sz="1800" spc="-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pseudokôda.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1355" y="2200655"/>
            <a:ext cx="8792210" cy="402033"/>
          </a:xfrm>
          <a:prstGeom prst="rect">
            <a:avLst/>
          </a:prstGeom>
          <a:ln w="9143">
            <a:solidFill>
              <a:srgbClr val="CC0000"/>
            </a:solidFill>
          </a:ln>
        </p:spPr>
        <p:txBody>
          <a:bodyPr vert="horz" wrap="square" lIns="0" tIns="93345" rIns="0" bIns="0" rtlCol="0">
            <a:spAutoFit/>
          </a:bodyPr>
          <a:lstStyle/>
          <a:p>
            <a:pPr marL="473709">
              <a:lnSpc>
                <a:spcPct val="100000"/>
              </a:lnSpc>
              <a:spcBef>
                <a:spcPts val="735"/>
              </a:spcBef>
            </a:pP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Pseudokôd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 kôd napisan običnim jezikom koji se koristi u datoj</a:t>
            </a:r>
            <a:r>
              <a:rPr sz="1800" spc="5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oblasti.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47191" y="2817621"/>
            <a:ext cx="6361430" cy="10166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9400" indent="-26670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slobodan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stil, brza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laka</a:t>
            </a:r>
            <a:r>
              <a:rPr sz="1800" spc="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analiza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79400" marR="5080" indent="-266700">
              <a:lnSpc>
                <a:spcPct val="100000"/>
              </a:lnSpc>
              <a:spcBef>
                <a:spcPts val="1440"/>
              </a:spcBef>
              <a:buClr>
                <a:srgbClr val="CC0000"/>
              </a:buClr>
              <a:buSzPct val="88888"/>
              <a:buFont typeface="Wingdings"/>
              <a:buChar char=""/>
              <a:tabLst>
                <a:tab pos="27940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osim opisa,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često koristi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 sintaksne elemente postojećih  programskih jezika (zagrade,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strukture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za kontrolu toka,</a:t>
            </a:r>
            <a:r>
              <a:rPr sz="1800" spc="1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itd.)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181223" y="4162044"/>
            <a:ext cx="2717800" cy="248094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sz="1800" spc="-10" dirty="0">
                <a:solidFill>
                  <a:schemeClr val="tx1"/>
                </a:solidFill>
                <a:latin typeface="Calibri"/>
                <a:cs typeface="Calibri"/>
              </a:rPr>
              <a:t>funkcija faktorijel </a:t>
            </a:r>
            <a:r>
              <a:rPr sz="1800" spc="-5" dirty="0">
                <a:solidFill>
                  <a:schemeClr val="tx1"/>
                </a:solidFill>
                <a:latin typeface="Calibri"/>
                <a:cs typeface="Calibri"/>
              </a:rPr>
              <a:t>(ceo </a:t>
            </a:r>
            <a:r>
              <a:rPr sz="1800" spc="-10" dirty="0">
                <a:solidFill>
                  <a:schemeClr val="tx1"/>
                </a:solidFill>
                <a:latin typeface="Calibri"/>
                <a:cs typeface="Calibri"/>
              </a:rPr>
              <a:t>broj</a:t>
            </a:r>
            <a:r>
              <a:rPr sz="1800" spc="-20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n)</a:t>
            </a:r>
            <a:endParaRPr sz="180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{</a:t>
            </a:r>
            <a:endParaRPr sz="1800">
              <a:solidFill>
                <a:schemeClr val="tx1"/>
              </a:solidFill>
              <a:latin typeface="Calibri"/>
              <a:cs typeface="Calibri"/>
            </a:endParaRPr>
          </a:p>
          <a:p>
            <a:pPr marL="156845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Calibri"/>
                <a:cs typeface="Calibri"/>
              </a:rPr>
              <a:t>ceo </a:t>
            </a:r>
            <a:r>
              <a:rPr sz="1800" spc="-10" dirty="0">
                <a:solidFill>
                  <a:schemeClr val="tx1"/>
                </a:solidFill>
                <a:latin typeface="Calibri"/>
                <a:cs typeface="Calibri"/>
              </a:rPr>
              <a:t>broj </a:t>
            </a:r>
            <a:r>
              <a:rPr sz="1800" spc="-15" dirty="0">
                <a:solidFill>
                  <a:schemeClr val="tx1"/>
                </a:solidFill>
                <a:latin typeface="Calibri"/>
                <a:cs typeface="Calibri"/>
              </a:rPr>
              <a:t>rezultat </a:t>
            </a: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=</a:t>
            </a:r>
            <a:r>
              <a:rPr sz="1800" spc="-3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1</a:t>
            </a:r>
            <a:endParaRPr sz="1800">
              <a:solidFill>
                <a:schemeClr val="tx1"/>
              </a:solidFill>
              <a:latin typeface="Calibri"/>
              <a:cs typeface="Calibri"/>
            </a:endParaRPr>
          </a:p>
          <a:p>
            <a:pPr marL="313690" marR="421640" indent="-157480">
              <a:lnSpc>
                <a:spcPct val="100000"/>
              </a:lnSpc>
            </a:pP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dok je n </a:t>
            </a:r>
            <a:r>
              <a:rPr sz="1800" spc="-5" dirty="0">
                <a:solidFill>
                  <a:schemeClr val="tx1"/>
                </a:solidFill>
                <a:latin typeface="Calibri"/>
                <a:cs typeface="Calibri"/>
              </a:rPr>
              <a:t>veće </a:t>
            </a: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od 1 {  </a:t>
            </a:r>
            <a:r>
              <a:rPr sz="1800" spc="-15" dirty="0">
                <a:solidFill>
                  <a:schemeClr val="tx1"/>
                </a:solidFill>
                <a:latin typeface="Calibri"/>
                <a:cs typeface="Calibri"/>
              </a:rPr>
              <a:t>rezultat </a:t>
            </a: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= </a:t>
            </a:r>
            <a:r>
              <a:rPr sz="1800" spc="-15" dirty="0">
                <a:solidFill>
                  <a:schemeClr val="tx1"/>
                </a:solidFill>
                <a:latin typeface="Calibri"/>
                <a:cs typeface="Calibri"/>
              </a:rPr>
              <a:t>rezultat </a:t>
            </a: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* n  </a:t>
            </a:r>
            <a:r>
              <a:rPr sz="1800" spc="-5" dirty="0">
                <a:solidFill>
                  <a:schemeClr val="tx1"/>
                </a:solidFill>
                <a:latin typeface="Calibri"/>
                <a:cs typeface="Calibri"/>
              </a:rPr>
              <a:t>smanjiti </a:t>
            </a: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n </a:t>
            </a:r>
            <a:r>
              <a:rPr sz="1800" spc="-15" dirty="0">
                <a:solidFill>
                  <a:schemeClr val="tx1"/>
                </a:solidFill>
                <a:latin typeface="Calibri"/>
                <a:cs typeface="Calibri"/>
              </a:rPr>
              <a:t>za</a:t>
            </a:r>
            <a:r>
              <a:rPr sz="1800" spc="-6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1</a:t>
            </a:r>
            <a:endParaRPr sz="1800">
              <a:solidFill>
                <a:schemeClr val="tx1"/>
              </a:solidFill>
              <a:latin typeface="Calibri"/>
              <a:cs typeface="Calibri"/>
            </a:endParaRPr>
          </a:p>
          <a:p>
            <a:pPr marL="156845">
              <a:lnSpc>
                <a:spcPct val="100000"/>
              </a:lnSpc>
            </a:pP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}</a:t>
            </a:r>
            <a:endParaRPr sz="1800">
              <a:solidFill>
                <a:schemeClr val="tx1"/>
              </a:solidFill>
              <a:latin typeface="Calibri"/>
              <a:cs typeface="Calibri"/>
            </a:endParaRPr>
          </a:p>
          <a:p>
            <a:pPr marL="156845">
              <a:lnSpc>
                <a:spcPct val="100000"/>
              </a:lnSpc>
            </a:pPr>
            <a:r>
              <a:rPr sz="1800" spc="-10" dirty="0">
                <a:solidFill>
                  <a:schemeClr val="tx1"/>
                </a:solidFill>
                <a:latin typeface="Calibri"/>
                <a:cs typeface="Calibri"/>
              </a:rPr>
              <a:t>vratiti</a:t>
            </a:r>
            <a:r>
              <a:rPr sz="1800" spc="-95" dirty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sz="1800" spc="-15" dirty="0">
                <a:solidFill>
                  <a:schemeClr val="tx1"/>
                </a:solidFill>
                <a:latin typeface="Calibri"/>
                <a:cs typeface="Calibri"/>
              </a:rPr>
              <a:t>rezultat</a:t>
            </a:r>
            <a:endParaRPr sz="1800">
              <a:solidFill>
                <a:schemeClr val="tx1"/>
              </a:solidFill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r>
              <a:rPr sz="1800" dirty="0">
                <a:solidFill>
                  <a:schemeClr val="tx1"/>
                </a:solidFill>
                <a:latin typeface="Calibri"/>
                <a:cs typeface="Calibri"/>
              </a:rPr>
              <a:t>}</a:t>
            </a:r>
            <a:endParaRPr sz="180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342644" y="4020310"/>
            <a:ext cx="6210300" cy="2723515"/>
          </a:xfrm>
          <a:custGeom>
            <a:avLst/>
            <a:gdLst/>
            <a:ahLst/>
            <a:cxnLst/>
            <a:rect l="l" t="t" r="r" b="b"/>
            <a:pathLst>
              <a:path w="6210300" h="2723515">
                <a:moveTo>
                  <a:pt x="0" y="2723388"/>
                </a:moveTo>
                <a:lnTo>
                  <a:pt x="6210300" y="2723388"/>
                </a:lnTo>
                <a:lnTo>
                  <a:pt x="6210300" y="0"/>
                </a:lnTo>
                <a:lnTo>
                  <a:pt x="0" y="0"/>
                </a:lnTo>
                <a:lnTo>
                  <a:pt x="0" y="2723388"/>
                </a:lnTo>
                <a:close/>
              </a:path>
            </a:pathLst>
          </a:custGeom>
          <a:ln w="9144">
            <a:solidFill>
              <a:srgbClr val="333399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475866" y="4105909"/>
            <a:ext cx="672465" cy="2724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214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Prim</a:t>
            </a:r>
            <a:r>
              <a:rPr sz="1800" u="heavy" spc="-15" dirty="0">
                <a:solidFill>
                  <a:schemeClr val="tx1"/>
                </a:solidFill>
                <a:latin typeface="Arial"/>
                <a:cs typeface="Arial"/>
              </a:rPr>
              <a:t>e</a:t>
            </a:r>
            <a:r>
              <a:rPr sz="1800" u="heavy" dirty="0">
                <a:solidFill>
                  <a:schemeClr val="tx1"/>
                </a:solidFill>
                <a:latin typeface="Arial"/>
                <a:cs typeface="Arial"/>
              </a:rPr>
              <a:t>r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33927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  <a:latin typeface="Arial"/>
                <a:cs typeface="Arial"/>
              </a:rPr>
              <a:t>REVIDIRANJE</a:t>
            </a:r>
            <a:r>
              <a:rPr lang="en-US" spc="-9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pc="-5" dirty="0">
                <a:solidFill>
                  <a:schemeClr val="tx1"/>
                </a:solidFill>
                <a:latin typeface="Arial"/>
                <a:cs typeface="Arial"/>
              </a:rPr>
              <a:t>KÔDA</a:t>
            </a:r>
          </a:p>
        </p:txBody>
      </p:sp>
      <p:sp>
        <p:nvSpPr>
          <p:cNvPr id="6" name="object 6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6691" y="1887982"/>
            <a:ext cx="7507605" cy="390876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Prilikom pisanja</a:t>
            </a:r>
            <a:r>
              <a:rPr sz="1800" u="heavy" spc="-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kôda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: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najpre se pravi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gruba</a:t>
            </a:r>
            <a:r>
              <a:rPr sz="1800" u="heavy" spc="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skica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4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kôd se revidira i ponovo piše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sve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dok se ne postigne željeni</a:t>
            </a:r>
            <a:r>
              <a:rPr sz="1800" spc="14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rezultat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678815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ako je kôd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nerazumljiv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 zamršen, ili ne rešava neke probleme  (grananja, petlji 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sl.),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neophodno je da se ponovo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razmotri</a:t>
            </a:r>
            <a:r>
              <a:rPr sz="1800" u="heavy" spc="1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dizajn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mora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utvrditi da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li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je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problem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dizajnu (konsultovati projektante)</a:t>
            </a:r>
            <a:r>
              <a:rPr sz="1800" spc="1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ili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 prevođenju dizajna u</a:t>
            </a:r>
            <a:r>
              <a:rPr sz="1800" spc="-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kôd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ts val="2155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ako je problem u prevođenju, programer treba da</a:t>
            </a:r>
            <a:r>
              <a:rPr sz="1800" spc="10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preispita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ts val="2155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način predstavljanja i strukturiranja podataka, primenjene algoritme i</a:t>
            </a:r>
            <a:r>
              <a:rPr sz="1800" spc="1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35" dirty="0">
                <a:solidFill>
                  <a:schemeClr val="tx1"/>
                </a:solidFill>
                <a:latin typeface="Arial"/>
                <a:cs typeface="Arial"/>
              </a:rPr>
              <a:t>dr.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41133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VIŠEKRATNA UPOTREBA</a:t>
            </a:r>
            <a:r>
              <a:rPr lang="en-US" spc="-12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(1)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5089" y="1545082"/>
            <a:ext cx="8533130" cy="5594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93675" marR="5080" indent="-181610">
              <a:lnSpc>
                <a:spcPct val="100000"/>
              </a:lnSpc>
            </a:pPr>
            <a:r>
              <a:rPr sz="1600" spc="-5" dirty="0">
                <a:solidFill>
                  <a:schemeClr val="tx1"/>
                </a:solidFill>
                <a:latin typeface="Arial"/>
                <a:cs typeface="Arial"/>
              </a:rPr>
              <a:t>►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Dobra praksa je da se komponente realizuju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tako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da mogu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ponovo da se primene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,  a takođe je dobro i da se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koriste ranije implementirane</a:t>
            </a:r>
            <a:r>
              <a:rPr sz="1800" u="heavy" spc="14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komponente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1355" y="2247900"/>
            <a:ext cx="8792210" cy="638636"/>
          </a:xfrm>
          <a:prstGeom prst="rect">
            <a:avLst/>
          </a:prstGeom>
          <a:ln w="9143">
            <a:solidFill>
              <a:srgbClr val="CC0000"/>
            </a:solidFill>
          </a:ln>
        </p:spPr>
        <p:txBody>
          <a:bodyPr vert="horz" wrap="square" lIns="0" tIns="53340" rIns="0" bIns="0" rtlCol="0">
            <a:spAutoFit/>
          </a:bodyPr>
          <a:lstStyle/>
          <a:p>
            <a:pPr marL="292735" marR="391795" indent="-181610">
              <a:lnSpc>
                <a:spcPct val="100000"/>
              </a:lnSpc>
              <a:spcBef>
                <a:spcPts val="420"/>
              </a:spcBef>
            </a:pPr>
            <a:r>
              <a:rPr sz="2000" spc="-5" dirty="0">
                <a:solidFill>
                  <a:schemeClr val="tx1"/>
                </a:solidFill>
                <a:latin typeface="Arial"/>
                <a:cs typeface="Arial"/>
              </a:rPr>
              <a:t>Višekratno </a:t>
            </a:r>
            <a:r>
              <a:rPr sz="2000" dirty="0">
                <a:solidFill>
                  <a:schemeClr val="tx1"/>
                </a:solidFill>
                <a:latin typeface="Arial"/>
                <a:cs typeface="Arial"/>
              </a:rPr>
              <a:t>upotrebljive komponente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ubrzavaju proces pisanja kôda i smanjuju  broj potencijalnih grešaka (ranije realizovane komponente su već</a:t>
            </a:r>
            <a:r>
              <a:rPr sz="1800" spc="1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istestirane).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85089" y="3160776"/>
            <a:ext cx="8509000" cy="355481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70785">
              <a:lnSpc>
                <a:spcPct val="100000"/>
              </a:lnSpc>
            </a:pPr>
            <a:r>
              <a:rPr sz="1800" u="heavy" spc="-4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Generisanje višekratne</a:t>
            </a:r>
            <a:r>
              <a:rPr sz="1800" u="heavy" spc="6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komponente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komponenta treba 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da bude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opšta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 da radi u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što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fleksibilnijim</a:t>
            </a:r>
            <a:r>
              <a:rPr sz="1800" u="heavy" spc="18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uslovima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Clr>
                <a:srgbClr val="CC0000"/>
              </a:buClr>
              <a:buFont typeface="Wingdings"/>
              <a:buChar char=""/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30988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u="heavy" spc="-405" dirty="0">
                <a:solidFill>
                  <a:schemeClr val="tx1"/>
                </a:solidFill>
                <a:latin typeface="Arial"/>
                <a:cs typeface="Arial"/>
              </a:rPr>
              <a:t>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zdvojiti delove podložne promenama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(zbog promene radnih uslova) od delova  koji se najverovatnije nikada neće</a:t>
            </a:r>
            <a:r>
              <a:rPr sz="1800" spc="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menjati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Clr>
                <a:srgbClr val="CC0000"/>
              </a:buClr>
              <a:buFont typeface="Wingdings"/>
              <a:buChar char=""/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44805" indent="-33210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345440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interfejs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treba da bude opšti i dobro</a:t>
            </a:r>
            <a:r>
              <a:rPr sz="1800" spc="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definisan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3"/>
              </a:spcBef>
              <a:buClr>
                <a:srgbClr val="CC0000"/>
              </a:buClr>
              <a:buFont typeface="Wingdings"/>
              <a:buChar char=""/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44805" indent="-33210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34544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imenovanju veličina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, primenjivati jasne i logički intuitivne</a:t>
            </a:r>
            <a:r>
              <a:rPr sz="1800" spc="16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konvencije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2"/>
              </a:spcBef>
              <a:buClr>
                <a:srgbClr val="CC0000"/>
              </a:buClr>
              <a:buFont typeface="Wingdings"/>
              <a:buChar char=""/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44805" indent="-33210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345440" algn="l"/>
              </a:tabLst>
            </a:pP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dokumentovati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strukture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podataka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i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algoritme korišćene pri izgradnji</a:t>
            </a:r>
            <a:r>
              <a:rPr sz="1800" spc="5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komponente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  <a:buClr>
                <a:srgbClr val="CC0000"/>
              </a:buClr>
              <a:buFont typeface="Wingdings"/>
              <a:buChar char=""/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344805" indent="-332105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345440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navesti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informacije o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otkrivenim i ispravljenim</a:t>
            </a:r>
            <a:r>
              <a:rPr sz="1800" spc="12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greškama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3856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05996"/>
            <a:ext cx="8226425" cy="67710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chemeClr val="tx1"/>
                </a:solidFill>
              </a:rPr>
              <a:t>VIŠEKRATNA UPOTREBA</a:t>
            </a:r>
            <a:r>
              <a:rPr lang="en-US" spc="-120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(2)</a:t>
            </a:r>
          </a:p>
        </p:txBody>
      </p:sp>
      <p:sp>
        <p:nvSpPr>
          <p:cNvPr id="4" name="object 4"/>
          <p:cNvSpPr/>
          <p:nvPr/>
        </p:nvSpPr>
        <p:spPr>
          <a:xfrm>
            <a:off x="172212" y="1412747"/>
            <a:ext cx="8810625" cy="0"/>
          </a:xfrm>
          <a:custGeom>
            <a:avLst/>
            <a:gdLst/>
            <a:ahLst/>
            <a:cxnLst/>
            <a:rect l="l" t="t" r="r" b="b"/>
            <a:pathLst>
              <a:path w="8810625">
                <a:moveTo>
                  <a:pt x="0" y="0"/>
                </a:moveTo>
                <a:lnTo>
                  <a:pt x="8810244" y="0"/>
                </a:lnTo>
              </a:path>
            </a:pathLst>
          </a:custGeom>
          <a:ln w="12192">
            <a:solidFill>
              <a:srgbClr val="CC0000"/>
            </a:solidFill>
          </a:ln>
        </p:spPr>
        <p:txBody>
          <a:bodyPr wrap="square" lIns="0" tIns="0" rIns="0" bIns="0" rtlCol="0"/>
          <a:lstStyle/>
          <a:p>
            <a:endParaRPr>
              <a:solidFill>
                <a:schemeClr val="tx1"/>
              </a:solidFill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42340" y="1716278"/>
            <a:ext cx="7620000" cy="415498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399030">
              <a:lnSpc>
                <a:spcPct val="100000"/>
              </a:lnSpc>
            </a:pPr>
            <a:r>
              <a:rPr sz="1800" u="heavy" spc="-450" dirty="0">
                <a:solidFill>
                  <a:schemeClr val="tx1"/>
                </a:solidFill>
                <a:latin typeface="Times New Roman"/>
                <a:cs typeface="Times New Roman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Primena višekratne</a:t>
            </a:r>
            <a:r>
              <a:rPr sz="1800" u="heavy" spc="-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komponente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4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proveriti da li komponenta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obavlja funkciju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koja je</a:t>
            </a:r>
            <a:r>
              <a:rPr sz="1800" spc="1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potrebna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508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ako je potrebna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manja izmena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komponente, proceniti da li je bolje uraditi 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promenu ili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napraviti novu</a:t>
            </a:r>
            <a:r>
              <a:rPr sz="1800" u="heavy" spc="1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komponentu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2"/>
              </a:spcBef>
              <a:buClr>
                <a:srgbClr val="CC0000"/>
              </a:buClr>
              <a:buFont typeface="Wingdings"/>
              <a:buChar char=""/>
            </a:pPr>
            <a:endParaRPr sz="185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proveriti da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li je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komponenta dobro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dokumentovana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tako da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dirty="0">
                <a:solidFill>
                  <a:schemeClr val="tx1"/>
                </a:solidFill>
                <a:latin typeface="Arial"/>
                <a:cs typeface="Arial"/>
              </a:rPr>
              <a:t>je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 marL="280670">
              <a:lnSpc>
                <a:spcPct val="100000"/>
              </a:lnSpc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potpuno jasna njena</a:t>
            </a:r>
            <a:r>
              <a:rPr sz="1800" spc="-1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funkcija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9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525145" indent="-267970">
              <a:lnSpc>
                <a:spcPts val="215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proveriti da li postoji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evidencija o testiranju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i revizijama komponente  koja bi garantovala da u njoj nema</a:t>
            </a:r>
            <a:r>
              <a:rPr sz="1800" spc="35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grešaka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Clr>
                <a:srgbClr val="CC0000"/>
              </a:buClr>
              <a:buFont typeface="Wingdings"/>
              <a:buChar char=""/>
            </a:pPr>
            <a:endParaRPr sz="1800">
              <a:solidFill>
                <a:schemeClr val="tx1"/>
              </a:solidFill>
              <a:latin typeface="Times New Roman"/>
              <a:cs typeface="Times New Roman"/>
            </a:endParaRPr>
          </a:p>
          <a:p>
            <a:pPr marL="280670" marR="219710" indent="-267970">
              <a:lnSpc>
                <a:spcPct val="100000"/>
              </a:lnSpc>
              <a:buClr>
                <a:srgbClr val="CC0000"/>
              </a:buClr>
              <a:buSzPct val="88888"/>
              <a:buFont typeface="Wingdings"/>
              <a:buChar char=""/>
              <a:tabLst>
                <a:tab pos="281305" algn="l"/>
              </a:tabLst>
            </a:pP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pri ugrađivanju proceniti </a:t>
            </a:r>
            <a:r>
              <a:rPr sz="1800" u="heavy" spc="-5" dirty="0">
                <a:solidFill>
                  <a:schemeClr val="tx1"/>
                </a:solidFill>
                <a:latin typeface="Arial"/>
                <a:cs typeface="Arial"/>
              </a:rPr>
              <a:t>koliko kôda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treba napisati da bi sistem mogao  da sarađuje sa višekratnom</a:t>
            </a:r>
            <a:r>
              <a:rPr sz="1800" spc="2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sz="1800" spc="-5" dirty="0">
                <a:solidFill>
                  <a:schemeClr val="tx1"/>
                </a:solidFill>
                <a:latin typeface="Arial"/>
                <a:cs typeface="Arial"/>
              </a:rPr>
              <a:t>komponentom</a:t>
            </a:r>
            <a:endParaRPr sz="1800">
              <a:solidFill>
                <a:schemeClr val="tx1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101003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Calibri"/>
        <a:ea typeface="Microsoft YaHei"/>
        <a:cs typeface=""/>
      </a:majorFont>
      <a:minorFont>
        <a:latin typeface="Calibri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2806</TotalTime>
  <Words>3154</Words>
  <Application>Microsoft Office PowerPoint</Application>
  <PresentationFormat>On-screen Show (4:3)</PresentationFormat>
  <Paragraphs>452</Paragraphs>
  <Slides>33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40" baseType="lpstr">
      <vt:lpstr>Microsoft YaHei</vt:lpstr>
      <vt:lpstr>Arial</vt:lpstr>
      <vt:lpstr>Arial Narrow</vt:lpstr>
      <vt:lpstr>Calibri</vt:lpstr>
      <vt:lpstr>Times New Roman</vt:lpstr>
      <vt:lpstr>Wingdings</vt:lpstr>
      <vt:lpstr>Office Theme</vt:lpstr>
      <vt:lpstr>PowerPoint Presentation</vt:lpstr>
      <vt:lpstr>UVOD (1)</vt:lpstr>
      <vt:lpstr>UVOD (2)</vt:lpstr>
      <vt:lpstr>PISANJE PROGRAMA</vt:lpstr>
      <vt:lpstr>LOKALIZACIJA</vt:lpstr>
      <vt:lpstr>PSEUDOKÔD</vt:lpstr>
      <vt:lpstr>REVIDIRANJE KÔDA</vt:lpstr>
      <vt:lpstr>VIŠEKRATNA UPOTREBA (1)</vt:lpstr>
      <vt:lpstr>VIŠEKRATNA UPOTREBA (2)</vt:lpstr>
      <vt:lpstr>REALIZACIJA KOMPONENTE</vt:lpstr>
      <vt:lpstr>STRUKTURE PODATAKA (1)</vt:lpstr>
      <vt:lpstr>STRUKTURE PODATAKA (2)</vt:lpstr>
      <vt:lpstr>STRUKTURE PODATAKA (3)</vt:lpstr>
      <vt:lpstr>STRUKTURE PODATAKA (4)</vt:lpstr>
      <vt:lpstr>ALGORITMI (1)</vt:lpstr>
      <vt:lpstr>ALGORITMI (2)</vt:lpstr>
      <vt:lpstr>ALGORITMI (3)</vt:lpstr>
      <vt:lpstr>KONTROLNE STRUKTURE (1)</vt:lpstr>
      <vt:lpstr>KONTROLNE STRUKTURE (2)</vt:lpstr>
      <vt:lpstr>PROGRAMSKA DOKUMENTACIJA</vt:lpstr>
      <vt:lpstr>UNUTRAŠNJA DOKUMENTACIJA</vt:lpstr>
      <vt:lpstr>ZAGLAVLJE (1)</vt:lpstr>
      <vt:lpstr>ZAGLAVLJE (2)</vt:lpstr>
      <vt:lpstr>KOMENTARI (1)</vt:lpstr>
      <vt:lpstr>KOMENTARI (2)</vt:lpstr>
      <vt:lpstr>IMENOVANJE</vt:lpstr>
      <vt:lpstr>SPOLJAŠNJA DOKUMENTACIJA</vt:lpstr>
      <vt:lpstr>SADRŽAJ</vt:lpstr>
      <vt:lpstr>OPIS KOMPONENTE</vt:lpstr>
      <vt:lpstr>KVALITET PROGRAMIRANJA</vt:lpstr>
      <vt:lpstr>RAZUMEVANJE PROBLEMA</vt:lpstr>
      <vt:lpstr>PLANIRANJE</vt:lpstr>
      <vt:lpstr>IZVRŠAVANJE I PROVERA PLANA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E-Government Master Plan  for 2013-2016</dc:title>
  <dc:creator>Sherwin Ona</dc:creator>
  <cp:lastModifiedBy>bl</cp:lastModifiedBy>
  <cp:revision>307</cp:revision>
  <cp:lastPrinted>1601-01-01T00:00:00Z</cp:lastPrinted>
  <dcterms:created xsi:type="dcterms:W3CDTF">2013-06-21T04:37:36Z</dcterms:created>
  <dcterms:modified xsi:type="dcterms:W3CDTF">2020-03-19T10:55:27Z</dcterms:modified>
</cp:coreProperties>
</file>