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91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g"/><Relationship Id="rId4" Type="http://schemas.openxmlformats.org/officeDocument/2006/relationships/image" Target="../media/image8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8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RAZVOJ POSLOVNIH APLIKACIJA</a:t>
            </a:r>
          </a:p>
          <a:p>
            <a:pPr lvl="0" algn="ctr"/>
            <a:r>
              <a:rPr lang="sr-Latn-CS" sz="3200" dirty="0">
                <a:solidFill>
                  <a:srgbClr val="000000"/>
                </a:solidFill>
                <a:latin typeface="Arial Narrow" pitchFamily="34" charset="0"/>
              </a:rPr>
              <a:t>TESTIRANJE SOFTVERA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ULOGA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r>
              <a:rPr lang="en-US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212" y="1761744"/>
            <a:ext cx="8801100" cy="725199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marL="330200">
              <a:lnSpc>
                <a:spcPct val="100000"/>
              </a:lnSpc>
              <a:spcBef>
                <a:spcPts val="1095"/>
              </a:spcBef>
            </a:pPr>
            <a:r>
              <a:rPr sz="2000" spc="-20" dirty="0">
                <a:solidFill>
                  <a:schemeClr val="tx1"/>
                </a:solidFill>
                <a:latin typeface="Arial"/>
                <a:cs typeface="Arial"/>
              </a:rPr>
              <a:t>Testiranje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formalni proces koji izvodi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ciljem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302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utvrdi logičku ispravnost i svrsishodnost testiranog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791" y="3034919"/>
            <a:ext cx="767080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6540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sprovodi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računaru uz poštovanje određenih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procedura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se  primenjuju na određene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u="heavy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slučajeve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574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testiranjem se značajno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smanjuju gubici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proizvođači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imaju  usled grešaka i otkaza softvera nastalih nakon njegove isporuke</a:t>
            </a:r>
            <a:r>
              <a:rPr sz="180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kupcu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 testiranja 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skup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 dugotrajan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svi proizvođači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ulažu  velike napore da ga učine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efikasnijim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442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ULOGA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r>
              <a:rPr lang="en-US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489" y="1816353"/>
            <a:ext cx="8280400" cy="41934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Razlozi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postojanje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tima za</a:t>
            </a:r>
            <a:r>
              <a:rPr sz="1800" u="heavy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mnogi programeri programiranje shvataju vrlo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lično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kao odraz njihovog znanja,  inteligencije i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9367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kritiku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račun programa koje su napisali doživljavaju kao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kritiku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ličnih  sposobnosti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pa im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potisnu lična osećanja i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sujetu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ovakvi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stavovi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ugroze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projekat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bi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izbeglo, mnogi proizvođači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formiraju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specijalne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timove</a:t>
            </a:r>
            <a:r>
              <a:rPr sz="1800" u="heavy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R="217804" algn="ctr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znači da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čovek piše programski kôd,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drugi ga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3177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ovaj način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izbegava konflikt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između vlastitog osećanja odgovornosti za  greške i potrebe da se pronađe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 grešaka u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915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ULOGA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r>
              <a:rPr lang="en-US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1991" y="1806828"/>
            <a:ext cx="7290434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Prednosti postojanja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u="heavy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1658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veća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 verovatnoća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neko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nađe grešku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 pogrešnom tumačenju dizajna od onoga ko je napisao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testiranje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objektivniji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paralelizam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radu daje značajne vremenske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uštede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(kada programer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završi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implementaciju jedne komponente, daje je na  testiranje i nastavlja sa radom na sledećoj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komponenti)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8305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zbog paralelnog programiranja i testiranja,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ranije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uočavaju  greške u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19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VRSTE</a:t>
            </a:r>
            <a:r>
              <a:rPr lang="en-US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7743" y="1743455"/>
            <a:ext cx="2854960" cy="405765"/>
          </a:xfrm>
          <a:custGeom>
            <a:avLst/>
            <a:gdLst/>
            <a:ahLst/>
            <a:cxnLst/>
            <a:rect l="l" t="t" r="r" b="b"/>
            <a:pathLst>
              <a:path w="2854960" h="405764">
                <a:moveTo>
                  <a:pt x="0" y="405384"/>
                </a:moveTo>
                <a:lnTo>
                  <a:pt x="2854452" y="405384"/>
                </a:lnTo>
                <a:lnTo>
                  <a:pt x="2854452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7743" y="1743455"/>
            <a:ext cx="2854960" cy="405765"/>
          </a:xfrm>
          <a:custGeom>
            <a:avLst/>
            <a:gdLst/>
            <a:ahLst/>
            <a:cxnLst/>
            <a:rect l="l" t="t" r="r" b="b"/>
            <a:pathLst>
              <a:path w="2854960" h="405764">
                <a:moveTo>
                  <a:pt x="0" y="405384"/>
                </a:moveTo>
                <a:lnTo>
                  <a:pt x="2854452" y="405384"/>
                </a:lnTo>
                <a:lnTo>
                  <a:pt x="2854452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3231" y="1782064"/>
            <a:ext cx="110236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2000" spc="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dini</a:t>
            </a:r>
            <a:r>
              <a:rPr sz="2000" spc="5" dirty="0">
                <a:solidFill>
                  <a:schemeClr val="tx1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no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743" y="2162555"/>
            <a:ext cx="2851785" cy="3746500"/>
          </a:xfrm>
          <a:custGeom>
            <a:avLst/>
            <a:gdLst/>
            <a:ahLst/>
            <a:cxnLst/>
            <a:rect l="l" t="t" r="r" b="b"/>
            <a:pathLst>
              <a:path w="2851785" h="3746500">
                <a:moveTo>
                  <a:pt x="0" y="3745991"/>
                </a:moveTo>
                <a:lnTo>
                  <a:pt x="2851404" y="3745991"/>
                </a:lnTo>
                <a:lnTo>
                  <a:pt x="2851404" y="0"/>
                </a:lnTo>
                <a:lnTo>
                  <a:pt x="0" y="0"/>
                </a:lnTo>
                <a:lnTo>
                  <a:pt x="0" y="374599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8792" y="3934714"/>
            <a:ext cx="2427605" cy="193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09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943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 funkcionalnosti svake  pojedinačne  programske  komponente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(modula)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nezavisno od  ostatka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5656" y="3753611"/>
            <a:ext cx="2737485" cy="1905"/>
          </a:xfrm>
          <a:custGeom>
            <a:avLst/>
            <a:gdLst/>
            <a:ahLst/>
            <a:cxnLst/>
            <a:rect l="l" t="t" r="r" b="b"/>
            <a:pathLst>
              <a:path w="2737485" h="1904">
                <a:moveTo>
                  <a:pt x="0" y="0"/>
                </a:moveTo>
                <a:lnTo>
                  <a:pt x="2737104" y="1524"/>
                </a:lnTo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53740" y="1749551"/>
            <a:ext cx="2788920" cy="407034"/>
          </a:xfrm>
          <a:custGeom>
            <a:avLst/>
            <a:gdLst/>
            <a:ahLst/>
            <a:cxnLst/>
            <a:rect l="l" t="t" r="r" b="b"/>
            <a:pathLst>
              <a:path w="2788920" h="407035">
                <a:moveTo>
                  <a:pt x="0" y="406908"/>
                </a:moveTo>
                <a:lnTo>
                  <a:pt x="2788919" y="406908"/>
                </a:lnTo>
                <a:lnTo>
                  <a:pt x="2788919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53740" y="1749551"/>
            <a:ext cx="2788920" cy="407034"/>
          </a:xfrm>
          <a:custGeom>
            <a:avLst/>
            <a:gdLst/>
            <a:ahLst/>
            <a:cxnLst/>
            <a:rect l="l" t="t" r="r" b="b"/>
            <a:pathLst>
              <a:path w="2788920" h="407035">
                <a:moveTo>
                  <a:pt x="0" y="406908"/>
                </a:moveTo>
                <a:lnTo>
                  <a:pt x="2788919" y="406908"/>
                </a:lnTo>
                <a:lnTo>
                  <a:pt x="2788919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4714" y="1788414"/>
            <a:ext cx="142684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eg</a:t>
            </a:r>
            <a:r>
              <a:rPr sz="2000" spc="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iono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53740" y="2177795"/>
            <a:ext cx="2786380" cy="3736975"/>
          </a:xfrm>
          <a:custGeom>
            <a:avLst/>
            <a:gdLst/>
            <a:ahLst/>
            <a:cxnLst/>
            <a:rect l="l" t="t" r="r" b="b"/>
            <a:pathLst>
              <a:path w="2786379" h="3736975">
                <a:moveTo>
                  <a:pt x="0" y="3736848"/>
                </a:moveTo>
                <a:lnTo>
                  <a:pt x="2785872" y="3736848"/>
                </a:lnTo>
                <a:lnTo>
                  <a:pt x="2785872" y="0"/>
                </a:lnTo>
                <a:lnTo>
                  <a:pt x="0" y="0"/>
                </a:lnTo>
                <a:lnTo>
                  <a:pt x="0" y="373684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27272" y="3921886"/>
            <a:ext cx="2578735" cy="165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09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943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veza,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saradnje i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komunikacije  između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komponenata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ciljem  dobijanja kompletnog  (integrisanog)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02508" y="3759708"/>
            <a:ext cx="2674620" cy="1905"/>
          </a:xfrm>
          <a:custGeom>
            <a:avLst/>
            <a:gdLst/>
            <a:ahLst/>
            <a:cxnLst/>
            <a:rect l="l" t="t" r="r" b="b"/>
            <a:pathLst>
              <a:path w="2674620" h="1904">
                <a:moveTo>
                  <a:pt x="0" y="0"/>
                </a:moveTo>
                <a:lnTo>
                  <a:pt x="2674619" y="1524"/>
                </a:lnTo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87440" y="1749551"/>
            <a:ext cx="2656840" cy="407034"/>
          </a:xfrm>
          <a:custGeom>
            <a:avLst/>
            <a:gdLst/>
            <a:ahLst/>
            <a:cxnLst/>
            <a:rect l="l" t="t" r="r" b="b"/>
            <a:pathLst>
              <a:path w="2656840" h="407035">
                <a:moveTo>
                  <a:pt x="0" y="406908"/>
                </a:moveTo>
                <a:lnTo>
                  <a:pt x="2656332" y="406908"/>
                </a:lnTo>
                <a:lnTo>
                  <a:pt x="2656332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87440" y="1749551"/>
            <a:ext cx="2656840" cy="407034"/>
          </a:xfrm>
          <a:custGeom>
            <a:avLst/>
            <a:gdLst/>
            <a:ahLst/>
            <a:cxnLst/>
            <a:rect l="l" t="t" r="r" b="b"/>
            <a:pathLst>
              <a:path w="2656840" h="407035">
                <a:moveTo>
                  <a:pt x="0" y="406908"/>
                </a:moveTo>
                <a:lnTo>
                  <a:pt x="2656332" y="406908"/>
                </a:lnTo>
                <a:lnTo>
                  <a:pt x="2656332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16293" y="1788414"/>
            <a:ext cx="120015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Sistems</a:t>
            </a:r>
            <a:r>
              <a:rPr sz="2000" spc="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87440" y="2177795"/>
            <a:ext cx="2653665" cy="3728085"/>
          </a:xfrm>
          <a:custGeom>
            <a:avLst/>
            <a:gdLst/>
            <a:ahLst/>
            <a:cxnLst/>
            <a:rect l="l" t="t" r="r" b="b"/>
            <a:pathLst>
              <a:path w="2653665" h="3728085">
                <a:moveTo>
                  <a:pt x="0" y="3727704"/>
                </a:moveTo>
                <a:lnTo>
                  <a:pt x="2653284" y="3727704"/>
                </a:lnTo>
                <a:lnTo>
                  <a:pt x="2653284" y="0"/>
                </a:lnTo>
                <a:lnTo>
                  <a:pt x="0" y="0"/>
                </a:lnTo>
                <a:lnTo>
                  <a:pt x="0" y="372770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89928" y="3931284"/>
            <a:ext cx="2340610" cy="165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09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943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da li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potpunosti  ispunjava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zahteve korisnika,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može da  bude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isporučen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236208" y="3759708"/>
            <a:ext cx="2548255" cy="1905"/>
          </a:xfrm>
          <a:custGeom>
            <a:avLst/>
            <a:gdLst/>
            <a:ahLst/>
            <a:cxnLst/>
            <a:rect l="l" t="t" r="r" b="b"/>
            <a:pathLst>
              <a:path w="2548254" h="1904">
                <a:moveTo>
                  <a:pt x="0" y="0"/>
                </a:moveTo>
                <a:lnTo>
                  <a:pt x="2548127" y="1524"/>
                </a:lnTo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03195" y="6151168"/>
            <a:ext cx="1917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Verfikacija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20382" y="6128918"/>
            <a:ext cx="183642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Validacija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05144" y="1543811"/>
            <a:ext cx="0" cy="5029200"/>
          </a:xfrm>
          <a:custGeom>
            <a:avLst/>
            <a:gdLst/>
            <a:ahLst/>
            <a:cxnLst/>
            <a:rect l="l" t="t" r="r" b="b"/>
            <a:pathLst>
              <a:path h="5029200">
                <a:moveTo>
                  <a:pt x="0" y="0"/>
                </a:moveTo>
                <a:lnTo>
                  <a:pt x="0" y="5029200"/>
                </a:lnTo>
              </a:path>
            </a:pathLst>
          </a:custGeom>
          <a:ln w="9144">
            <a:solidFill>
              <a:srgbClr val="CC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0183" y="2272283"/>
            <a:ext cx="1958339" cy="1360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67684" y="2226564"/>
            <a:ext cx="2199132" cy="1464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62571" y="2267711"/>
            <a:ext cx="1392935" cy="13609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9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PROCES</a:t>
            </a:r>
            <a:r>
              <a:rPr lang="en-US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5114" y="4354291"/>
            <a:ext cx="1543685" cy="779780"/>
          </a:xfrm>
          <a:custGeom>
            <a:avLst/>
            <a:gdLst/>
            <a:ahLst/>
            <a:cxnLst/>
            <a:rect l="l" t="t" r="r" b="b"/>
            <a:pathLst>
              <a:path w="1543685" h="779779">
                <a:moveTo>
                  <a:pt x="1330309" y="0"/>
                </a:moveTo>
                <a:lnTo>
                  <a:pt x="212652" y="0"/>
                </a:lnTo>
                <a:lnTo>
                  <a:pt x="169084" y="5135"/>
                </a:lnTo>
                <a:lnTo>
                  <a:pt x="128962" y="17164"/>
                </a:lnTo>
                <a:lnTo>
                  <a:pt x="93998" y="37166"/>
                </a:lnTo>
                <a:lnTo>
                  <a:pt x="61901" y="62350"/>
                </a:lnTo>
                <a:lnTo>
                  <a:pt x="34961" y="93818"/>
                </a:lnTo>
                <a:lnTo>
                  <a:pt x="16621" y="130984"/>
                </a:lnTo>
                <a:lnTo>
                  <a:pt x="8024" y="149298"/>
                </a:lnTo>
                <a:lnTo>
                  <a:pt x="3436" y="171035"/>
                </a:lnTo>
                <a:lnTo>
                  <a:pt x="0" y="191060"/>
                </a:lnTo>
                <a:lnTo>
                  <a:pt x="0" y="589221"/>
                </a:lnTo>
                <a:lnTo>
                  <a:pt x="8024" y="630983"/>
                </a:lnTo>
                <a:lnTo>
                  <a:pt x="25218" y="667587"/>
                </a:lnTo>
                <a:lnTo>
                  <a:pt x="61901" y="717931"/>
                </a:lnTo>
                <a:lnTo>
                  <a:pt x="93998" y="742529"/>
                </a:lnTo>
                <a:lnTo>
                  <a:pt x="128962" y="763117"/>
                </a:lnTo>
                <a:lnTo>
                  <a:pt x="169084" y="774560"/>
                </a:lnTo>
                <a:lnTo>
                  <a:pt x="212652" y="779719"/>
                </a:lnTo>
                <a:lnTo>
                  <a:pt x="1330309" y="779719"/>
                </a:lnTo>
                <a:lnTo>
                  <a:pt x="1352096" y="778007"/>
                </a:lnTo>
                <a:lnTo>
                  <a:pt x="1393931" y="769425"/>
                </a:lnTo>
                <a:lnTo>
                  <a:pt x="1432926" y="754535"/>
                </a:lnTo>
                <a:lnTo>
                  <a:pt x="1481640" y="717931"/>
                </a:lnTo>
                <a:lnTo>
                  <a:pt x="1508005" y="685900"/>
                </a:lnTo>
                <a:lnTo>
                  <a:pt x="1526927" y="649273"/>
                </a:lnTo>
                <a:lnTo>
                  <a:pt x="1540097" y="609246"/>
                </a:lnTo>
                <a:lnTo>
                  <a:pt x="1543548" y="589221"/>
                </a:lnTo>
                <a:lnTo>
                  <a:pt x="1543548" y="191060"/>
                </a:lnTo>
                <a:lnTo>
                  <a:pt x="1534932" y="149298"/>
                </a:lnTo>
                <a:lnTo>
                  <a:pt x="1518311" y="112108"/>
                </a:lnTo>
                <a:lnTo>
                  <a:pt x="1481640" y="62350"/>
                </a:lnTo>
                <a:lnTo>
                  <a:pt x="1449548" y="37166"/>
                </a:lnTo>
                <a:lnTo>
                  <a:pt x="1414004" y="17164"/>
                </a:lnTo>
                <a:lnTo>
                  <a:pt x="1373882" y="5135"/>
                </a:lnTo>
                <a:lnTo>
                  <a:pt x="1352096" y="1711"/>
                </a:lnTo>
                <a:lnTo>
                  <a:pt x="1330309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413" y="4439112"/>
            <a:ext cx="134874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">
              <a:lnSpc>
                <a:spcPct val="100000"/>
              </a:lnSpc>
            </a:pP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gr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no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50" u="heavy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u="heavy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56607" y="3593448"/>
            <a:ext cx="0" cy="709930"/>
          </a:xfrm>
          <a:custGeom>
            <a:avLst/>
            <a:gdLst/>
            <a:ahLst/>
            <a:cxnLst/>
            <a:rect l="l" t="t" r="r" b="b"/>
            <a:pathLst>
              <a:path h="709929">
                <a:moveTo>
                  <a:pt x="0" y="709349"/>
                </a:moveTo>
                <a:lnTo>
                  <a:pt x="0" y="0"/>
                </a:lnTo>
              </a:path>
            </a:pathLst>
          </a:custGeom>
          <a:ln w="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1248" y="4289057"/>
            <a:ext cx="130810" cy="65405"/>
          </a:xfrm>
          <a:custGeom>
            <a:avLst/>
            <a:gdLst/>
            <a:ahLst/>
            <a:cxnLst/>
            <a:rect l="l" t="t" r="r" b="b"/>
            <a:pathLst>
              <a:path w="130809" h="65404">
                <a:moveTo>
                  <a:pt x="130695" y="0"/>
                </a:moveTo>
                <a:lnTo>
                  <a:pt x="0" y="0"/>
                </a:lnTo>
                <a:lnTo>
                  <a:pt x="65359" y="65234"/>
                </a:lnTo>
                <a:lnTo>
                  <a:pt x="130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3637" y="2897770"/>
            <a:ext cx="1386205" cy="695960"/>
          </a:xfrm>
          <a:custGeom>
            <a:avLst/>
            <a:gdLst/>
            <a:ahLst/>
            <a:cxnLst/>
            <a:rect l="l" t="t" r="r" b="b"/>
            <a:pathLst>
              <a:path w="1386205" h="695960">
                <a:moveTo>
                  <a:pt x="1195043" y="0"/>
                </a:moveTo>
                <a:lnTo>
                  <a:pt x="191436" y="0"/>
                </a:lnTo>
                <a:lnTo>
                  <a:pt x="149600" y="10317"/>
                </a:lnTo>
                <a:lnTo>
                  <a:pt x="112340" y="25324"/>
                </a:lnTo>
                <a:lnTo>
                  <a:pt x="62476" y="61904"/>
                </a:lnTo>
                <a:lnTo>
                  <a:pt x="37255" y="93795"/>
                </a:lnTo>
                <a:lnTo>
                  <a:pt x="17194" y="128733"/>
                </a:lnTo>
                <a:lnTo>
                  <a:pt x="5157" y="169300"/>
                </a:lnTo>
                <a:lnTo>
                  <a:pt x="0" y="212915"/>
                </a:lnTo>
                <a:lnTo>
                  <a:pt x="0" y="483443"/>
                </a:lnTo>
                <a:lnTo>
                  <a:pt x="5157" y="526917"/>
                </a:lnTo>
                <a:lnTo>
                  <a:pt x="17194" y="566944"/>
                </a:lnTo>
                <a:lnTo>
                  <a:pt x="37255" y="602422"/>
                </a:lnTo>
                <a:lnTo>
                  <a:pt x="62476" y="633891"/>
                </a:lnTo>
                <a:lnTo>
                  <a:pt x="93998" y="659051"/>
                </a:lnTo>
                <a:lnTo>
                  <a:pt x="131265" y="679077"/>
                </a:lnTo>
                <a:lnTo>
                  <a:pt x="171387" y="692818"/>
                </a:lnTo>
                <a:lnTo>
                  <a:pt x="191436" y="693943"/>
                </a:lnTo>
                <a:lnTo>
                  <a:pt x="213222" y="695678"/>
                </a:lnTo>
                <a:lnTo>
                  <a:pt x="1195043" y="695678"/>
                </a:lnTo>
                <a:lnTo>
                  <a:pt x="1236902" y="685947"/>
                </a:lnTo>
                <a:lnTo>
                  <a:pt x="1273573" y="671081"/>
                </a:lnTo>
                <a:lnTo>
                  <a:pt x="1324024" y="633891"/>
                </a:lnTo>
                <a:lnTo>
                  <a:pt x="1349238" y="602422"/>
                </a:lnTo>
                <a:lnTo>
                  <a:pt x="1369288" y="566944"/>
                </a:lnTo>
                <a:lnTo>
                  <a:pt x="1380768" y="526917"/>
                </a:lnTo>
                <a:lnTo>
                  <a:pt x="1385909" y="483443"/>
                </a:lnTo>
                <a:lnTo>
                  <a:pt x="1385909" y="212915"/>
                </a:lnTo>
                <a:lnTo>
                  <a:pt x="1380768" y="169300"/>
                </a:lnTo>
                <a:lnTo>
                  <a:pt x="1369288" y="128733"/>
                </a:lnTo>
                <a:lnTo>
                  <a:pt x="1349238" y="93795"/>
                </a:lnTo>
                <a:lnTo>
                  <a:pt x="1324024" y="61904"/>
                </a:lnTo>
                <a:lnTo>
                  <a:pt x="1291908" y="37283"/>
                </a:lnTo>
                <a:lnTo>
                  <a:pt x="1255238" y="17117"/>
                </a:lnTo>
                <a:lnTo>
                  <a:pt x="1215116" y="3517"/>
                </a:lnTo>
                <a:lnTo>
                  <a:pt x="1195043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3637" y="2897770"/>
            <a:ext cx="1386205" cy="695960"/>
          </a:xfrm>
          <a:custGeom>
            <a:avLst/>
            <a:gdLst/>
            <a:ahLst/>
            <a:cxnLst/>
            <a:rect l="l" t="t" r="r" b="b"/>
            <a:pathLst>
              <a:path w="1386205" h="695960">
                <a:moveTo>
                  <a:pt x="213222" y="695678"/>
                </a:moveTo>
                <a:lnTo>
                  <a:pt x="1172693" y="695678"/>
                </a:lnTo>
                <a:lnTo>
                  <a:pt x="1195043" y="695678"/>
                </a:lnTo>
                <a:lnTo>
                  <a:pt x="1215116" y="692818"/>
                </a:lnTo>
                <a:lnTo>
                  <a:pt x="1255238" y="679077"/>
                </a:lnTo>
                <a:lnTo>
                  <a:pt x="1291908" y="659051"/>
                </a:lnTo>
                <a:lnTo>
                  <a:pt x="1324024" y="633891"/>
                </a:lnTo>
                <a:lnTo>
                  <a:pt x="1349238" y="602422"/>
                </a:lnTo>
                <a:lnTo>
                  <a:pt x="1369288" y="566944"/>
                </a:lnTo>
                <a:lnTo>
                  <a:pt x="1380768" y="526917"/>
                </a:lnTo>
                <a:lnTo>
                  <a:pt x="1385909" y="483443"/>
                </a:lnTo>
                <a:lnTo>
                  <a:pt x="1385909" y="212915"/>
                </a:lnTo>
                <a:lnTo>
                  <a:pt x="1384195" y="191107"/>
                </a:lnTo>
                <a:lnTo>
                  <a:pt x="1376166" y="148665"/>
                </a:lnTo>
                <a:lnTo>
                  <a:pt x="1358981" y="110443"/>
                </a:lnTo>
                <a:lnTo>
                  <a:pt x="1324024" y="61904"/>
                </a:lnTo>
                <a:lnTo>
                  <a:pt x="1291908" y="37283"/>
                </a:lnTo>
                <a:lnTo>
                  <a:pt x="1255238" y="17117"/>
                </a:lnTo>
                <a:lnTo>
                  <a:pt x="1215116" y="3517"/>
                </a:lnTo>
                <a:lnTo>
                  <a:pt x="1172693" y="0"/>
                </a:lnTo>
                <a:lnTo>
                  <a:pt x="213222" y="0"/>
                </a:lnTo>
                <a:lnTo>
                  <a:pt x="191436" y="0"/>
                </a:lnTo>
                <a:lnTo>
                  <a:pt x="171387" y="3517"/>
                </a:lnTo>
                <a:lnTo>
                  <a:pt x="131265" y="17117"/>
                </a:lnTo>
                <a:lnTo>
                  <a:pt x="93998" y="37283"/>
                </a:lnTo>
                <a:lnTo>
                  <a:pt x="62476" y="61904"/>
                </a:lnTo>
                <a:lnTo>
                  <a:pt x="37255" y="93795"/>
                </a:lnTo>
                <a:lnTo>
                  <a:pt x="17194" y="128733"/>
                </a:lnTo>
                <a:lnTo>
                  <a:pt x="5157" y="169300"/>
                </a:lnTo>
                <a:lnTo>
                  <a:pt x="0" y="212915"/>
                </a:lnTo>
                <a:lnTo>
                  <a:pt x="0" y="483443"/>
                </a:lnTo>
                <a:lnTo>
                  <a:pt x="5157" y="526917"/>
                </a:lnTo>
                <a:lnTo>
                  <a:pt x="17194" y="566944"/>
                </a:lnTo>
                <a:lnTo>
                  <a:pt x="37255" y="602422"/>
                </a:lnTo>
                <a:lnTo>
                  <a:pt x="62476" y="633891"/>
                </a:lnTo>
                <a:lnTo>
                  <a:pt x="93998" y="659051"/>
                </a:lnTo>
                <a:lnTo>
                  <a:pt x="131265" y="679077"/>
                </a:lnTo>
                <a:lnTo>
                  <a:pt x="171387" y="692818"/>
                </a:lnTo>
                <a:lnTo>
                  <a:pt x="191436" y="693943"/>
                </a:lnTo>
                <a:lnTo>
                  <a:pt x="213222" y="695678"/>
                </a:lnTo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4087" y="2940875"/>
            <a:ext cx="102298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</a:pP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č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no  testiranje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84031" y="2214190"/>
            <a:ext cx="745490" cy="424815"/>
          </a:xfrm>
          <a:custGeom>
            <a:avLst/>
            <a:gdLst/>
            <a:ahLst/>
            <a:cxnLst/>
            <a:rect l="l" t="t" r="r" b="b"/>
            <a:pathLst>
              <a:path w="745489" h="424814">
                <a:moveTo>
                  <a:pt x="0" y="424470"/>
                </a:moveTo>
                <a:lnTo>
                  <a:pt x="745128" y="424470"/>
                </a:lnTo>
                <a:lnTo>
                  <a:pt x="745128" y="0"/>
                </a:lnTo>
                <a:lnTo>
                  <a:pt x="0" y="0"/>
                </a:lnTo>
                <a:lnTo>
                  <a:pt x="0" y="424470"/>
                </a:lnTo>
                <a:close/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3041" y="2261845"/>
            <a:ext cx="407034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2672" y="4354291"/>
            <a:ext cx="1438275" cy="779780"/>
          </a:xfrm>
          <a:custGeom>
            <a:avLst/>
            <a:gdLst/>
            <a:ahLst/>
            <a:cxnLst/>
            <a:rect l="l" t="t" r="r" b="b"/>
            <a:pathLst>
              <a:path w="1438275" h="779779">
                <a:moveTo>
                  <a:pt x="1224805" y="0"/>
                </a:moveTo>
                <a:lnTo>
                  <a:pt x="213215" y="0"/>
                </a:lnTo>
                <a:lnTo>
                  <a:pt x="171380" y="5135"/>
                </a:lnTo>
                <a:lnTo>
                  <a:pt x="130695" y="17164"/>
                </a:lnTo>
                <a:lnTo>
                  <a:pt x="94000" y="37166"/>
                </a:lnTo>
                <a:lnTo>
                  <a:pt x="61908" y="62350"/>
                </a:lnTo>
                <a:lnTo>
                  <a:pt x="37257" y="93818"/>
                </a:lnTo>
                <a:lnTo>
                  <a:pt x="16621" y="130984"/>
                </a:lnTo>
                <a:lnTo>
                  <a:pt x="5164" y="171035"/>
                </a:lnTo>
                <a:lnTo>
                  <a:pt x="0" y="212797"/>
                </a:lnTo>
                <a:lnTo>
                  <a:pt x="0" y="567484"/>
                </a:lnTo>
                <a:lnTo>
                  <a:pt x="5164" y="609246"/>
                </a:lnTo>
                <a:lnTo>
                  <a:pt x="16621" y="649273"/>
                </a:lnTo>
                <a:lnTo>
                  <a:pt x="37257" y="685900"/>
                </a:lnTo>
                <a:lnTo>
                  <a:pt x="61908" y="717931"/>
                </a:lnTo>
                <a:lnTo>
                  <a:pt x="94000" y="742529"/>
                </a:lnTo>
                <a:lnTo>
                  <a:pt x="130695" y="763117"/>
                </a:lnTo>
                <a:lnTo>
                  <a:pt x="171380" y="774560"/>
                </a:lnTo>
                <a:lnTo>
                  <a:pt x="213215" y="779719"/>
                </a:lnTo>
                <a:lnTo>
                  <a:pt x="1224805" y="779719"/>
                </a:lnTo>
                <a:lnTo>
                  <a:pt x="1246638" y="778007"/>
                </a:lnTo>
                <a:lnTo>
                  <a:pt x="1288427" y="769425"/>
                </a:lnTo>
                <a:lnTo>
                  <a:pt x="1327398" y="754535"/>
                </a:lnTo>
                <a:lnTo>
                  <a:pt x="1376230" y="717931"/>
                </a:lnTo>
                <a:lnTo>
                  <a:pt x="1402524" y="685900"/>
                </a:lnTo>
                <a:lnTo>
                  <a:pt x="1421540" y="649273"/>
                </a:lnTo>
                <a:lnTo>
                  <a:pt x="1434687" y="609246"/>
                </a:lnTo>
                <a:lnTo>
                  <a:pt x="1437974" y="589221"/>
                </a:lnTo>
                <a:lnTo>
                  <a:pt x="1437974" y="191060"/>
                </a:lnTo>
                <a:lnTo>
                  <a:pt x="1429522" y="149298"/>
                </a:lnTo>
                <a:lnTo>
                  <a:pt x="1412853" y="112108"/>
                </a:lnTo>
                <a:lnTo>
                  <a:pt x="1376230" y="62350"/>
                </a:lnTo>
                <a:lnTo>
                  <a:pt x="1344067" y="37166"/>
                </a:lnTo>
                <a:lnTo>
                  <a:pt x="1308617" y="17164"/>
                </a:lnTo>
                <a:lnTo>
                  <a:pt x="1268471" y="5135"/>
                </a:lnTo>
                <a:lnTo>
                  <a:pt x="1224805" y="0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2309" y="4439112"/>
            <a:ext cx="117792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>
              <a:lnSpc>
                <a:spcPct val="100000"/>
              </a:lnSpc>
            </a:pP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Si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50" spc="10" dirty="0">
                <a:solidFill>
                  <a:schemeClr val="tx1"/>
                </a:solidFill>
                <a:latin typeface="Arial"/>
                <a:cs typeface="Arial"/>
              </a:rPr>
              <a:t>msk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50" u="sng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u="sng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98102" y="4354291"/>
            <a:ext cx="1437640" cy="779780"/>
          </a:xfrm>
          <a:custGeom>
            <a:avLst/>
            <a:gdLst/>
            <a:ahLst/>
            <a:cxnLst/>
            <a:rect l="l" t="t" r="r" b="b"/>
            <a:pathLst>
              <a:path w="1437639" h="779779">
                <a:moveTo>
                  <a:pt x="1224781" y="0"/>
                </a:moveTo>
                <a:lnTo>
                  <a:pt x="213168" y="0"/>
                </a:lnTo>
                <a:lnTo>
                  <a:pt x="169032" y="5135"/>
                </a:lnTo>
                <a:lnTo>
                  <a:pt x="130765" y="17164"/>
                </a:lnTo>
                <a:lnTo>
                  <a:pt x="93906" y="37166"/>
                </a:lnTo>
                <a:lnTo>
                  <a:pt x="61978" y="64062"/>
                </a:lnTo>
                <a:lnTo>
                  <a:pt x="36623" y="93818"/>
                </a:lnTo>
                <a:lnTo>
                  <a:pt x="16668" y="130984"/>
                </a:lnTo>
                <a:lnTo>
                  <a:pt x="5164" y="171035"/>
                </a:lnTo>
                <a:lnTo>
                  <a:pt x="0" y="212797"/>
                </a:lnTo>
                <a:lnTo>
                  <a:pt x="0" y="567484"/>
                </a:lnTo>
                <a:lnTo>
                  <a:pt x="5164" y="610958"/>
                </a:lnTo>
                <a:lnTo>
                  <a:pt x="16668" y="649273"/>
                </a:lnTo>
                <a:lnTo>
                  <a:pt x="36623" y="685900"/>
                </a:lnTo>
                <a:lnTo>
                  <a:pt x="61978" y="717931"/>
                </a:lnTo>
                <a:lnTo>
                  <a:pt x="93906" y="742529"/>
                </a:lnTo>
                <a:lnTo>
                  <a:pt x="130765" y="763117"/>
                </a:lnTo>
                <a:lnTo>
                  <a:pt x="169032" y="774560"/>
                </a:lnTo>
                <a:lnTo>
                  <a:pt x="213168" y="779719"/>
                </a:lnTo>
                <a:lnTo>
                  <a:pt x="1224781" y="779719"/>
                </a:lnTo>
                <a:lnTo>
                  <a:pt x="1246615" y="778007"/>
                </a:lnTo>
                <a:lnTo>
                  <a:pt x="1288403" y="769425"/>
                </a:lnTo>
                <a:lnTo>
                  <a:pt x="1326905" y="754535"/>
                </a:lnTo>
                <a:lnTo>
                  <a:pt x="1375502" y="717931"/>
                </a:lnTo>
                <a:lnTo>
                  <a:pt x="1402500" y="685900"/>
                </a:lnTo>
                <a:lnTo>
                  <a:pt x="1420812" y="649273"/>
                </a:lnTo>
                <a:lnTo>
                  <a:pt x="1429498" y="630983"/>
                </a:lnTo>
                <a:lnTo>
                  <a:pt x="1434663" y="610958"/>
                </a:lnTo>
                <a:lnTo>
                  <a:pt x="1437481" y="589221"/>
                </a:lnTo>
                <a:lnTo>
                  <a:pt x="1437481" y="191060"/>
                </a:lnTo>
                <a:lnTo>
                  <a:pt x="1434663" y="171035"/>
                </a:lnTo>
                <a:lnTo>
                  <a:pt x="1429498" y="151010"/>
                </a:lnTo>
                <a:lnTo>
                  <a:pt x="1420812" y="130984"/>
                </a:lnTo>
                <a:lnTo>
                  <a:pt x="1412830" y="112108"/>
                </a:lnTo>
                <a:lnTo>
                  <a:pt x="1375502" y="64062"/>
                </a:lnTo>
                <a:lnTo>
                  <a:pt x="1344043" y="37166"/>
                </a:lnTo>
                <a:lnTo>
                  <a:pt x="1308593" y="17164"/>
                </a:lnTo>
                <a:lnTo>
                  <a:pt x="1268448" y="5135"/>
                </a:lnTo>
                <a:lnTo>
                  <a:pt x="1246615" y="1711"/>
                </a:lnTo>
                <a:lnTo>
                  <a:pt x="1224781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98102" y="4354291"/>
            <a:ext cx="1437640" cy="779780"/>
          </a:xfrm>
          <a:custGeom>
            <a:avLst/>
            <a:gdLst/>
            <a:ahLst/>
            <a:cxnLst/>
            <a:rect l="l" t="t" r="r" b="b"/>
            <a:pathLst>
              <a:path w="1437639" h="779779">
                <a:moveTo>
                  <a:pt x="213168" y="779719"/>
                </a:moveTo>
                <a:lnTo>
                  <a:pt x="1224781" y="779719"/>
                </a:lnTo>
                <a:lnTo>
                  <a:pt x="1268448" y="774560"/>
                </a:lnTo>
                <a:lnTo>
                  <a:pt x="1308593" y="763117"/>
                </a:lnTo>
                <a:lnTo>
                  <a:pt x="1344043" y="742529"/>
                </a:lnTo>
                <a:lnTo>
                  <a:pt x="1375502" y="717931"/>
                </a:lnTo>
                <a:lnTo>
                  <a:pt x="1402500" y="685900"/>
                </a:lnTo>
                <a:lnTo>
                  <a:pt x="1420812" y="649273"/>
                </a:lnTo>
                <a:lnTo>
                  <a:pt x="1429498" y="630983"/>
                </a:lnTo>
                <a:lnTo>
                  <a:pt x="1434663" y="610958"/>
                </a:lnTo>
                <a:lnTo>
                  <a:pt x="1437481" y="589221"/>
                </a:lnTo>
                <a:lnTo>
                  <a:pt x="1437481" y="567484"/>
                </a:lnTo>
                <a:lnTo>
                  <a:pt x="1437481" y="212797"/>
                </a:lnTo>
                <a:lnTo>
                  <a:pt x="1434663" y="171035"/>
                </a:lnTo>
                <a:lnTo>
                  <a:pt x="1420812" y="130984"/>
                </a:lnTo>
                <a:lnTo>
                  <a:pt x="1412830" y="112108"/>
                </a:lnTo>
                <a:lnTo>
                  <a:pt x="1375502" y="64062"/>
                </a:lnTo>
                <a:lnTo>
                  <a:pt x="1344043" y="37166"/>
                </a:lnTo>
                <a:lnTo>
                  <a:pt x="1308593" y="17164"/>
                </a:lnTo>
                <a:lnTo>
                  <a:pt x="1268448" y="5135"/>
                </a:lnTo>
                <a:lnTo>
                  <a:pt x="1224781" y="0"/>
                </a:lnTo>
                <a:lnTo>
                  <a:pt x="213168" y="0"/>
                </a:lnTo>
                <a:lnTo>
                  <a:pt x="190865" y="1711"/>
                </a:lnTo>
                <a:lnTo>
                  <a:pt x="149077" y="10294"/>
                </a:lnTo>
                <a:lnTo>
                  <a:pt x="110575" y="26872"/>
                </a:lnTo>
                <a:lnTo>
                  <a:pt x="61978" y="64062"/>
                </a:lnTo>
                <a:lnTo>
                  <a:pt x="36623" y="93818"/>
                </a:lnTo>
                <a:lnTo>
                  <a:pt x="16668" y="130984"/>
                </a:lnTo>
                <a:lnTo>
                  <a:pt x="5164" y="171035"/>
                </a:lnTo>
                <a:lnTo>
                  <a:pt x="0" y="212797"/>
                </a:lnTo>
                <a:lnTo>
                  <a:pt x="0" y="567484"/>
                </a:lnTo>
                <a:lnTo>
                  <a:pt x="5164" y="610958"/>
                </a:lnTo>
                <a:lnTo>
                  <a:pt x="16668" y="649273"/>
                </a:lnTo>
                <a:lnTo>
                  <a:pt x="36623" y="685900"/>
                </a:lnTo>
                <a:lnTo>
                  <a:pt x="61978" y="717931"/>
                </a:lnTo>
                <a:lnTo>
                  <a:pt x="93906" y="742529"/>
                </a:lnTo>
                <a:lnTo>
                  <a:pt x="130765" y="763117"/>
                </a:lnTo>
                <a:lnTo>
                  <a:pt x="169032" y="774560"/>
                </a:lnTo>
                <a:lnTo>
                  <a:pt x="213168" y="779719"/>
                </a:lnTo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24619" y="4439112"/>
            <a:ext cx="117856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8615">
              <a:lnSpc>
                <a:spcPct val="100000"/>
              </a:lnSpc>
            </a:pP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Test  pri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va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35158" y="4354291"/>
            <a:ext cx="1440180" cy="779780"/>
          </a:xfrm>
          <a:custGeom>
            <a:avLst/>
            <a:gdLst/>
            <a:ahLst/>
            <a:cxnLst/>
            <a:rect l="l" t="t" r="r" b="b"/>
            <a:pathLst>
              <a:path w="1440179" h="779779">
                <a:moveTo>
                  <a:pt x="1226425" y="0"/>
                </a:moveTo>
                <a:lnTo>
                  <a:pt x="213168" y="0"/>
                </a:lnTo>
                <a:lnTo>
                  <a:pt x="171380" y="5135"/>
                </a:lnTo>
                <a:lnTo>
                  <a:pt x="130530" y="17164"/>
                </a:lnTo>
                <a:lnTo>
                  <a:pt x="93906" y="37166"/>
                </a:lnTo>
                <a:lnTo>
                  <a:pt x="63621" y="64062"/>
                </a:lnTo>
                <a:lnTo>
                  <a:pt x="37093" y="93818"/>
                </a:lnTo>
                <a:lnTo>
                  <a:pt x="16668" y="130984"/>
                </a:lnTo>
                <a:lnTo>
                  <a:pt x="5164" y="171035"/>
                </a:lnTo>
                <a:lnTo>
                  <a:pt x="0" y="212797"/>
                </a:lnTo>
                <a:lnTo>
                  <a:pt x="0" y="567484"/>
                </a:lnTo>
                <a:lnTo>
                  <a:pt x="5164" y="610958"/>
                </a:lnTo>
                <a:lnTo>
                  <a:pt x="16668" y="651008"/>
                </a:lnTo>
                <a:lnTo>
                  <a:pt x="37093" y="685900"/>
                </a:lnTo>
                <a:lnTo>
                  <a:pt x="63621" y="717931"/>
                </a:lnTo>
                <a:lnTo>
                  <a:pt x="93906" y="742529"/>
                </a:lnTo>
                <a:lnTo>
                  <a:pt x="130530" y="763117"/>
                </a:lnTo>
                <a:lnTo>
                  <a:pt x="151190" y="769425"/>
                </a:lnTo>
                <a:lnTo>
                  <a:pt x="171380" y="776272"/>
                </a:lnTo>
                <a:lnTo>
                  <a:pt x="213168" y="779719"/>
                </a:lnTo>
                <a:lnTo>
                  <a:pt x="1226425" y="779719"/>
                </a:lnTo>
                <a:lnTo>
                  <a:pt x="1268448" y="776272"/>
                </a:lnTo>
                <a:lnTo>
                  <a:pt x="1288403" y="769425"/>
                </a:lnTo>
                <a:lnTo>
                  <a:pt x="1308358" y="763117"/>
                </a:lnTo>
                <a:lnTo>
                  <a:pt x="1345686" y="742529"/>
                </a:lnTo>
                <a:lnTo>
                  <a:pt x="1377145" y="717931"/>
                </a:lnTo>
                <a:lnTo>
                  <a:pt x="1402500" y="685900"/>
                </a:lnTo>
                <a:lnTo>
                  <a:pt x="1422455" y="651008"/>
                </a:lnTo>
                <a:lnTo>
                  <a:pt x="1434663" y="610958"/>
                </a:lnTo>
                <a:lnTo>
                  <a:pt x="1439828" y="567484"/>
                </a:lnTo>
                <a:lnTo>
                  <a:pt x="1439828" y="212797"/>
                </a:lnTo>
                <a:lnTo>
                  <a:pt x="1434663" y="171035"/>
                </a:lnTo>
                <a:lnTo>
                  <a:pt x="1422455" y="130984"/>
                </a:lnTo>
                <a:lnTo>
                  <a:pt x="1402500" y="93818"/>
                </a:lnTo>
                <a:lnTo>
                  <a:pt x="1377145" y="64062"/>
                </a:lnTo>
                <a:lnTo>
                  <a:pt x="1345686" y="37166"/>
                </a:lnTo>
                <a:lnTo>
                  <a:pt x="1308358" y="17164"/>
                </a:lnTo>
                <a:lnTo>
                  <a:pt x="1268448" y="5135"/>
                </a:lnTo>
                <a:lnTo>
                  <a:pt x="1248258" y="1711"/>
                </a:lnTo>
                <a:lnTo>
                  <a:pt x="1226425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35158" y="4354291"/>
            <a:ext cx="1440180" cy="779780"/>
          </a:xfrm>
          <a:custGeom>
            <a:avLst/>
            <a:gdLst/>
            <a:ahLst/>
            <a:cxnLst/>
            <a:rect l="l" t="t" r="r" b="b"/>
            <a:pathLst>
              <a:path w="1440179" h="779779">
                <a:moveTo>
                  <a:pt x="213168" y="779719"/>
                </a:moveTo>
                <a:lnTo>
                  <a:pt x="1226425" y="779719"/>
                </a:lnTo>
                <a:lnTo>
                  <a:pt x="1248258" y="778007"/>
                </a:lnTo>
                <a:lnTo>
                  <a:pt x="1268448" y="776272"/>
                </a:lnTo>
                <a:lnTo>
                  <a:pt x="1288403" y="769425"/>
                </a:lnTo>
                <a:lnTo>
                  <a:pt x="1308358" y="763117"/>
                </a:lnTo>
                <a:lnTo>
                  <a:pt x="1345686" y="742529"/>
                </a:lnTo>
                <a:lnTo>
                  <a:pt x="1377145" y="717931"/>
                </a:lnTo>
                <a:lnTo>
                  <a:pt x="1402500" y="685900"/>
                </a:lnTo>
                <a:lnTo>
                  <a:pt x="1422455" y="651008"/>
                </a:lnTo>
                <a:lnTo>
                  <a:pt x="1434663" y="610958"/>
                </a:lnTo>
                <a:lnTo>
                  <a:pt x="1439828" y="567484"/>
                </a:lnTo>
                <a:lnTo>
                  <a:pt x="1439828" y="212797"/>
                </a:lnTo>
                <a:lnTo>
                  <a:pt x="1434663" y="171035"/>
                </a:lnTo>
                <a:lnTo>
                  <a:pt x="1422455" y="130984"/>
                </a:lnTo>
                <a:lnTo>
                  <a:pt x="1402500" y="93818"/>
                </a:lnTo>
                <a:lnTo>
                  <a:pt x="1377145" y="64062"/>
                </a:lnTo>
                <a:lnTo>
                  <a:pt x="1345686" y="37166"/>
                </a:lnTo>
                <a:lnTo>
                  <a:pt x="1308358" y="17164"/>
                </a:lnTo>
                <a:lnTo>
                  <a:pt x="1268448" y="5135"/>
                </a:lnTo>
                <a:lnTo>
                  <a:pt x="1226425" y="0"/>
                </a:lnTo>
                <a:lnTo>
                  <a:pt x="213168" y="0"/>
                </a:lnTo>
                <a:lnTo>
                  <a:pt x="191335" y="1711"/>
                </a:lnTo>
                <a:lnTo>
                  <a:pt x="151190" y="10294"/>
                </a:lnTo>
                <a:lnTo>
                  <a:pt x="112218" y="26872"/>
                </a:lnTo>
                <a:lnTo>
                  <a:pt x="63621" y="64062"/>
                </a:lnTo>
                <a:lnTo>
                  <a:pt x="37093" y="93818"/>
                </a:lnTo>
                <a:lnTo>
                  <a:pt x="16668" y="130984"/>
                </a:lnTo>
                <a:lnTo>
                  <a:pt x="5164" y="171035"/>
                </a:lnTo>
                <a:lnTo>
                  <a:pt x="0" y="212797"/>
                </a:lnTo>
                <a:lnTo>
                  <a:pt x="0" y="567484"/>
                </a:lnTo>
                <a:lnTo>
                  <a:pt x="5164" y="610958"/>
                </a:lnTo>
                <a:lnTo>
                  <a:pt x="16668" y="651008"/>
                </a:lnTo>
                <a:lnTo>
                  <a:pt x="37093" y="685900"/>
                </a:lnTo>
                <a:lnTo>
                  <a:pt x="63621" y="717931"/>
                </a:lnTo>
                <a:lnTo>
                  <a:pt x="93906" y="742529"/>
                </a:lnTo>
                <a:lnTo>
                  <a:pt x="130530" y="763117"/>
                </a:lnTo>
                <a:lnTo>
                  <a:pt x="151190" y="769425"/>
                </a:lnTo>
                <a:lnTo>
                  <a:pt x="171380" y="776272"/>
                </a:lnTo>
                <a:lnTo>
                  <a:pt x="191335" y="778007"/>
                </a:lnTo>
                <a:lnTo>
                  <a:pt x="213168" y="779719"/>
                </a:lnTo>
              </a:path>
            </a:pathLst>
          </a:custGeom>
          <a:ln w="68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0171" y="4439112"/>
            <a:ext cx="120523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3384" marR="5080" indent="-401320">
              <a:lnSpc>
                <a:spcPct val="100000"/>
              </a:lnSpc>
            </a:pP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ni  test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56607" y="263866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207756"/>
                </a:moveTo>
                <a:lnTo>
                  <a:pt x="0" y="0"/>
                </a:lnTo>
              </a:path>
            </a:pathLst>
          </a:custGeom>
          <a:ln w="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91248" y="2832582"/>
            <a:ext cx="130810" cy="65405"/>
          </a:xfrm>
          <a:custGeom>
            <a:avLst/>
            <a:gdLst/>
            <a:ahLst/>
            <a:cxnLst/>
            <a:rect l="l" t="t" r="r" b="b"/>
            <a:pathLst>
              <a:path w="130809" h="65405">
                <a:moveTo>
                  <a:pt x="130695" y="0"/>
                </a:moveTo>
                <a:lnTo>
                  <a:pt x="0" y="0"/>
                </a:lnTo>
                <a:lnTo>
                  <a:pt x="65359" y="65187"/>
                </a:lnTo>
                <a:lnTo>
                  <a:pt x="130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13169" y="4744432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347338" y="0"/>
                </a:moveTo>
                <a:lnTo>
                  <a:pt x="0" y="0"/>
                </a:lnTo>
              </a:path>
            </a:pathLst>
          </a:custGeom>
          <a:ln w="5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47337" y="4679221"/>
            <a:ext cx="65405" cy="130810"/>
          </a:xfrm>
          <a:custGeom>
            <a:avLst/>
            <a:gdLst/>
            <a:ahLst/>
            <a:cxnLst/>
            <a:rect l="l" t="t" r="r" b="b"/>
            <a:pathLst>
              <a:path w="65405" h="130810">
                <a:moveTo>
                  <a:pt x="0" y="0"/>
                </a:moveTo>
                <a:lnTo>
                  <a:pt x="0" y="130422"/>
                </a:lnTo>
                <a:lnTo>
                  <a:pt x="65335" y="652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52525" y="4744432"/>
            <a:ext cx="294005" cy="0"/>
          </a:xfrm>
          <a:custGeom>
            <a:avLst/>
            <a:gdLst/>
            <a:ahLst/>
            <a:cxnLst/>
            <a:rect l="l" t="t" r="r" b="b"/>
            <a:pathLst>
              <a:path w="294004">
                <a:moveTo>
                  <a:pt x="293459" y="0"/>
                </a:moveTo>
                <a:lnTo>
                  <a:pt x="0" y="0"/>
                </a:lnTo>
              </a:path>
            </a:pathLst>
          </a:custGeom>
          <a:ln w="5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232837" y="4679221"/>
            <a:ext cx="65405" cy="130810"/>
          </a:xfrm>
          <a:custGeom>
            <a:avLst/>
            <a:gdLst/>
            <a:ahLst/>
            <a:cxnLst/>
            <a:rect l="l" t="t" r="r" b="b"/>
            <a:pathLst>
              <a:path w="65404" h="130810">
                <a:moveTo>
                  <a:pt x="0" y="0"/>
                </a:moveTo>
                <a:lnTo>
                  <a:pt x="0" y="130422"/>
                </a:lnTo>
                <a:lnTo>
                  <a:pt x="65265" y="652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35583" y="4744432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347455" y="0"/>
                </a:moveTo>
                <a:lnTo>
                  <a:pt x="0" y="0"/>
                </a:lnTo>
              </a:path>
            </a:pathLst>
          </a:custGeom>
          <a:ln w="5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69657" y="4679221"/>
            <a:ext cx="66040" cy="130810"/>
          </a:xfrm>
          <a:custGeom>
            <a:avLst/>
            <a:gdLst/>
            <a:ahLst/>
            <a:cxnLst/>
            <a:rect l="l" t="t" r="r" b="b"/>
            <a:pathLst>
              <a:path w="66039" h="130810">
                <a:moveTo>
                  <a:pt x="0" y="0"/>
                </a:moveTo>
                <a:lnTo>
                  <a:pt x="0" y="130422"/>
                </a:lnTo>
                <a:lnTo>
                  <a:pt x="65500" y="652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667251" y="3593448"/>
            <a:ext cx="1167765" cy="727710"/>
          </a:xfrm>
          <a:custGeom>
            <a:avLst/>
            <a:gdLst/>
            <a:ahLst/>
            <a:cxnLst/>
            <a:rect l="l" t="t" r="r" b="b"/>
            <a:pathLst>
              <a:path w="1167764" h="727710">
                <a:moveTo>
                  <a:pt x="0" y="727662"/>
                </a:moveTo>
                <a:lnTo>
                  <a:pt x="1167545" y="0"/>
                </a:lnTo>
              </a:path>
            </a:pathLst>
          </a:custGeom>
          <a:ln w="51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23702" y="4259324"/>
            <a:ext cx="88900" cy="110489"/>
          </a:xfrm>
          <a:custGeom>
            <a:avLst/>
            <a:gdLst/>
            <a:ahLst/>
            <a:cxnLst/>
            <a:rect l="l" t="t" r="r" b="b"/>
            <a:pathLst>
              <a:path w="88900" h="110489">
                <a:moveTo>
                  <a:pt x="20049" y="0"/>
                </a:moveTo>
                <a:lnTo>
                  <a:pt x="0" y="90371"/>
                </a:lnTo>
                <a:lnTo>
                  <a:pt x="88835" y="110396"/>
                </a:lnTo>
                <a:lnTo>
                  <a:pt x="20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73047" y="3593448"/>
            <a:ext cx="2547620" cy="793115"/>
          </a:xfrm>
          <a:custGeom>
            <a:avLst/>
            <a:gdLst/>
            <a:ahLst/>
            <a:cxnLst/>
            <a:rect l="l" t="t" r="r" b="b"/>
            <a:pathLst>
              <a:path w="2547620" h="793114">
                <a:moveTo>
                  <a:pt x="0" y="792874"/>
                </a:moveTo>
                <a:lnTo>
                  <a:pt x="2547156" y="0"/>
                </a:lnTo>
              </a:path>
            </a:pathLst>
          </a:custGeom>
          <a:ln w="5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24333" y="4321111"/>
            <a:ext cx="81280" cy="123825"/>
          </a:xfrm>
          <a:custGeom>
            <a:avLst/>
            <a:gdLst/>
            <a:ahLst/>
            <a:cxnLst/>
            <a:rect l="l" t="t" r="r" b="b"/>
            <a:pathLst>
              <a:path w="81280" h="123825">
                <a:moveTo>
                  <a:pt x="42422" y="0"/>
                </a:moveTo>
                <a:lnTo>
                  <a:pt x="0" y="81789"/>
                </a:lnTo>
                <a:lnTo>
                  <a:pt x="80830" y="123551"/>
                </a:lnTo>
                <a:lnTo>
                  <a:pt x="424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55991" y="3014106"/>
            <a:ext cx="35242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.....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574986" y="4744432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347221" y="0"/>
                </a:moveTo>
                <a:lnTo>
                  <a:pt x="0" y="0"/>
                </a:lnTo>
              </a:path>
            </a:pathLst>
          </a:custGeom>
          <a:ln w="68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08356" y="4679221"/>
            <a:ext cx="66040" cy="130810"/>
          </a:xfrm>
          <a:custGeom>
            <a:avLst/>
            <a:gdLst/>
            <a:ahLst/>
            <a:cxnLst/>
            <a:rect l="l" t="t" r="r" b="b"/>
            <a:pathLst>
              <a:path w="66040" h="130810">
                <a:moveTo>
                  <a:pt x="0" y="0"/>
                </a:moveTo>
                <a:lnTo>
                  <a:pt x="0" y="130422"/>
                </a:lnTo>
                <a:lnTo>
                  <a:pt x="65500" y="652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54795" y="4867030"/>
            <a:ext cx="94488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355" marR="5080" indent="-34290">
              <a:lnSpc>
                <a:spcPct val="100000"/>
              </a:lnSpc>
            </a:pP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r>
              <a:rPr sz="185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u  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upotrebi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08907" y="2897770"/>
            <a:ext cx="1386205" cy="695960"/>
          </a:xfrm>
          <a:custGeom>
            <a:avLst/>
            <a:gdLst/>
            <a:ahLst/>
            <a:cxnLst/>
            <a:rect l="l" t="t" r="r" b="b"/>
            <a:pathLst>
              <a:path w="1386204" h="695960">
                <a:moveTo>
                  <a:pt x="1194966" y="0"/>
                </a:moveTo>
                <a:lnTo>
                  <a:pt x="191429" y="0"/>
                </a:lnTo>
                <a:lnTo>
                  <a:pt x="149593" y="10317"/>
                </a:lnTo>
                <a:lnTo>
                  <a:pt x="111185" y="25324"/>
                </a:lnTo>
                <a:lnTo>
                  <a:pt x="62471" y="61904"/>
                </a:lnTo>
                <a:lnTo>
                  <a:pt x="37234" y="93795"/>
                </a:lnTo>
                <a:lnTo>
                  <a:pt x="17184" y="128733"/>
                </a:lnTo>
                <a:lnTo>
                  <a:pt x="5141" y="169300"/>
                </a:lnTo>
                <a:lnTo>
                  <a:pt x="0" y="212915"/>
                </a:lnTo>
                <a:lnTo>
                  <a:pt x="0" y="483443"/>
                </a:lnTo>
                <a:lnTo>
                  <a:pt x="5141" y="526917"/>
                </a:lnTo>
                <a:lnTo>
                  <a:pt x="17184" y="566944"/>
                </a:lnTo>
                <a:lnTo>
                  <a:pt x="37234" y="602422"/>
                </a:lnTo>
                <a:lnTo>
                  <a:pt x="62471" y="633891"/>
                </a:lnTo>
                <a:lnTo>
                  <a:pt x="93977" y="659051"/>
                </a:lnTo>
                <a:lnTo>
                  <a:pt x="131235" y="679077"/>
                </a:lnTo>
                <a:lnTo>
                  <a:pt x="169642" y="692818"/>
                </a:lnTo>
                <a:lnTo>
                  <a:pt x="191429" y="693943"/>
                </a:lnTo>
                <a:lnTo>
                  <a:pt x="213215" y="695678"/>
                </a:lnTo>
                <a:lnTo>
                  <a:pt x="1194966" y="695678"/>
                </a:lnTo>
                <a:lnTo>
                  <a:pt x="1255301" y="679077"/>
                </a:lnTo>
                <a:lnTo>
                  <a:pt x="1291925" y="659051"/>
                </a:lnTo>
                <a:lnTo>
                  <a:pt x="1322210" y="633891"/>
                </a:lnTo>
                <a:lnTo>
                  <a:pt x="1349208" y="602422"/>
                </a:lnTo>
                <a:lnTo>
                  <a:pt x="1369398" y="566944"/>
                </a:lnTo>
                <a:lnTo>
                  <a:pt x="1380667" y="526917"/>
                </a:lnTo>
                <a:lnTo>
                  <a:pt x="1385832" y="483443"/>
                </a:lnTo>
                <a:lnTo>
                  <a:pt x="1385832" y="212915"/>
                </a:lnTo>
                <a:lnTo>
                  <a:pt x="1380667" y="169300"/>
                </a:lnTo>
                <a:lnTo>
                  <a:pt x="1369398" y="128733"/>
                </a:lnTo>
                <a:lnTo>
                  <a:pt x="1349208" y="93795"/>
                </a:lnTo>
                <a:lnTo>
                  <a:pt x="1322210" y="61904"/>
                </a:lnTo>
                <a:lnTo>
                  <a:pt x="1291925" y="37283"/>
                </a:lnTo>
                <a:lnTo>
                  <a:pt x="1255301" y="17117"/>
                </a:lnTo>
                <a:lnTo>
                  <a:pt x="1215156" y="3517"/>
                </a:lnTo>
                <a:lnTo>
                  <a:pt x="119496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08907" y="2897770"/>
            <a:ext cx="1386205" cy="695960"/>
          </a:xfrm>
          <a:custGeom>
            <a:avLst/>
            <a:gdLst/>
            <a:ahLst/>
            <a:cxnLst/>
            <a:rect l="l" t="t" r="r" b="b"/>
            <a:pathLst>
              <a:path w="1386204" h="695960">
                <a:moveTo>
                  <a:pt x="213215" y="695678"/>
                </a:moveTo>
                <a:lnTo>
                  <a:pt x="1172663" y="695678"/>
                </a:lnTo>
                <a:lnTo>
                  <a:pt x="1194966" y="695678"/>
                </a:lnTo>
                <a:lnTo>
                  <a:pt x="1215156" y="692818"/>
                </a:lnTo>
                <a:lnTo>
                  <a:pt x="1235111" y="685947"/>
                </a:lnTo>
                <a:lnTo>
                  <a:pt x="1255301" y="679077"/>
                </a:lnTo>
                <a:lnTo>
                  <a:pt x="1291925" y="659051"/>
                </a:lnTo>
                <a:lnTo>
                  <a:pt x="1322210" y="633891"/>
                </a:lnTo>
                <a:lnTo>
                  <a:pt x="1349208" y="602422"/>
                </a:lnTo>
                <a:lnTo>
                  <a:pt x="1369398" y="566944"/>
                </a:lnTo>
                <a:lnTo>
                  <a:pt x="1380667" y="526917"/>
                </a:lnTo>
                <a:lnTo>
                  <a:pt x="1385832" y="483443"/>
                </a:lnTo>
                <a:lnTo>
                  <a:pt x="1385832" y="212915"/>
                </a:lnTo>
                <a:lnTo>
                  <a:pt x="1384188" y="191107"/>
                </a:lnTo>
                <a:lnTo>
                  <a:pt x="1376206" y="148665"/>
                </a:lnTo>
                <a:lnTo>
                  <a:pt x="1359068" y="110443"/>
                </a:lnTo>
                <a:lnTo>
                  <a:pt x="1322210" y="61904"/>
                </a:lnTo>
                <a:lnTo>
                  <a:pt x="1291925" y="37283"/>
                </a:lnTo>
                <a:lnTo>
                  <a:pt x="1255301" y="17117"/>
                </a:lnTo>
                <a:lnTo>
                  <a:pt x="1235111" y="10317"/>
                </a:lnTo>
                <a:lnTo>
                  <a:pt x="1215156" y="3517"/>
                </a:lnTo>
                <a:lnTo>
                  <a:pt x="1194966" y="0"/>
                </a:lnTo>
                <a:lnTo>
                  <a:pt x="1172663" y="0"/>
                </a:lnTo>
                <a:lnTo>
                  <a:pt x="213215" y="0"/>
                </a:lnTo>
                <a:lnTo>
                  <a:pt x="191429" y="0"/>
                </a:lnTo>
                <a:lnTo>
                  <a:pt x="169642" y="3517"/>
                </a:lnTo>
                <a:lnTo>
                  <a:pt x="131234" y="17117"/>
                </a:lnTo>
                <a:lnTo>
                  <a:pt x="93977" y="37283"/>
                </a:lnTo>
                <a:lnTo>
                  <a:pt x="62471" y="61904"/>
                </a:lnTo>
                <a:lnTo>
                  <a:pt x="37234" y="93795"/>
                </a:lnTo>
                <a:lnTo>
                  <a:pt x="17184" y="128733"/>
                </a:lnTo>
                <a:lnTo>
                  <a:pt x="5141" y="169300"/>
                </a:lnTo>
                <a:lnTo>
                  <a:pt x="0" y="212915"/>
                </a:lnTo>
                <a:lnTo>
                  <a:pt x="0" y="483443"/>
                </a:lnTo>
                <a:lnTo>
                  <a:pt x="5141" y="526917"/>
                </a:lnTo>
                <a:lnTo>
                  <a:pt x="17184" y="566944"/>
                </a:lnTo>
                <a:lnTo>
                  <a:pt x="37234" y="602422"/>
                </a:lnTo>
                <a:lnTo>
                  <a:pt x="62471" y="633891"/>
                </a:lnTo>
                <a:lnTo>
                  <a:pt x="93977" y="659051"/>
                </a:lnTo>
                <a:lnTo>
                  <a:pt x="131235" y="679077"/>
                </a:lnTo>
                <a:lnTo>
                  <a:pt x="169642" y="692818"/>
                </a:lnTo>
                <a:lnTo>
                  <a:pt x="191429" y="693943"/>
                </a:lnTo>
                <a:lnTo>
                  <a:pt x="213215" y="695678"/>
                </a:lnTo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89350" y="2940875"/>
            <a:ext cx="102298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marR="5080" indent="-18415">
              <a:lnSpc>
                <a:spcPct val="100000"/>
              </a:lnSpc>
            </a:pP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č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no  testiranje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529294" y="2214190"/>
            <a:ext cx="745490" cy="424815"/>
          </a:xfrm>
          <a:custGeom>
            <a:avLst/>
            <a:gdLst/>
            <a:ahLst/>
            <a:cxnLst/>
            <a:rect l="l" t="t" r="r" b="b"/>
            <a:pathLst>
              <a:path w="745489" h="424814">
                <a:moveTo>
                  <a:pt x="0" y="424470"/>
                </a:moveTo>
                <a:lnTo>
                  <a:pt x="745128" y="424470"/>
                </a:lnTo>
                <a:lnTo>
                  <a:pt x="745128" y="0"/>
                </a:lnTo>
                <a:lnTo>
                  <a:pt x="0" y="0"/>
                </a:lnTo>
                <a:lnTo>
                  <a:pt x="0" y="424470"/>
                </a:lnTo>
                <a:close/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98281" y="2261845"/>
            <a:ext cx="407034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901846" y="263866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207756"/>
                </a:moveTo>
                <a:lnTo>
                  <a:pt x="0" y="0"/>
                </a:lnTo>
              </a:path>
            </a:pathLst>
          </a:custGeom>
          <a:ln w="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836511" y="2832582"/>
            <a:ext cx="130810" cy="65405"/>
          </a:xfrm>
          <a:custGeom>
            <a:avLst/>
            <a:gdLst/>
            <a:ahLst/>
            <a:cxnLst/>
            <a:rect l="l" t="t" r="r" b="b"/>
            <a:pathLst>
              <a:path w="130810" h="65405">
                <a:moveTo>
                  <a:pt x="130695" y="0"/>
                </a:moveTo>
                <a:lnTo>
                  <a:pt x="0" y="0"/>
                </a:lnTo>
                <a:lnTo>
                  <a:pt x="65335" y="65187"/>
                </a:lnTo>
                <a:lnTo>
                  <a:pt x="130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26722" y="2897770"/>
            <a:ext cx="1386205" cy="695960"/>
          </a:xfrm>
          <a:custGeom>
            <a:avLst/>
            <a:gdLst/>
            <a:ahLst/>
            <a:cxnLst/>
            <a:rect l="l" t="t" r="r" b="b"/>
            <a:pathLst>
              <a:path w="1386204" h="695960">
                <a:moveTo>
                  <a:pt x="1172663" y="0"/>
                </a:moveTo>
                <a:lnTo>
                  <a:pt x="213168" y="0"/>
                </a:lnTo>
                <a:lnTo>
                  <a:pt x="171380" y="5158"/>
                </a:lnTo>
                <a:lnTo>
                  <a:pt x="131234" y="17117"/>
                </a:lnTo>
                <a:lnTo>
                  <a:pt x="93906" y="37283"/>
                </a:lnTo>
                <a:lnTo>
                  <a:pt x="61978" y="61904"/>
                </a:lnTo>
                <a:lnTo>
                  <a:pt x="37328" y="93795"/>
                </a:lnTo>
                <a:lnTo>
                  <a:pt x="16668" y="130375"/>
                </a:lnTo>
                <a:lnTo>
                  <a:pt x="5164" y="169300"/>
                </a:lnTo>
                <a:lnTo>
                  <a:pt x="0" y="212915"/>
                </a:lnTo>
                <a:lnTo>
                  <a:pt x="0" y="483443"/>
                </a:lnTo>
                <a:lnTo>
                  <a:pt x="5164" y="526917"/>
                </a:lnTo>
                <a:lnTo>
                  <a:pt x="16668" y="566944"/>
                </a:lnTo>
                <a:lnTo>
                  <a:pt x="37328" y="602422"/>
                </a:lnTo>
                <a:lnTo>
                  <a:pt x="61978" y="633891"/>
                </a:lnTo>
                <a:lnTo>
                  <a:pt x="93906" y="660763"/>
                </a:lnTo>
                <a:lnTo>
                  <a:pt x="131235" y="679077"/>
                </a:lnTo>
                <a:lnTo>
                  <a:pt x="149546" y="687659"/>
                </a:lnTo>
                <a:lnTo>
                  <a:pt x="171380" y="692818"/>
                </a:lnTo>
                <a:lnTo>
                  <a:pt x="191335" y="695678"/>
                </a:lnTo>
                <a:lnTo>
                  <a:pt x="1194496" y="695678"/>
                </a:lnTo>
                <a:lnTo>
                  <a:pt x="1215156" y="692818"/>
                </a:lnTo>
                <a:lnTo>
                  <a:pt x="1255301" y="679077"/>
                </a:lnTo>
                <a:lnTo>
                  <a:pt x="1291925" y="660763"/>
                </a:lnTo>
                <a:lnTo>
                  <a:pt x="1322210" y="633891"/>
                </a:lnTo>
                <a:lnTo>
                  <a:pt x="1349208" y="602422"/>
                </a:lnTo>
                <a:lnTo>
                  <a:pt x="1369398" y="566944"/>
                </a:lnTo>
                <a:lnTo>
                  <a:pt x="1380667" y="526917"/>
                </a:lnTo>
                <a:lnTo>
                  <a:pt x="1385832" y="483443"/>
                </a:lnTo>
                <a:lnTo>
                  <a:pt x="1385832" y="212915"/>
                </a:lnTo>
                <a:lnTo>
                  <a:pt x="1380667" y="169300"/>
                </a:lnTo>
                <a:lnTo>
                  <a:pt x="1369398" y="130375"/>
                </a:lnTo>
                <a:lnTo>
                  <a:pt x="1349208" y="93795"/>
                </a:lnTo>
                <a:lnTo>
                  <a:pt x="1322210" y="61904"/>
                </a:lnTo>
                <a:lnTo>
                  <a:pt x="1291925" y="37283"/>
                </a:lnTo>
                <a:lnTo>
                  <a:pt x="1255301" y="17117"/>
                </a:lnTo>
                <a:lnTo>
                  <a:pt x="1215156" y="5158"/>
                </a:lnTo>
                <a:lnTo>
                  <a:pt x="1194496" y="1641"/>
                </a:lnTo>
                <a:lnTo>
                  <a:pt x="1172663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26722" y="2897770"/>
            <a:ext cx="1386205" cy="695960"/>
          </a:xfrm>
          <a:custGeom>
            <a:avLst/>
            <a:gdLst/>
            <a:ahLst/>
            <a:cxnLst/>
            <a:rect l="l" t="t" r="r" b="b"/>
            <a:pathLst>
              <a:path w="1386204" h="695960">
                <a:moveTo>
                  <a:pt x="213168" y="695678"/>
                </a:moveTo>
                <a:lnTo>
                  <a:pt x="1172663" y="695678"/>
                </a:lnTo>
                <a:lnTo>
                  <a:pt x="1194496" y="695678"/>
                </a:lnTo>
                <a:lnTo>
                  <a:pt x="1215156" y="692818"/>
                </a:lnTo>
                <a:lnTo>
                  <a:pt x="1255301" y="679077"/>
                </a:lnTo>
                <a:lnTo>
                  <a:pt x="1291925" y="660763"/>
                </a:lnTo>
                <a:lnTo>
                  <a:pt x="1322210" y="633891"/>
                </a:lnTo>
                <a:lnTo>
                  <a:pt x="1349208" y="602422"/>
                </a:lnTo>
                <a:lnTo>
                  <a:pt x="1369398" y="566944"/>
                </a:lnTo>
                <a:lnTo>
                  <a:pt x="1380667" y="526917"/>
                </a:lnTo>
                <a:lnTo>
                  <a:pt x="1385832" y="483443"/>
                </a:lnTo>
                <a:lnTo>
                  <a:pt x="1385832" y="212915"/>
                </a:lnTo>
                <a:lnTo>
                  <a:pt x="1384188" y="191107"/>
                </a:lnTo>
                <a:lnTo>
                  <a:pt x="1376206" y="148665"/>
                </a:lnTo>
                <a:lnTo>
                  <a:pt x="1359068" y="110443"/>
                </a:lnTo>
                <a:lnTo>
                  <a:pt x="1322210" y="61904"/>
                </a:lnTo>
                <a:lnTo>
                  <a:pt x="1291925" y="37283"/>
                </a:lnTo>
                <a:lnTo>
                  <a:pt x="1255301" y="17117"/>
                </a:lnTo>
                <a:lnTo>
                  <a:pt x="1215156" y="5158"/>
                </a:lnTo>
                <a:lnTo>
                  <a:pt x="1172663" y="0"/>
                </a:lnTo>
                <a:lnTo>
                  <a:pt x="213168" y="0"/>
                </a:lnTo>
                <a:lnTo>
                  <a:pt x="171380" y="5158"/>
                </a:lnTo>
                <a:lnTo>
                  <a:pt x="131234" y="17117"/>
                </a:lnTo>
                <a:lnTo>
                  <a:pt x="93906" y="37283"/>
                </a:lnTo>
                <a:lnTo>
                  <a:pt x="61978" y="61904"/>
                </a:lnTo>
                <a:lnTo>
                  <a:pt x="37328" y="93795"/>
                </a:lnTo>
                <a:lnTo>
                  <a:pt x="16668" y="130375"/>
                </a:lnTo>
                <a:lnTo>
                  <a:pt x="5164" y="169300"/>
                </a:lnTo>
                <a:lnTo>
                  <a:pt x="0" y="212915"/>
                </a:lnTo>
                <a:lnTo>
                  <a:pt x="0" y="483443"/>
                </a:lnTo>
                <a:lnTo>
                  <a:pt x="5164" y="526917"/>
                </a:lnTo>
                <a:lnTo>
                  <a:pt x="16668" y="566944"/>
                </a:lnTo>
                <a:lnTo>
                  <a:pt x="37328" y="602422"/>
                </a:lnTo>
                <a:lnTo>
                  <a:pt x="61978" y="633891"/>
                </a:lnTo>
                <a:lnTo>
                  <a:pt x="93906" y="660763"/>
                </a:lnTo>
                <a:lnTo>
                  <a:pt x="131235" y="679077"/>
                </a:lnTo>
                <a:lnTo>
                  <a:pt x="149546" y="687659"/>
                </a:lnTo>
                <a:lnTo>
                  <a:pt x="171380" y="692818"/>
                </a:lnTo>
                <a:lnTo>
                  <a:pt x="191335" y="695678"/>
                </a:lnTo>
                <a:lnTo>
                  <a:pt x="213168" y="695678"/>
                </a:lnTo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07236" y="2940875"/>
            <a:ext cx="102298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marR="5080" indent="-18415">
              <a:lnSpc>
                <a:spcPct val="100000"/>
              </a:lnSpc>
            </a:pP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5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č</a:t>
            </a:r>
            <a:r>
              <a:rPr sz="1850" dirty="0">
                <a:solidFill>
                  <a:schemeClr val="tx1"/>
                </a:solidFill>
                <a:latin typeface="Arial"/>
                <a:cs typeface="Arial"/>
              </a:rPr>
              <a:t>no  testiranje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447180" y="2214190"/>
            <a:ext cx="745490" cy="424815"/>
          </a:xfrm>
          <a:custGeom>
            <a:avLst/>
            <a:gdLst/>
            <a:ahLst/>
            <a:cxnLst/>
            <a:rect l="l" t="t" r="r" b="b"/>
            <a:pathLst>
              <a:path w="745489" h="424814">
                <a:moveTo>
                  <a:pt x="0" y="424470"/>
                </a:moveTo>
                <a:lnTo>
                  <a:pt x="745128" y="424470"/>
                </a:lnTo>
                <a:lnTo>
                  <a:pt x="745128" y="0"/>
                </a:lnTo>
                <a:lnTo>
                  <a:pt x="0" y="0"/>
                </a:lnTo>
                <a:lnTo>
                  <a:pt x="0" y="424470"/>
                </a:lnTo>
                <a:close/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15485" y="2261845"/>
            <a:ext cx="407034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819755" y="263866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207756"/>
                </a:moveTo>
                <a:lnTo>
                  <a:pt x="0" y="0"/>
                </a:lnTo>
              </a:path>
            </a:pathLst>
          </a:custGeom>
          <a:ln w="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54255" y="2832582"/>
            <a:ext cx="130810" cy="65405"/>
          </a:xfrm>
          <a:custGeom>
            <a:avLst/>
            <a:gdLst/>
            <a:ahLst/>
            <a:cxnLst/>
            <a:rect l="l" t="t" r="r" b="b"/>
            <a:pathLst>
              <a:path w="130810" h="65405">
                <a:moveTo>
                  <a:pt x="130765" y="0"/>
                </a:moveTo>
                <a:lnTo>
                  <a:pt x="0" y="0"/>
                </a:lnTo>
                <a:lnTo>
                  <a:pt x="65500" y="65187"/>
                </a:lnTo>
                <a:lnTo>
                  <a:pt x="130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0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JEDINIČNO</a:t>
            </a:r>
            <a:r>
              <a:rPr lang="en-US" spc="-75" dirty="0">
                <a:solidFill>
                  <a:schemeClr val="tx1"/>
                </a:solidFill>
              </a:rPr>
              <a:t> </a:t>
            </a:r>
            <a:r>
              <a:rPr lang="en-US" spc="-5" dirty="0">
                <a:solidFill>
                  <a:schemeClr val="tx1"/>
                </a:solidFill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744" y="2057400"/>
            <a:ext cx="7877809" cy="1490793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55270" marR="395605">
              <a:lnSpc>
                <a:spcPct val="100000"/>
              </a:lnSpc>
              <a:spcBef>
                <a:spcPts val="76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 predstavlja najmanju programsku celinu koja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izolovano  od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ostatka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Jedinično testiranje je metod u kome se individualni moduli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programskog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 testiraju kako bi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ustanovilo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li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odgovaraju svojoj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nameni.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343" y="4080002"/>
            <a:ext cx="6491605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27432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nisu nezavisni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(pozivaju ih drugi moduli,  a i sami pozivaju neke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samostalno testiranje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jednog modula, neophodno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odgovarajuće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programsko</a:t>
            </a:r>
            <a:r>
              <a:rPr sz="1800" u="heavy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okruženje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99476" y="658368"/>
            <a:ext cx="1002792" cy="699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75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OKRUŽENJE ZA</a:t>
            </a:r>
            <a:r>
              <a:rPr lang="en-US" sz="4000" spc="-70" dirty="0">
                <a:solidFill>
                  <a:schemeClr val="tx1"/>
                </a:solidFill>
              </a:rPr>
              <a:t> </a:t>
            </a:r>
            <a:r>
              <a:rPr lang="en-US" sz="4000" spc="-5" dirty="0">
                <a:solidFill>
                  <a:schemeClr val="tx1"/>
                </a:solidFill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644" y="1714500"/>
            <a:ext cx="5143500" cy="2161489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755"/>
              </a:spcBef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Drajver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47675" marR="274955" indent="-268605" algn="just">
              <a:lnSpc>
                <a:spcPct val="100000"/>
              </a:lnSpc>
              <a:spcBef>
                <a:spcPts val="145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448309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glavni program koji prihvata ulazne podatke  iz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primera, prosleđuje ih modulu koji se  testira i generiše rezultate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47675" indent="-268605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448309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simulira komponentu koja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poziva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4767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se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452" y="4064508"/>
            <a:ext cx="5161915" cy="2128147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191135">
              <a:lnSpc>
                <a:spcPct val="100000"/>
              </a:lnSpc>
              <a:spcBef>
                <a:spcPts val="495"/>
              </a:spcBef>
            </a:pPr>
            <a:r>
              <a:rPr sz="2000" u="heavy" spc="-5" dirty="0">
                <a:solidFill>
                  <a:schemeClr val="tx1"/>
                </a:solidFill>
                <a:latin typeface="Arial"/>
                <a:cs typeface="Arial"/>
              </a:rPr>
              <a:t>Stab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59740" indent="-268605">
              <a:lnSpc>
                <a:spcPct val="100000"/>
              </a:lnSpc>
              <a:spcBef>
                <a:spcPts val="144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4603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 koji simulira module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koje</a:t>
            </a:r>
            <a:r>
              <a:rPr sz="1800" u="heavy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poziva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5974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59740" marR="126364" indent="-268605">
              <a:lnSpc>
                <a:spcPct val="99700"/>
              </a:lnSpc>
              <a:spcBef>
                <a:spcPts val="145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4603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 interfejse pozivajućih modula, izvršava  minimalnu obradu podataka, daje rezultat i  vraća kontrolu modulu koji se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60499" y="5079833"/>
            <a:ext cx="619760" cy="367030"/>
          </a:xfrm>
          <a:custGeom>
            <a:avLst/>
            <a:gdLst/>
            <a:ahLst/>
            <a:cxnLst/>
            <a:rect l="l" t="t" r="r" b="b"/>
            <a:pathLst>
              <a:path w="619759" h="367029">
                <a:moveTo>
                  <a:pt x="0" y="366719"/>
                </a:moveTo>
                <a:lnTo>
                  <a:pt x="619352" y="0"/>
                </a:lnTo>
              </a:path>
            </a:pathLst>
          </a:custGeom>
          <a:ln w="47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20866" y="5388421"/>
            <a:ext cx="81915" cy="102870"/>
          </a:xfrm>
          <a:custGeom>
            <a:avLst/>
            <a:gdLst/>
            <a:ahLst/>
            <a:cxnLst/>
            <a:rect l="l" t="t" r="r" b="b"/>
            <a:pathLst>
              <a:path w="81914" h="102870">
                <a:moveTo>
                  <a:pt x="19816" y="0"/>
                </a:moveTo>
                <a:lnTo>
                  <a:pt x="0" y="81194"/>
                </a:lnTo>
                <a:lnTo>
                  <a:pt x="81337" y="102669"/>
                </a:lnTo>
                <a:lnTo>
                  <a:pt x="19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68231" y="3357113"/>
            <a:ext cx="86677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ultati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92829" y="1914540"/>
            <a:ext cx="1272540" cy="48260"/>
          </a:xfrm>
          <a:custGeom>
            <a:avLst/>
            <a:gdLst/>
            <a:ahLst/>
            <a:cxnLst/>
            <a:rect l="l" t="t" r="r" b="b"/>
            <a:pathLst>
              <a:path w="1272540" h="48260">
                <a:moveTo>
                  <a:pt x="1272060" y="0"/>
                </a:moveTo>
                <a:lnTo>
                  <a:pt x="98527" y="0"/>
                </a:lnTo>
                <a:lnTo>
                  <a:pt x="0" y="47673"/>
                </a:lnTo>
                <a:lnTo>
                  <a:pt x="1173532" y="47673"/>
                </a:lnTo>
                <a:lnTo>
                  <a:pt x="127206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92829" y="1914540"/>
            <a:ext cx="1272540" cy="48260"/>
          </a:xfrm>
          <a:custGeom>
            <a:avLst/>
            <a:gdLst/>
            <a:ahLst/>
            <a:cxnLst/>
            <a:rect l="l" t="t" r="r" b="b"/>
            <a:pathLst>
              <a:path w="1272540" h="48260">
                <a:moveTo>
                  <a:pt x="1173532" y="47673"/>
                </a:moveTo>
                <a:lnTo>
                  <a:pt x="0" y="47673"/>
                </a:lnTo>
                <a:lnTo>
                  <a:pt x="98527" y="0"/>
                </a:lnTo>
                <a:lnTo>
                  <a:pt x="1272060" y="0"/>
                </a:lnTo>
                <a:lnTo>
                  <a:pt x="1173532" y="47673"/>
                </a:lnTo>
                <a:close/>
              </a:path>
            </a:pathLst>
          </a:custGeom>
          <a:ln w="47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66361" y="1914540"/>
            <a:ext cx="99060" cy="826769"/>
          </a:xfrm>
          <a:custGeom>
            <a:avLst/>
            <a:gdLst/>
            <a:ahLst/>
            <a:cxnLst/>
            <a:rect l="l" t="t" r="r" b="b"/>
            <a:pathLst>
              <a:path w="99059" h="826769">
                <a:moveTo>
                  <a:pt x="98527" y="0"/>
                </a:moveTo>
                <a:lnTo>
                  <a:pt x="0" y="47673"/>
                </a:lnTo>
                <a:lnTo>
                  <a:pt x="0" y="826552"/>
                </a:lnTo>
                <a:lnTo>
                  <a:pt x="98527" y="779523"/>
                </a:lnTo>
                <a:lnTo>
                  <a:pt x="9852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66361" y="1914540"/>
            <a:ext cx="99060" cy="826769"/>
          </a:xfrm>
          <a:custGeom>
            <a:avLst/>
            <a:gdLst/>
            <a:ahLst/>
            <a:cxnLst/>
            <a:rect l="l" t="t" r="r" b="b"/>
            <a:pathLst>
              <a:path w="99059" h="826769">
                <a:moveTo>
                  <a:pt x="98527" y="779523"/>
                </a:moveTo>
                <a:lnTo>
                  <a:pt x="0" y="826552"/>
                </a:lnTo>
                <a:lnTo>
                  <a:pt x="0" y="47673"/>
                </a:lnTo>
                <a:lnTo>
                  <a:pt x="98527" y="0"/>
                </a:lnTo>
                <a:lnTo>
                  <a:pt x="98527" y="779523"/>
                </a:lnTo>
                <a:close/>
              </a:path>
            </a:pathLst>
          </a:custGeom>
          <a:ln w="46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92829" y="1962063"/>
            <a:ext cx="1174115" cy="630942"/>
          </a:xfrm>
          <a:prstGeom prst="rect">
            <a:avLst/>
          </a:prstGeom>
          <a:solidFill>
            <a:srgbClr val="D9D9D9"/>
          </a:solidFill>
          <a:ln w="4710">
            <a:solidFill>
              <a:srgbClr val="0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253365" marR="245745" indent="119380">
              <a:lnSpc>
                <a:spcPct val="100000"/>
              </a:lnSpc>
              <a:spcBef>
                <a:spcPts val="840"/>
              </a:spcBef>
            </a:pP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Test  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92829" y="3130854"/>
            <a:ext cx="1174115" cy="779780"/>
          </a:xfrm>
          <a:custGeom>
            <a:avLst/>
            <a:gdLst/>
            <a:ahLst/>
            <a:cxnLst/>
            <a:rect l="l" t="t" r="r" b="b"/>
            <a:pathLst>
              <a:path w="1174115" h="779779">
                <a:moveTo>
                  <a:pt x="978036" y="0"/>
                </a:moveTo>
                <a:lnTo>
                  <a:pt x="195496" y="0"/>
                </a:lnTo>
                <a:lnTo>
                  <a:pt x="175679" y="1717"/>
                </a:lnTo>
                <a:lnTo>
                  <a:pt x="137114" y="9448"/>
                </a:lnTo>
                <a:lnTo>
                  <a:pt x="86526" y="34144"/>
                </a:lnTo>
                <a:lnTo>
                  <a:pt x="57335" y="58840"/>
                </a:lnTo>
                <a:lnTo>
                  <a:pt x="25005" y="102862"/>
                </a:lnTo>
                <a:lnTo>
                  <a:pt x="15631" y="120042"/>
                </a:lnTo>
                <a:lnTo>
                  <a:pt x="9374" y="138295"/>
                </a:lnTo>
                <a:lnTo>
                  <a:pt x="4676" y="156763"/>
                </a:lnTo>
                <a:lnTo>
                  <a:pt x="1558" y="175016"/>
                </a:lnTo>
                <a:lnTo>
                  <a:pt x="0" y="194988"/>
                </a:lnTo>
                <a:lnTo>
                  <a:pt x="0" y="584749"/>
                </a:lnTo>
                <a:lnTo>
                  <a:pt x="4676" y="624477"/>
                </a:lnTo>
                <a:lnTo>
                  <a:pt x="15631" y="661842"/>
                </a:lnTo>
                <a:lnTo>
                  <a:pt x="57335" y="723066"/>
                </a:lnTo>
                <a:lnTo>
                  <a:pt x="86526" y="747697"/>
                </a:lnTo>
                <a:lnTo>
                  <a:pt x="137114" y="771792"/>
                </a:lnTo>
                <a:lnTo>
                  <a:pt x="175679" y="779651"/>
                </a:lnTo>
                <a:lnTo>
                  <a:pt x="997831" y="779651"/>
                </a:lnTo>
                <a:lnTo>
                  <a:pt x="1036418" y="771792"/>
                </a:lnTo>
                <a:lnTo>
                  <a:pt x="1071866" y="756588"/>
                </a:lnTo>
                <a:lnTo>
                  <a:pt x="1116709" y="723066"/>
                </a:lnTo>
                <a:lnTo>
                  <a:pt x="1141202" y="693625"/>
                </a:lnTo>
                <a:lnTo>
                  <a:pt x="1165717" y="642945"/>
                </a:lnTo>
                <a:lnTo>
                  <a:pt x="1173532" y="604720"/>
                </a:lnTo>
                <a:lnTo>
                  <a:pt x="1173532" y="175016"/>
                </a:lnTo>
                <a:lnTo>
                  <a:pt x="1170414" y="156763"/>
                </a:lnTo>
                <a:lnTo>
                  <a:pt x="1165717" y="138295"/>
                </a:lnTo>
                <a:lnTo>
                  <a:pt x="1157901" y="120042"/>
                </a:lnTo>
                <a:lnTo>
                  <a:pt x="1150598" y="102862"/>
                </a:lnTo>
                <a:lnTo>
                  <a:pt x="1116709" y="58840"/>
                </a:lnTo>
                <a:lnTo>
                  <a:pt x="1087518" y="34144"/>
                </a:lnTo>
                <a:lnTo>
                  <a:pt x="1036418" y="9448"/>
                </a:lnTo>
                <a:lnTo>
                  <a:pt x="997831" y="1717"/>
                </a:lnTo>
                <a:lnTo>
                  <a:pt x="978036" y="0"/>
                </a:lnTo>
                <a:close/>
              </a:path>
            </a:pathLst>
          </a:custGeom>
          <a:solidFill>
            <a:srgbClr val="F9CCA7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92829" y="3130854"/>
            <a:ext cx="1174115" cy="779780"/>
          </a:xfrm>
          <a:custGeom>
            <a:avLst/>
            <a:gdLst/>
            <a:ahLst/>
            <a:cxnLst/>
            <a:rect l="l" t="t" r="r" b="b"/>
            <a:pathLst>
              <a:path w="1174115" h="779779">
                <a:moveTo>
                  <a:pt x="978036" y="779651"/>
                </a:moveTo>
                <a:lnTo>
                  <a:pt x="997831" y="779651"/>
                </a:lnTo>
                <a:lnTo>
                  <a:pt x="1018182" y="776495"/>
                </a:lnTo>
                <a:lnTo>
                  <a:pt x="1055188" y="764447"/>
                </a:lnTo>
                <a:lnTo>
                  <a:pt x="1116709" y="723066"/>
                </a:lnTo>
                <a:lnTo>
                  <a:pt x="1141202" y="693625"/>
                </a:lnTo>
                <a:lnTo>
                  <a:pt x="1165717" y="642945"/>
                </a:lnTo>
                <a:lnTo>
                  <a:pt x="1173532" y="604720"/>
                </a:lnTo>
                <a:lnTo>
                  <a:pt x="1173532" y="584749"/>
                </a:lnTo>
                <a:lnTo>
                  <a:pt x="1173532" y="194988"/>
                </a:lnTo>
                <a:lnTo>
                  <a:pt x="1170414" y="156763"/>
                </a:lnTo>
                <a:lnTo>
                  <a:pt x="1157901" y="120042"/>
                </a:lnTo>
                <a:lnTo>
                  <a:pt x="1150598" y="102862"/>
                </a:lnTo>
                <a:lnTo>
                  <a:pt x="1116709" y="58840"/>
                </a:lnTo>
                <a:lnTo>
                  <a:pt x="1087518" y="34144"/>
                </a:lnTo>
                <a:lnTo>
                  <a:pt x="1036418" y="9448"/>
                </a:lnTo>
                <a:lnTo>
                  <a:pt x="997831" y="1717"/>
                </a:lnTo>
                <a:lnTo>
                  <a:pt x="978036" y="0"/>
                </a:lnTo>
                <a:lnTo>
                  <a:pt x="195496" y="0"/>
                </a:lnTo>
                <a:lnTo>
                  <a:pt x="175679" y="1717"/>
                </a:lnTo>
                <a:lnTo>
                  <a:pt x="137114" y="9448"/>
                </a:lnTo>
                <a:lnTo>
                  <a:pt x="86526" y="34144"/>
                </a:lnTo>
                <a:lnTo>
                  <a:pt x="57335" y="58840"/>
                </a:lnTo>
                <a:lnTo>
                  <a:pt x="25005" y="102862"/>
                </a:lnTo>
                <a:lnTo>
                  <a:pt x="15631" y="120042"/>
                </a:lnTo>
                <a:lnTo>
                  <a:pt x="9374" y="138295"/>
                </a:lnTo>
                <a:lnTo>
                  <a:pt x="4676" y="156763"/>
                </a:lnTo>
                <a:lnTo>
                  <a:pt x="1558" y="175016"/>
                </a:lnTo>
                <a:lnTo>
                  <a:pt x="0" y="194988"/>
                </a:lnTo>
                <a:lnTo>
                  <a:pt x="0" y="584749"/>
                </a:lnTo>
                <a:lnTo>
                  <a:pt x="4676" y="624477"/>
                </a:lnTo>
                <a:lnTo>
                  <a:pt x="15631" y="661842"/>
                </a:lnTo>
                <a:lnTo>
                  <a:pt x="57335" y="723066"/>
                </a:lnTo>
                <a:lnTo>
                  <a:pt x="86526" y="747697"/>
                </a:lnTo>
                <a:lnTo>
                  <a:pt x="137114" y="771792"/>
                </a:lnTo>
                <a:lnTo>
                  <a:pt x="175679" y="779651"/>
                </a:lnTo>
                <a:lnTo>
                  <a:pt x="195496" y="779651"/>
                </a:lnTo>
                <a:lnTo>
                  <a:pt x="978036" y="779651"/>
                </a:lnTo>
              </a:path>
            </a:pathLst>
          </a:custGeom>
          <a:ln w="47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17330" y="3370857"/>
            <a:ext cx="72326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aj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er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92829" y="4300267"/>
            <a:ext cx="1174115" cy="779780"/>
          </a:xfrm>
          <a:custGeom>
            <a:avLst/>
            <a:gdLst/>
            <a:ahLst/>
            <a:cxnLst/>
            <a:rect l="l" t="t" r="r" b="b"/>
            <a:pathLst>
              <a:path w="1174115" h="779779">
                <a:moveTo>
                  <a:pt x="0" y="779566"/>
                </a:moveTo>
                <a:lnTo>
                  <a:pt x="1173532" y="779566"/>
                </a:lnTo>
                <a:lnTo>
                  <a:pt x="1173532" y="0"/>
                </a:lnTo>
                <a:lnTo>
                  <a:pt x="0" y="0"/>
                </a:lnTo>
                <a:lnTo>
                  <a:pt x="0" y="7795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92829" y="4300267"/>
            <a:ext cx="1174115" cy="505878"/>
          </a:xfrm>
          <a:prstGeom prst="rect">
            <a:avLst/>
          </a:prstGeom>
          <a:solidFill>
            <a:srgbClr val="FFFFFF"/>
          </a:solidFill>
          <a:ln w="15701">
            <a:solidFill>
              <a:srgbClr val="000000"/>
            </a:solidFill>
          </a:ln>
        </p:spPr>
        <p:txBody>
          <a:bodyPr vert="horz" wrap="square" lIns="0" tIns="5686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4"/>
              </a:spcBef>
            </a:pPr>
            <a:endParaRPr sz="15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210">
              <a:lnSpc>
                <a:spcPct val="100000"/>
              </a:lnSpc>
            </a:pP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Modul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3844" y="5469616"/>
            <a:ext cx="1174115" cy="488315"/>
          </a:xfrm>
          <a:custGeom>
            <a:avLst/>
            <a:gdLst/>
            <a:ahLst/>
            <a:cxnLst/>
            <a:rect l="l" t="t" r="r" b="b"/>
            <a:pathLst>
              <a:path w="1174115" h="488314">
                <a:moveTo>
                  <a:pt x="978036" y="0"/>
                </a:moveTo>
                <a:lnTo>
                  <a:pt x="195496" y="0"/>
                </a:lnTo>
                <a:lnTo>
                  <a:pt x="175692" y="1567"/>
                </a:lnTo>
                <a:lnTo>
                  <a:pt x="137112" y="8911"/>
                </a:lnTo>
                <a:lnTo>
                  <a:pt x="101660" y="24631"/>
                </a:lnTo>
                <a:lnTo>
                  <a:pt x="56825" y="58152"/>
                </a:lnTo>
                <a:lnTo>
                  <a:pt x="23459" y="102690"/>
                </a:lnTo>
                <a:lnTo>
                  <a:pt x="7819" y="137780"/>
                </a:lnTo>
                <a:lnTo>
                  <a:pt x="0" y="174973"/>
                </a:lnTo>
                <a:lnTo>
                  <a:pt x="0" y="312764"/>
                </a:lnTo>
                <a:lnTo>
                  <a:pt x="7819" y="351008"/>
                </a:lnTo>
                <a:lnTo>
                  <a:pt x="32321" y="401825"/>
                </a:lnTo>
                <a:lnTo>
                  <a:pt x="56825" y="431164"/>
                </a:lnTo>
                <a:lnTo>
                  <a:pt x="101660" y="464694"/>
                </a:lnTo>
                <a:lnTo>
                  <a:pt x="137112" y="478839"/>
                </a:lnTo>
                <a:lnTo>
                  <a:pt x="175692" y="486173"/>
                </a:lnTo>
                <a:lnTo>
                  <a:pt x="195496" y="487745"/>
                </a:lnTo>
                <a:lnTo>
                  <a:pt x="978036" y="487745"/>
                </a:lnTo>
                <a:lnTo>
                  <a:pt x="1016623" y="483031"/>
                </a:lnTo>
                <a:lnTo>
                  <a:pt x="1070307" y="464694"/>
                </a:lnTo>
                <a:lnTo>
                  <a:pt x="1116709" y="431164"/>
                </a:lnTo>
                <a:lnTo>
                  <a:pt x="1149039" y="385062"/>
                </a:lnTo>
                <a:lnTo>
                  <a:pt x="1168856" y="332671"/>
                </a:lnTo>
                <a:lnTo>
                  <a:pt x="1173532" y="292847"/>
                </a:lnTo>
                <a:lnTo>
                  <a:pt x="1173532" y="194880"/>
                </a:lnTo>
                <a:lnTo>
                  <a:pt x="1168856" y="156119"/>
                </a:lnTo>
                <a:lnTo>
                  <a:pt x="1157901" y="119440"/>
                </a:lnTo>
                <a:lnTo>
                  <a:pt x="1139665" y="85919"/>
                </a:lnTo>
                <a:lnTo>
                  <a:pt x="1087006" y="33521"/>
                </a:lnTo>
                <a:lnTo>
                  <a:pt x="1070307" y="24631"/>
                </a:lnTo>
                <a:lnTo>
                  <a:pt x="1053117" y="15182"/>
                </a:lnTo>
                <a:lnTo>
                  <a:pt x="1034859" y="8911"/>
                </a:lnTo>
                <a:lnTo>
                  <a:pt x="1016623" y="4702"/>
                </a:lnTo>
                <a:lnTo>
                  <a:pt x="997852" y="1567"/>
                </a:lnTo>
                <a:lnTo>
                  <a:pt x="978036" y="0"/>
                </a:lnTo>
                <a:close/>
              </a:path>
            </a:pathLst>
          </a:custGeom>
          <a:solidFill>
            <a:srgbClr val="D2C8DE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33844" y="5469616"/>
            <a:ext cx="1174115" cy="488315"/>
          </a:xfrm>
          <a:custGeom>
            <a:avLst/>
            <a:gdLst/>
            <a:ahLst/>
            <a:cxnLst/>
            <a:rect l="l" t="t" r="r" b="b"/>
            <a:pathLst>
              <a:path w="1174115" h="488314">
                <a:moveTo>
                  <a:pt x="978036" y="487745"/>
                </a:moveTo>
                <a:lnTo>
                  <a:pt x="1016623" y="483031"/>
                </a:lnTo>
                <a:lnTo>
                  <a:pt x="1070307" y="464694"/>
                </a:lnTo>
                <a:lnTo>
                  <a:pt x="1116709" y="431164"/>
                </a:lnTo>
                <a:lnTo>
                  <a:pt x="1149039" y="385062"/>
                </a:lnTo>
                <a:lnTo>
                  <a:pt x="1168856" y="332671"/>
                </a:lnTo>
                <a:lnTo>
                  <a:pt x="1173532" y="292847"/>
                </a:lnTo>
                <a:lnTo>
                  <a:pt x="1173532" y="194880"/>
                </a:lnTo>
                <a:lnTo>
                  <a:pt x="1168856" y="156119"/>
                </a:lnTo>
                <a:lnTo>
                  <a:pt x="1157901" y="119440"/>
                </a:lnTo>
                <a:lnTo>
                  <a:pt x="1139665" y="85919"/>
                </a:lnTo>
                <a:lnTo>
                  <a:pt x="1087006" y="33521"/>
                </a:lnTo>
                <a:lnTo>
                  <a:pt x="1070307" y="24631"/>
                </a:lnTo>
                <a:lnTo>
                  <a:pt x="1053117" y="15182"/>
                </a:lnTo>
                <a:lnTo>
                  <a:pt x="1034859" y="8911"/>
                </a:lnTo>
                <a:lnTo>
                  <a:pt x="1016623" y="4702"/>
                </a:lnTo>
                <a:lnTo>
                  <a:pt x="997852" y="1567"/>
                </a:lnTo>
                <a:lnTo>
                  <a:pt x="978036" y="0"/>
                </a:lnTo>
                <a:lnTo>
                  <a:pt x="195496" y="0"/>
                </a:lnTo>
                <a:lnTo>
                  <a:pt x="175692" y="1567"/>
                </a:lnTo>
                <a:lnTo>
                  <a:pt x="137112" y="8911"/>
                </a:lnTo>
                <a:lnTo>
                  <a:pt x="101660" y="24631"/>
                </a:lnTo>
                <a:lnTo>
                  <a:pt x="56825" y="58152"/>
                </a:lnTo>
                <a:lnTo>
                  <a:pt x="23459" y="102690"/>
                </a:lnTo>
                <a:lnTo>
                  <a:pt x="7819" y="137780"/>
                </a:lnTo>
                <a:lnTo>
                  <a:pt x="0" y="174973"/>
                </a:lnTo>
                <a:lnTo>
                  <a:pt x="0" y="194880"/>
                </a:lnTo>
                <a:lnTo>
                  <a:pt x="0" y="292847"/>
                </a:lnTo>
                <a:lnTo>
                  <a:pt x="3126" y="332671"/>
                </a:lnTo>
                <a:lnTo>
                  <a:pt x="23459" y="385062"/>
                </a:lnTo>
                <a:lnTo>
                  <a:pt x="56825" y="431164"/>
                </a:lnTo>
                <a:lnTo>
                  <a:pt x="101660" y="464694"/>
                </a:lnTo>
                <a:lnTo>
                  <a:pt x="137112" y="478839"/>
                </a:lnTo>
                <a:lnTo>
                  <a:pt x="175692" y="486173"/>
                </a:lnTo>
                <a:lnTo>
                  <a:pt x="195496" y="487745"/>
                </a:lnTo>
                <a:lnTo>
                  <a:pt x="978036" y="487745"/>
                </a:lnTo>
              </a:path>
            </a:pathLst>
          </a:custGeom>
          <a:ln w="47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93813" y="5561765"/>
            <a:ext cx="65214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Stab</a:t>
            </a:r>
            <a:r>
              <a:rPr sz="17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02894" y="5469616"/>
            <a:ext cx="1173480" cy="488315"/>
          </a:xfrm>
          <a:custGeom>
            <a:avLst/>
            <a:gdLst/>
            <a:ahLst/>
            <a:cxnLst/>
            <a:rect l="l" t="t" r="r" b="b"/>
            <a:pathLst>
              <a:path w="1173479" h="488314">
                <a:moveTo>
                  <a:pt x="978100" y="0"/>
                </a:moveTo>
                <a:lnTo>
                  <a:pt x="195496" y="0"/>
                </a:lnTo>
                <a:lnTo>
                  <a:pt x="175679" y="1567"/>
                </a:lnTo>
                <a:lnTo>
                  <a:pt x="137114" y="8911"/>
                </a:lnTo>
                <a:lnTo>
                  <a:pt x="86014" y="33521"/>
                </a:lnTo>
                <a:lnTo>
                  <a:pt x="56823" y="58152"/>
                </a:lnTo>
                <a:lnTo>
                  <a:pt x="22934" y="102690"/>
                </a:lnTo>
                <a:lnTo>
                  <a:pt x="7815" y="137780"/>
                </a:lnTo>
                <a:lnTo>
                  <a:pt x="0" y="174973"/>
                </a:lnTo>
                <a:lnTo>
                  <a:pt x="0" y="312764"/>
                </a:lnTo>
                <a:lnTo>
                  <a:pt x="3117" y="332671"/>
                </a:lnTo>
                <a:lnTo>
                  <a:pt x="7815" y="351008"/>
                </a:lnTo>
                <a:lnTo>
                  <a:pt x="15631" y="368297"/>
                </a:lnTo>
                <a:lnTo>
                  <a:pt x="22934" y="385062"/>
                </a:lnTo>
                <a:lnTo>
                  <a:pt x="56823" y="431164"/>
                </a:lnTo>
                <a:lnTo>
                  <a:pt x="101666" y="464694"/>
                </a:lnTo>
                <a:lnTo>
                  <a:pt x="137114" y="478839"/>
                </a:lnTo>
                <a:lnTo>
                  <a:pt x="175679" y="486173"/>
                </a:lnTo>
                <a:lnTo>
                  <a:pt x="195496" y="487745"/>
                </a:lnTo>
                <a:lnTo>
                  <a:pt x="978100" y="487745"/>
                </a:lnTo>
                <a:lnTo>
                  <a:pt x="1016110" y="483031"/>
                </a:lnTo>
                <a:lnTo>
                  <a:pt x="1053053" y="472552"/>
                </a:lnTo>
                <a:lnTo>
                  <a:pt x="1087006" y="454217"/>
                </a:lnTo>
                <a:lnTo>
                  <a:pt x="1139750" y="401825"/>
                </a:lnTo>
                <a:lnTo>
                  <a:pt x="1148505" y="385062"/>
                </a:lnTo>
                <a:lnTo>
                  <a:pt x="1157901" y="368297"/>
                </a:lnTo>
                <a:lnTo>
                  <a:pt x="1164094" y="351008"/>
                </a:lnTo>
                <a:lnTo>
                  <a:pt x="1168792" y="332671"/>
                </a:lnTo>
                <a:lnTo>
                  <a:pt x="1171995" y="312764"/>
                </a:lnTo>
                <a:lnTo>
                  <a:pt x="1173489" y="292847"/>
                </a:lnTo>
                <a:lnTo>
                  <a:pt x="1173489" y="194880"/>
                </a:lnTo>
                <a:lnTo>
                  <a:pt x="1168792" y="156119"/>
                </a:lnTo>
                <a:lnTo>
                  <a:pt x="1157901" y="119440"/>
                </a:lnTo>
                <a:lnTo>
                  <a:pt x="1148505" y="102690"/>
                </a:lnTo>
                <a:lnTo>
                  <a:pt x="1139750" y="85919"/>
                </a:lnTo>
                <a:lnTo>
                  <a:pt x="1116261" y="58152"/>
                </a:lnTo>
                <a:lnTo>
                  <a:pt x="1087006" y="33521"/>
                </a:lnTo>
                <a:lnTo>
                  <a:pt x="1070349" y="24631"/>
                </a:lnTo>
                <a:lnTo>
                  <a:pt x="1053053" y="15182"/>
                </a:lnTo>
                <a:lnTo>
                  <a:pt x="1034902" y="8911"/>
                </a:lnTo>
                <a:lnTo>
                  <a:pt x="1016110" y="4702"/>
                </a:lnTo>
                <a:lnTo>
                  <a:pt x="997746" y="1567"/>
                </a:lnTo>
                <a:lnTo>
                  <a:pt x="978100" y="0"/>
                </a:lnTo>
                <a:close/>
              </a:path>
            </a:pathLst>
          </a:custGeom>
          <a:solidFill>
            <a:srgbClr val="D2C8DE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02894" y="5469616"/>
            <a:ext cx="1173480" cy="488315"/>
          </a:xfrm>
          <a:custGeom>
            <a:avLst/>
            <a:gdLst/>
            <a:ahLst/>
            <a:cxnLst/>
            <a:rect l="l" t="t" r="r" b="b"/>
            <a:pathLst>
              <a:path w="1173479" h="488314">
                <a:moveTo>
                  <a:pt x="978100" y="487745"/>
                </a:moveTo>
                <a:lnTo>
                  <a:pt x="1016110" y="483031"/>
                </a:lnTo>
                <a:lnTo>
                  <a:pt x="1053053" y="472552"/>
                </a:lnTo>
                <a:lnTo>
                  <a:pt x="1087006" y="454217"/>
                </a:lnTo>
                <a:lnTo>
                  <a:pt x="1139750" y="401825"/>
                </a:lnTo>
                <a:lnTo>
                  <a:pt x="1148505" y="385062"/>
                </a:lnTo>
                <a:lnTo>
                  <a:pt x="1157901" y="368297"/>
                </a:lnTo>
                <a:lnTo>
                  <a:pt x="1164094" y="351008"/>
                </a:lnTo>
                <a:lnTo>
                  <a:pt x="1168792" y="332671"/>
                </a:lnTo>
                <a:lnTo>
                  <a:pt x="1171995" y="312764"/>
                </a:lnTo>
                <a:lnTo>
                  <a:pt x="1173489" y="292847"/>
                </a:lnTo>
                <a:lnTo>
                  <a:pt x="1173489" y="194880"/>
                </a:lnTo>
                <a:lnTo>
                  <a:pt x="1168792" y="156119"/>
                </a:lnTo>
                <a:lnTo>
                  <a:pt x="1157901" y="119440"/>
                </a:lnTo>
                <a:lnTo>
                  <a:pt x="1148505" y="102690"/>
                </a:lnTo>
                <a:lnTo>
                  <a:pt x="1139750" y="85919"/>
                </a:lnTo>
                <a:lnTo>
                  <a:pt x="1116261" y="58152"/>
                </a:lnTo>
                <a:lnTo>
                  <a:pt x="1087006" y="33521"/>
                </a:lnTo>
                <a:lnTo>
                  <a:pt x="1070349" y="24631"/>
                </a:lnTo>
                <a:lnTo>
                  <a:pt x="1053053" y="15182"/>
                </a:lnTo>
                <a:lnTo>
                  <a:pt x="1034902" y="8911"/>
                </a:lnTo>
                <a:lnTo>
                  <a:pt x="1016110" y="4702"/>
                </a:lnTo>
                <a:lnTo>
                  <a:pt x="997746" y="1567"/>
                </a:lnTo>
                <a:lnTo>
                  <a:pt x="978100" y="0"/>
                </a:lnTo>
                <a:lnTo>
                  <a:pt x="195496" y="0"/>
                </a:lnTo>
                <a:lnTo>
                  <a:pt x="155350" y="4702"/>
                </a:lnTo>
                <a:lnTo>
                  <a:pt x="118344" y="15182"/>
                </a:lnTo>
                <a:lnTo>
                  <a:pt x="56823" y="58152"/>
                </a:lnTo>
                <a:lnTo>
                  <a:pt x="22934" y="102690"/>
                </a:lnTo>
                <a:lnTo>
                  <a:pt x="7815" y="137780"/>
                </a:lnTo>
                <a:lnTo>
                  <a:pt x="0" y="174973"/>
                </a:lnTo>
                <a:lnTo>
                  <a:pt x="0" y="194880"/>
                </a:lnTo>
                <a:lnTo>
                  <a:pt x="0" y="292847"/>
                </a:lnTo>
                <a:lnTo>
                  <a:pt x="3117" y="332671"/>
                </a:lnTo>
                <a:lnTo>
                  <a:pt x="15631" y="368297"/>
                </a:lnTo>
                <a:lnTo>
                  <a:pt x="22934" y="385062"/>
                </a:lnTo>
                <a:lnTo>
                  <a:pt x="56823" y="431164"/>
                </a:lnTo>
                <a:lnTo>
                  <a:pt x="101666" y="464694"/>
                </a:lnTo>
                <a:lnTo>
                  <a:pt x="137114" y="478839"/>
                </a:lnTo>
                <a:lnTo>
                  <a:pt x="175679" y="486173"/>
                </a:lnTo>
                <a:lnTo>
                  <a:pt x="195496" y="487745"/>
                </a:lnTo>
                <a:lnTo>
                  <a:pt x="978100" y="487745"/>
                </a:lnTo>
              </a:path>
            </a:pathLst>
          </a:custGeom>
          <a:ln w="47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62842" y="5561765"/>
            <a:ext cx="65151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Stab</a:t>
            </a:r>
            <a:r>
              <a:rPr sz="17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366361" y="3424409"/>
            <a:ext cx="510540" cy="194945"/>
          </a:xfrm>
          <a:custGeom>
            <a:avLst/>
            <a:gdLst/>
            <a:ahLst/>
            <a:cxnLst/>
            <a:rect l="l" t="t" r="r" b="b"/>
            <a:pathLst>
              <a:path w="510540" h="194945">
                <a:moveTo>
                  <a:pt x="411278" y="0"/>
                </a:moveTo>
                <a:lnTo>
                  <a:pt x="411278" y="64423"/>
                </a:lnTo>
                <a:lnTo>
                  <a:pt x="0" y="64423"/>
                </a:lnTo>
                <a:lnTo>
                  <a:pt x="0" y="130349"/>
                </a:lnTo>
                <a:lnTo>
                  <a:pt x="411278" y="130349"/>
                </a:lnTo>
                <a:lnTo>
                  <a:pt x="411278" y="194773"/>
                </a:lnTo>
                <a:lnTo>
                  <a:pt x="509934" y="96205"/>
                </a:lnTo>
                <a:lnTo>
                  <a:pt x="4112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66361" y="3424409"/>
            <a:ext cx="510540" cy="194945"/>
          </a:xfrm>
          <a:custGeom>
            <a:avLst/>
            <a:gdLst/>
            <a:ahLst/>
            <a:cxnLst/>
            <a:rect l="l" t="t" r="r" b="b"/>
            <a:pathLst>
              <a:path w="510540" h="194945">
                <a:moveTo>
                  <a:pt x="509934" y="96205"/>
                </a:moveTo>
                <a:lnTo>
                  <a:pt x="411278" y="0"/>
                </a:lnTo>
                <a:lnTo>
                  <a:pt x="411278" y="64423"/>
                </a:lnTo>
                <a:lnTo>
                  <a:pt x="0" y="64423"/>
                </a:lnTo>
                <a:lnTo>
                  <a:pt x="0" y="130349"/>
                </a:lnTo>
                <a:lnTo>
                  <a:pt x="411278" y="130349"/>
                </a:lnTo>
                <a:lnTo>
                  <a:pt x="411278" y="194773"/>
                </a:lnTo>
                <a:lnTo>
                  <a:pt x="509934" y="96205"/>
                </a:lnTo>
                <a:close/>
              </a:path>
            </a:pathLst>
          </a:custGeom>
          <a:ln w="4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682883" y="2741092"/>
            <a:ext cx="195580" cy="389890"/>
          </a:xfrm>
          <a:custGeom>
            <a:avLst/>
            <a:gdLst/>
            <a:ahLst/>
            <a:cxnLst/>
            <a:rect l="l" t="t" r="r" b="b"/>
            <a:pathLst>
              <a:path w="195579" h="389889">
                <a:moveTo>
                  <a:pt x="195496" y="293555"/>
                </a:moveTo>
                <a:lnTo>
                  <a:pt x="0" y="293555"/>
                </a:lnTo>
                <a:lnTo>
                  <a:pt x="96968" y="389761"/>
                </a:lnTo>
                <a:lnTo>
                  <a:pt x="195496" y="293555"/>
                </a:lnTo>
                <a:close/>
              </a:path>
              <a:path w="195579" h="389889">
                <a:moveTo>
                  <a:pt x="130857" y="0"/>
                </a:moveTo>
                <a:lnTo>
                  <a:pt x="64638" y="0"/>
                </a:lnTo>
                <a:lnTo>
                  <a:pt x="64638" y="293555"/>
                </a:lnTo>
                <a:lnTo>
                  <a:pt x="130857" y="293555"/>
                </a:lnTo>
                <a:lnTo>
                  <a:pt x="1308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682883" y="2741092"/>
            <a:ext cx="195580" cy="389890"/>
          </a:xfrm>
          <a:custGeom>
            <a:avLst/>
            <a:gdLst/>
            <a:ahLst/>
            <a:cxnLst/>
            <a:rect l="l" t="t" r="r" b="b"/>
            <a:pathLst>
              <a:path w="195579" h="389889">
                <a:moveTo>
                  <a:pt x="96968" y="389761"/>
                </a:moveTo>
                <a:lnTo>
                  <a:pt x="195496" y="293555"/>
                </a:lnTo>
                <a:lnTo>
                  <a:pt x="130857" y="293555"/>
                </a:lnTo>
                <a:lnTo>
                  <a:pt x="130857" y="0"/>
                </a:lnTo>
                <a:lnTo>
                  <a:pt x="64638" y="0"/>
                </a:lnTo>
                <a:lnTo>
                  <a:pt x="64638" y="293555"/>
                </a:lnTo>
                <a:lnTo>
                  <a:pt x="0" y="293555"/>
                </a:lnTo>
                <a:lnTo>
                  <a:pt x="96968" y="389761"/>
                </a:lnTo>
                <a:close/>
              </a:path>
            </a:pathLst>
          </a:custGeom>
          <a:ln w="46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779852" y="3910505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342088"/>
                </a:moveTo>
                <a:lnTo>
                  <a:pt x="0" y="0"/>
                </a:lnTo>
              </a:path>
            </a:pathLst>
          </a:custGeom>
          <a:ln w="46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719377" y="4240546"/>
            <a:ext cx="120650" cy="60325"/>
          </a:xfrm>
          <a:custGeom>
            <a:avLst/>
            <a:gdLst/>
            <a:ahLst/>
            <a:cxnLst/>
            <a:rect l="l" t="t" r="r" b="b"/>
            <a:pathLst>
              <a:path w="120650" h="60325">
                <a:moveTo>
                  <a:pt x="120436" y="0"/>
                </a:moveTo>
                <a:lnTo>
                  <a:pt x="0" y="0"/>
                </a:lnTo>
                <a:lnTo>
                  <a:pt x="60474" y="59720"/>
                </a:lnTo>
                <a:lnTo>
                  <a:pt x="120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79852" y="5079833"/>
            <a:ext cx="667385" cy="367030"/>
          </a:xfrm>
          <a:custGeom>
            <a:avLst/>
            <a:gdLst/>
            <a:ahLst/>
            <a:cxnLst/>
            <a:rect l="l" t="t" r="r" b="b"/>
            <a:pathLst>
              <a:path w="667384" h="367029">
                <a:moveTo>
                  <a:pt x="666801" y="366719"/>
                </a:moveTo>
                <a:lnTo>
                  <a:pt x="0" y="0"/>
                </a:lnTo>
              </a:path>
            </a:pathLst>
          </a:custGeom>
          <a:ln w="4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408066" y="5389452"/>
            <a:ext cx="81915" cy="105410"/>
          </a:xfrm>
          <a:custGeom>
            <a:avLst/>
            <a:gdLst/>
            <a:ahLst/>
            <a:cxnLst/>
            <a:rect l="l" t="t" r="r" b="b"/>
            <a:pathLst>
              <a:path w="81915" h="105410">
                <a:moveTo>
                  <a:pt x="56823" y="0"/>
                </a:moveTo>
                <a:lnTo>
                  <a:pt x="0" y="104795"/>
                </a:lnTo>
                <a:lnTo>
                  <a:pt x="81337" y="80164"/>
                </a:lnTo>
                <a:lnTo>
                  <a:pt x="568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3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NALAŽENJE</a:t>
            </a:r>
            <a:r>
              <a:rPr lang="en-US" sz="4000" spc="-11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GREŠAKA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1491" y="1949830"/>
            <a:ext cx="7569834" cy="289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Postupak nalaženja grešaka u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modulu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pročitati kôd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pronalaženja očiglednih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sintaksi,</a:t>
            </a:r>
            <a:r>
              <a:rPr sz="1800" spc="22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podacima,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algoritmima,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8064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prevesti kôd pomoću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prevodioca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čime se uklanjaju preostale sintaksne  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generisati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procedure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slučajeve kojima se može proveriti da li  se ulazni podaci pravilno konvertuju u željene izlazne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0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PREGLED</a:t>
            </a:r>
            <a:r>
              <a:rPr lang="en-US" sz="40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291" y="1511553"/>
            <a:ext cx="8051165" cy="5242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programski kôd predstavlja programerovo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tumačenje</a:t>
            </a:r>
            <a:r>
              <a:rPr sz="1800" u="heavy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dizajna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pošto tumačenje može da bude i pogrešno, dobro je da se formira objektivna  grupa koja bi još jednom pregleda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2120" algn="ctr">
              <a:lnSpc>
                <a:spcPct val="100000"/>
              </a:lnSpc>
            </a:pPr>
            <a:r>
              <a:rPr sz="2000" u="heavy" spc="-15" dirty="0">
                <a:solidFill>
                  <a:schemeClr val="tx1"/>
                </a:solidFill>
                <a:latin typeface="Arial"/>
                <a:cs typeface="Arial"/>
              </a:rPr>
              <a:t>Vrste</a:t>
            </a:r>
            <a:r>
              <a:rPr sz="2000" u="heavy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pregleda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Letimični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pregled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odvija se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nezvaničnoj</a:t>
            </a:r>
            <a:r>
              <a:rPr sz="1800" u="heavy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atmosferi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9842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prezentira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 koji je napisao ostatku grupe i onda dolazi do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diskusije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cilju pronalaženja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rasprava je usmerena isključivo na kôd, a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ocenjivanje sposobnosti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autora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Inspekcija kôda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(IBM,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Fagan 1976.g.)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odvija se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zvaničnoj</a:t>
            </a:r>
            <a:r>
              <a:rPr sz="1800" u="heavy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atmosferi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grupa za pregled proverava programski kôd i dokumentaciju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prethodno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pripremljenoj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listi</a:t>
            </a:r>
            <a:r>
              <a:rPr sz="1800" u="heavy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pitanja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605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INSPEKCIJA</a:t>
            </a:r>
            <a:r>
              <a:rPr lang="en-US" sz="40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040" y="1663953"/>
            <a:ext cx="8229600" cy="41934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Postupak</a:t>
            </a:r>
            <a:r>
              <a:rPr sz="1800" u="heavy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pregleda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grupa se najpre sastaje da utvrdi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ciljeve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inspekcije 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grubo pregleda</a:t>
            </a:r>
            <a:r>
              <a:rPr sz="1800" u="heavy" spc="1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966469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član grupe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pojedinačno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proučava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 i prateću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dokumentaciju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 pokušava da pronađe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1341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svi članovi grupe se ponovo sastaju i podnose svoje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izveštaje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 uočenim  nedostacima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59079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cela grupa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analizira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pronađene greške i donosi odluku 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nedostaci  predstavljaju greške koje treba ispraviti, a koji ne predstavljaju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problem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sastancima rukovodi vođa grupe koji vodi računa i 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diskutuje  isključivo o kôdu, 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 o autoru</a:t>
            </a:r>
            <a:r>
              <a:rPr sz="1800" u="heavy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UVOD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740" y="1516379"/>
            <a:ext cx="8470900" cy="5224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ima veliki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značaj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jer se nakon ove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softver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isporučuje</a:t>
            </a:r>
            <a:r>
              <a:rPr sz="1800" u="heavy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naručiocima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obaveza proizvođača je da isporuči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kvalitetan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 interesu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krajnjeg korisnika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proizvođača)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marR="473075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cilj testiranja je otkrivanje grešaka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softveru (u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fazama se ulažu napori  za prevazilaženje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nedostataka)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Razlozi za pojavu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marR="1270635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mnogi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složeni, pa nije lako obezbediti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ispravan rad 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svim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mogućim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situacijama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implementaciji se koriste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alati koji nisu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najpogodniji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realizaciju</a:t>
            </a:r>
            <a:r>
              <a:rPr sz="1800" spc="2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vrste 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(na raspolaganju su programerima, ili ih programeri dobro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poznaju)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dešava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kupcima,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naručiocima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nije potpuno jasno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 je</a:t>
            </a:r>
            <a:r>
              <a:rPr sz="1800" spc="1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potrebno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marR="1185545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složenim projektima veliki su razvojni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 su veće mogućnosti  pojave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međusobnog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nerazumevanja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91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REZULTATI</a:t>
            </a:r>
            <a:r>
              <a:rPr lang="en-US" sz="40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PREGLEDA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991" y="1921128"/>
            <a:ext cx="7953375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istraživanja pokazuju da je inspekcija kôda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efikasnija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letimičnog</a:t>
            </a:r>
            <a:r>
              <a:rPr sz="1800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pregleda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Rezultati Faganovih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studija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97790" indent="-268605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toku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prvih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sedam meseci rada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aplikacije 38% manje grešaka uočeno  kada je tokom razvoja rađena inspekcija kôda, nego kada je kôd pregledan  letimičnim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pregledom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818515" indent="-268605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ukupnog broja grešaka otkrivenih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tokom razvoja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sistema, 82% je  pronađeno tokom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inspekcije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pregledanje kôda se pokazalo vrlo korisnim (iako autorima kôda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prijatno), pa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ga mnoge kompanije uvrstile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svoje standardne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31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METODE</a:t>
            </a:r>
            <a:r>
              <a:rPr lang="en-US" sz="40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0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340" y="1625853"/>
            <a:ext cx="7014209" cy="862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pregleda, prelazi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analizu kôda pomoću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u="heavy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procedura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993140" algn="ctr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Pristupi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340" y="2753867"/>
            <a:ext cx="432371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 “crne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kutije”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20419" lvl="1" indent="-350520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8210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 poznat način obrade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340" y="3759961"/>
            <a:ext cx="3905250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 “bele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kutije”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20419" lvl="1" indent="-350520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8210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poznat način obrade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2340" y="5314822"/>
            <a:ext cx="317690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metodi se mogu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kombinovati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1703" y="3310128"/>
            <a:ext cx="3670300" cy="3122930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0"/>
              </a:spcBef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Faktori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 izbor metoda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4475" indent="-157480">
              <a:lnSpc>
                <a:spcPct val="100000"/>
              </a:lnSpc>
              <a:buClr>
                <a:srgbClr val="008000"/>
              </a:buClr>
              <a:buSzPct val="88888"/>
              <a:buFont typeface="Wingdings"/>
              <a:buChar char=""/>
              <a:tabLst>
                <a:tab pos="2444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priroda ulaznih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008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62255" indent="-175260">
              <a:lnSpc>
                <a:spcPct val="100000"/>
              </a:lnSpc>
              <a:buClr>
                <a:srgbClr val="008000"/>
              </a:buClr>
              <a:buSzPct val="88888"/>
              <a:buFont typeface="Wingdings"/>
              <a:buChar char=""/>
              <a:tabLst>
                <a:tab pos="26289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 mogućih logičkih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putanja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225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treba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62255" indent="-175260">
              <a:lnSpc>
                <a:spcPct val="100000"/>
              </a:lnSpc>
              <a:buClr>
                <a:srgbClr val="008000"/>
              </a:buClr>
              <a:buSzPct val="88888"/>
              <a:buFont typeface="Wingdings"/>
              <a:buChar char=""/>
              <a:tabLst>
                <a:tab pos="26289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količina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izračunavanja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008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62255" indent="-175260">
              <a:lnSpc>
                <a:spcPct val="100000"/>
              </a:lnSpc>
              <a:buClr>
                <a:srgbClr val="008000"/>
              </a:buClr>
              <a:buSzPct val="88888"/>
              <a:buFont typeface="Wingdings"/>
              <a:buChar char=""/>
              <a:tabLst>
                <a:tab pos="26289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složenost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primenjenih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225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algoritama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3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METOD “CRNE</a:t>
            </a:r>
            <a:r>
              <a:rPr lang="en-US" sz="4000" spc="-114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KUTIJE”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1559305"/>
            <a:ext cx="7592695" cy="5047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 koji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shvata se kao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zatvorena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(crna) kutija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nepoznatog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sadržaja kod koje 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vidljivi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samo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ulazi i</a:t>
            </a:r>
            <a:r>
              <a:rPr sz="1800" u="heavy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izlazi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7241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vrši tako 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za zadate ulazne podatke dobijeni izlazni  podaci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upoređuju 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unapred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očekivanim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 se proverava  ispravnost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5494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ovom pristupu, svi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potiču iz specifikacije programa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vrši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 nikakvo razmatranje programskog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Prednost</a:t>
            </a:r>
            <a:r>
              <a:rPr sz="1800" u="heavy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37540" marR="647065" lvl="1" indent="-16764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63754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je oslobođeno brige o ograničenjima koja proističu iz  unutrašnje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 i logike njenog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Nedostatak</a:t>
            </a:r>
            <a:r>
              <a:rPr sz="1800" u="heavy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37540" lvl="1" indent="-16764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63754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detaljno testiranje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svih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kombinacija različitih ulaznih podataka</a:t>
            </a:r>
            <a:r>
              <a:rPr sz="1800" spc="22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3690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većinu programa praktično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neizvodljivo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29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40" y="1560321"/>
            <a:ext cx="8625205" cy="5039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143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Neka je napisan program koji ima tri ulazna parametra 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i="1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b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),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 kao rezultat daje dva rešenja  kvadratne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jednačine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tabLst>
                <a:tab pos="3256915" algn="l"/>
                <a:tab pos="4986020" algn="l"/>
              </a:tabLst>
            </a:pP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ax</a:t>
            </a:r>
            <a:r>
              <a:rPr sz="1575" i="1" baseline="26455" dirty="0">
                <a:solidFill>
                  <a:schemeClr val="tx1"/>
                </a:solidFill>
                <a:latin typeface="Arial"/>
                <a:cs typeface="Arial"/>
              </a:rPr>
              <a:t>2 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+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bx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+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600" i="1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= 0	ili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poruku	</a:t>
            </a:r>
            <a:r>
              <a:rPr sz="1600" i="1" spc="-15" dirty="0">
                <a:solidFill>
                  <a:schemeClr val="tx1"/>
                </a:solidFill>
                <a:latin typeface="Arial"/>
                <a:cs typeface="Arial"/>
              </a:rPr>
              <a:t>„Nema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realnih</a:t>
            </a:r>
            <a:r>
              <a:rPr sz="1600" i="1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rešenja.“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333399"/>
              </a:buClr>
              <a:buSzPct val="87500"/>
              <a:buFont typeface="Wingdings"/>
              <a:buChar char=""/>
              <a:tabLst>
                <a:tab pos="28130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program se ne može testirati proverom svih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(∞)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mogućih vrednosti ulaznih</a:t>
            </a:r>
            <a:r>
              <a:rPr sz="1600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parametara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"/>
            </a:pPr>
            <a:endParaRPr sz="16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38480" indent="-267970">
              <a:lnSpc>
                <a:spcPct val="100000"/>
              </a:lnSpc>
              <a:buClr>
                <a:srgbClr val="333399"/>
              </a:buClr>
              <a:buSzPct val="90625"/>
              <a:buFont typeface="Wingdings"/>
              <a:buChar char=""/>
              <a:tabLst>
                <a:tab pos="28130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zato se biraju reprezentativne kombinacije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),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tako da može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dokaže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će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 za ostale moguće kombinacije program pravilno</a:t>
            </a:r>
            <a:r>
              <a:rPr sz="16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raditi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6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4861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Reprezentativne</a:t>
            </a:r>
            <a:r>
              <a:rPr sz="1800" u="heavy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kombinacije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romanUcPeriod"/>
              <a:tabLst>
                <a:tab pos="127000" algn="l"/>
              </a:tabLst>
            </a:pP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način: kombinacije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pozitivnih, negativnih vrednosti i nule za ulazne parametre (27</a:t>
            </a:r>
            <a:r>
              <a:rPr sz="16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kombinacija)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333399"/>
              </a:buClr>
              <a:buFont typeface="Arial"/>
              <a:buAutoNum type="romanUcPeriod"/>
            </a:pPr>
            <a:endParaRPr sz="16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237490">
              <a:lnSpc>
                <a:spcPct val="100000"/>
              </a:lnSpc>
              <a:buAutoNum type="romanUcPeriod"/>
              <a:tabLst>
                <a:tab pos="18351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način: ako onaj ko testira program bolje poznaje problematiku problema, može uzeti triplete  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)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tako da je diskriminanta </a:t>
            </a: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575" baseline="26455" dirty="0">
                <a:solidFill>
                  <a:schemeClr val="tx1"/>
                </a:solidFill>
                <a:latin typeface="Arial"/>
                <a:cs typeface="Arial"/>
              </a:rPr>
              <a:t>2 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– 4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ac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pozitivna, negativna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ili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jednaka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nuli.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55270" indent="-267970">
              <a:lnSpc>
                <a:spcPct val="100000"/>
              </a:lnSpc>
              <a:buClr>
                <a:srgbClr val="333399"/>
              </a:buClr>
              <a:buSzPct val="87500"/>
              <a:buFont typeface="Wingdings"/>
              <a:buChar char=""/>
              <a:tabLst>
                <a:tab pos="28130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čak i u slučaju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uspešni svi testovi nad reprezentativnim ulaznim podacima, nema  garancije da komponenta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zaista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ne sadrži greške (komponenta nekad može da da  pogrešan rezultat zbog greške u zaokruživanju, zbog neusklađenosti tipova podataka i</a:t>
            </a:r>
            <a:r>
              <a:rPr sz="16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sl.)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FUNKCIONALNO</a:t>
            </a:r>
            <a:r>
              <a:rPr lang="en-US" sz="32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3491" y="2654808"/>
            <a:ext cx="5396865" cy="2239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 “crne kutije” je bio osnova za formulisanje više  tehnika funkcionalnog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podela na klase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ekvivalencije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 graničnih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vrednosti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uzročno-posledični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grafovi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6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KLASE EKVIVALENCIJE</a:t>
            </a:r>
            <a:r>
              <a:rPr lang="en-US" sz="36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212" y="1514855"/>
            <a:ext cx="8801100" cy="85151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206375" marR="589280">
              <a:lnSpc>
                <a:spcPct val="100000"/>
              </a:lnSpc>
              <a:spcBef>
                <a:spcPts val="160"/>
              </a:spcBef>
            </a:pP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Tehnika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podele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klase ekvivalencije polazi od ideje da se ulazni podaci mogu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razvrstati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reprezentativne klase,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pripadnike jedne klase  program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ponaša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sličan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043" y="2576829"/>
            <a:ext cx="8126095" cy="407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reprezentativne klase su nazvane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klasama</a:t>
            </a:r>
            <a:r>
              <a:rPr sz="1800" u="heavy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ekvivalencije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7970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idealnom slučaju, klase ekvivalencije su međusobno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disjunktne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pokrivaju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ceo prostor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vrednosti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vrši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samo 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jednu vrednost ulaza iz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svake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ekvivalencije  (očekuje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 se 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ostale vrednosti pronašla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greška u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programu)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 ekvivalencije se formiraju na osnovu svih uslova iz specifikacije</a:t>
            </a:r>
            <a:r>
              <a:rPr sz="1800" spc="2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odnose na ulaze programa.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svaki uslov se posmatraju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dve grupe</a:t>
            </a:r>
            <a:r>
              <a:rPr sz="1800" u="heavy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zadovoljenosti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tog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uslova: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0419" lvl="1" indent="-35052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820419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legalne klase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obuhvataju dozvoljene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situacije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0419" lvl="1" indent="-35052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820419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nelegalne klase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obuhvataju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ostale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situacije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1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KLASE EKVIVALENCIJE</a:t>
            </a:r>
            <a:r>
              <a:rPr lang="en-US" sz="36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289" y="1587753"/>
            <a:ext cx="8424545" cy="472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Primeri: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u specifikaciji naznačeno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 marR="5080" indent="-457834">
              <a:lnSpc>
                <a:spcPct val="2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ulazni podatak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bude broj između 1 i 100 (uključujući i njih), definišu se  jedna legalna klasa ekvivalencije (1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≤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≤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100)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dve nelegalne klase ekvivalencije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&lt;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1) i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&gt;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100)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 marR="2024380" indent="-457834">
              <a:lnSpc>
                <a:spcPct val="2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ulazni podatak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ima fiksnu vrednost 15, definišu se  jedna legalna klasa ekvivalencije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15)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dve nelegalne klase ekvivalencije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&lt;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15)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&gt;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15)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ulazni podatak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da uzme vrednost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zadatog skupa {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}, pri čemu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svaku vrednost iz skupa program različito ponaša, definišu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legalne klase ekvivalencije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),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i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jedna nelegalna klasa ekvivalencije (van skupa), na primer 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3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KLASE EKVIVALENCIJE</a:t>
            </a:r>
            <a:r>
              <a:rPr lang="en-US" sz="36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4917" y="2064130"/>
            <a:ext cx="6770370" cy="2508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određivanja klasa ekvivalencije, formiraju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legalne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 ekvivalencije (cilj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da se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u="heavy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primeni 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 legalnih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374650" indent="-26797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nelegalne klase ekvivalencije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(za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svaku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nelegalnu klasu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mora se napisati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poseban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 bi se izbeglo da  jedan neregularan ulazni podatak maskira neki drugi, takođe  neregularan, zbog  provera unetih u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14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KLASE EKVIVALENCIJE</a:t>
            </a:r>
            <a:r>
              <a:rPr lang="en-US" sz="36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889" y="1616328"/>
            <a:ext cx="3287395" cy="4885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potrebno je testirati deo  programa koji ispituje ispravnost  unetog telefonskog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Dozvoljeni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format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+|00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nnn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nnn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nnn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gde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87960" indent="-175260">
              <a:lnSpc>
                <a:spcPct val="100000"/>
              </a:lnSpc>
              <a:buClr>
                <a:srgbClr val="CC0000"/>
              </a:buClr>
              <a:buSzPct val="88888"/>
              <a:buFont typeface="Arial"/>
              <a:buChar char="•"/>
              <a:tabLst>
                <a:tab pos="210820" algn="l"/>
              </a:tabLst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 numerički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simbol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10820" indent="-19812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Arial"/>
              <a:buChar char="•"/>
              <a:tabLst>
                <a:tab pos="2108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simbol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|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„ili“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operator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Arial"/>
              <a:buChar char="•"/>
              <a:tabLst>
                <a:tab pos="18796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grupa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nnn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označava državu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pripada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skupu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{381}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87960" marR="506095" indent="-17526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Arial"/>
              <a:buChar char="•"/>
              <a:tabLst>
                <a:tab pos="18796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grupa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označava  telefonskog operatera i  pripada skupu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{11,12,13}.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67485"/>
              </p:ext>
            </p:extLst>
          </p:nvPr>
        </p:nvGraphicFramePr>
        <p:xfrm>
          <a:off x="3609975" y="1717675"/>
          <a:ext cx="5253101" cy="2377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Uslov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Legalne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klase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Nelegalne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klase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Početni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simbol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(1)	+,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44259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(8)	sve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ostalo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Oznaka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države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(2)	381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44259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(9)	sve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ostalo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Br.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simb.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 oznaci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operatera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(3)	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(10) 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&gt;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ili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Prvi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simb.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 oznaci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operatera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(4)	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(11) 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sve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ostalo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Drugi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simb.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 ozn.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operatera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(5)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1,2,3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(12) 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≠ 1,2,3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ili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nenum.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simb.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Sep.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između grupa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simbola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(6)	–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(13)   bilo koji drugi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simbol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Br.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simb.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posl.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dve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grupe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39306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(7)	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(14) 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≠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96550"/>
              </p:ext>
            </p:extLst>
          </p:nvPr>
        </p:nvGraphicFramePr>
        <p:xfrm>
          <a:off x="3597275" y="4295775"/>
          <a:ext cx="5272151" cy="2197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5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primer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860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Zadovoljava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+(381)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– 284 –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sve legalne klase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(1)-(7)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– (381) 12 – 224 –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nelegalnu klasu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00(368) 18 – 284 –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nelegalne klase (9) i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(12)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+(381)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111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– 284 –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nelegalnu klasu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(10)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+(381)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21 – 284 –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nelegalnu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klasu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(11)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+(381)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284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nelegalnu klasu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(13)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+(381)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– 24 –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nelegalnu klasu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(14)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41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4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GRANIČNE VREDNOSTI</a:t>
            </a:r>
            <a:r>
              <a:rPr lang="en-US" sz="4000" spc="-125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6843" y="2083308"/>
            <a:ext cx="6717665" cy="193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radu sa klasama ekvivalencije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često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dešavaju greške zbog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neadekvatnog definisanja njihovih granica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(na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umesto  oznake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≤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pogrešno se iskoristi oznaka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&lt;)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4668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uvedena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analiza graničnih vrednosti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se primenjuje  pri generisanju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primera u cilju potpunije podele opsega  ulaznih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312" y="4181855"/>
            <a:ext cx="7962900" cy="95282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473075" marR="703580">
              <a:lnSpc>
                <a:spcPct val="100000"/>
              </a:lnSpc>
              <a:spcBef>
                <a:spcPts val="71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Analiza graničnih vrednosti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radi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biraju  na granicama različitih klasa ekvivalencije (vodi se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računa,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samo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ulaznim uslovima, već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izlaznim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podacima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iz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1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GREŠKE I</a:t>
            </a:r>
            <a:r>
              <a:rPr lang="en-US" spc="-1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OTKAZI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212" y="1485900"/>
            <a:ext cx="8810625" cy="64056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49225">
              <a:lnSpc>
                <a:spcPct val="100000"/>
              </a:lnSpc>
              <a:spcBef>
                <a:spcPts val="19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Greška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 uzrok zbog koga je došlo do pojave nekog neželjenog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efekta,</a:t>
            </a:r>
            <a:r>
              <a:rPr sz="1800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otkaz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sâm taj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neželjeni</a:t>
            </a:r>
            <a:r>
              <a:rPr sz="18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efekat.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740" y="2339340"/>
            <a:ext cx="8040370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neželjeni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efekat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situacija kada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softver ne radi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predviđeno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projektnim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zahtevima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 je događaj koji ukazuje da u softveru postoji greška, jer je on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posledica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(manifestacija)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639" y="3768852"/>
            <a:ext cx="8811895" cy="1476045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153670" marR="387985">
              <a:lnSpc>
                <a:spcPct val="100000"/>
              </a:lnSpc>
              <a:spcBef>
                <a:spcPts val="710"/>
              </a:spcBef>
              <a:tabLst>
                <a:tab pos="10179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ako je 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projektnim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zahtevima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da sistem treba da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pruži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neku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informaciju samo 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ovlašćenom korisniku, 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pruža i neovlašćenim  korisnicima, onda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reč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 otkazu. Ukoliko je do ovakvog ponašanja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došlo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zato 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neki parametar u softveru nije dobro postavljen, onda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greška u  programu.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740" y="5509869"/>
            <a:ext cx="7605395" cy="1047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 moraju ispraviti,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dok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otklanjanje otkaza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poželjno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(nije uvek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izvodljivo)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 uvek lako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otkriti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grešku koja je prouzrokovala neki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9146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GRANIČNE VREDNOSTI</a:t>
            </a:r>
            <a:r>
              <a:rPr lang="en-US" sz="4000" spc="-125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089" y="1511553"/>
            <a:ext cx="8535670" cy="5216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Majersove preporuke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obavljanje analize graničnih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vrednosti: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373380" indent="-268605" algn="just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ulazni uslov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opseg vrednosti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napisati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 krajeve  opsega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vrednosti odmah do krajeva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na 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pr.,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ulaz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opsegu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-1.0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1.0,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testirati vrednosti: -1.0, 1.0, -1.0001 i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1.0001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8605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ulazni uslov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precizira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broj mogućih vrednosti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napisati 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min. i  max. broj vrednosti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i za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ispod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iznad broj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na 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pr.,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ulazna datoteka  može da sadrži 1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255 zapisa, treba napisati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1,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255, 0 i 256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zapisa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prvu preporuku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primeniti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 na izlazne</a:t>
            </a:r>
            <a:r>
              <a:rPr sz="1800" u="heavy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drugu preporuku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primeniti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 na izlazne uslove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na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na stranu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izveštaja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65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redova, treba napisati testove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64,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65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66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redova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235710" indent="-268605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ulaz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(ili izlaz) programa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uređen skup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(neka datoteka, lista, niz),  treba obratiti pažnju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prvi i poslednji element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skupu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upotrebiti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sopstvene mogućnosti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nalaženje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drugih graničnih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bi trebalo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61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GRANIČNE VREDNOSTI</a:t>
            </a:r>
            <a:r>
              <a:rPr lang="en-US" sz="4000" spc="-125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740" y="1511553"/>
            <a:ext cx="8317865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pisanje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formata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datuma u godini koja nije prestupna: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dd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mm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gde</a:t>
            </a:r>
            <a:r>
              <a:rPr sz="1800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dd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dan,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mm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mesec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godini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Legalne klase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za mesece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januar,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mart,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maj, jul, avgust, oktobar i 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decembar,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dd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pripada opsegu 1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31, za februar opsegu 1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28, a za ostale mesece opsegu 1  do 30. Parametar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mm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pripada opsegu 1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do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osnovu legalnih klasa, napisani 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sa graničnim vrednostima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355044"/>
              </p:ext>
            </p:extLst>
          </p:nvPr>
        </p:nvGraphicFramePr>
        <p:xfrm>
          <a:off x="761415" y="3960803"/>
          <a:ext cx="6622693" cy="629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dan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99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75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30.04.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59">
                <a:tc>
                  <a:txBody>
                    <a:bodyPr/>
                    <a:lstStyle/>
                    <a:p>
                      <a:pPr marL="22225">
                        <a:lnSpc>
                          <a:spcPts val="2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mesec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9915" algn="r">
                        <a:lnSpc>
                          <a:spcPts val="2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7535">
                        <a:lnSpc>
                          <a:spcPts val="2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04.12.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3740" y="4803902"/>
            <a:ext cx="847534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Nelegalne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vrednosti van navedenih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opsega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osnovu nelegalnih klasa,napisani 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sa graničnim vrednostima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25646"/>
              </p:ext>
            </p:extLst>
          </p:nvPr>
        </p:nvGraphicFramePr>
        <p:xfrm>
          <a:off x="761415" y="5881399"/>
          <a:ext cx="4793512" cy="629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95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dan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99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59">
                <a:tc>
                  <a:txBody>
                    <a:bodyPr/>
                    <a:lstStyle/>
                    <a:p>
                      <a:pPr marL="22225">
                        <a:lnSpc>
                          <a:spcPts val="2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mesec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9915" algn="r">
                        <a:lnSpc>
                          <a:spcPts val="2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36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65756"/>
            <a:ext cx="8226425" cy="557589"/>
          </a:xfrm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>
              <a:lnSpc>
                <a:spcPts val="3870"/>
              </a:lnSpc>
            </a:pPr>
            <a:r>
              <a:rPr lang="en-US" sz="3200" dirty="0">
                <a:solidFill>
                  <a:schemeClr val="tx1"/>
                </a:solidFill>
              </a:rPr>
              <a:t>UZROČNO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POSLEDIČNI GRAFOVI</a:t>
            </a:r>
            <a:r>
              <a:rPr lang="en-US" sz="3200" spc="-12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089" y="1540128"/>
            <a:ext cx="8573770" cy="5070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73050" indent="-3429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ideja: testiranje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bilo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lakše ako bi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mogli da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automatski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generišu na osnovu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1162050" indent="-3429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bi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postiglo, potrebno je analizirati zahteve i preformulisati ih u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logičke relacije između ulaza i</a:t>
            </a:r>
            <a:r>
              <a:rPr sz="1800" u="heavy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izlaza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rezultat se može predstaviti uzročno-posledičnim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grafom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ova tehnika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 može primeniti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vremenskim ograničenjima</a:t>
            </a:r>
            <a:r>
              <a:rPr sz="1800" u="heavy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sistemima sa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konkurentnim</a:t>
            </a:r>
            <a:r>
              <a:rPr sz="1800" u="heavy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procesima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294255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Konstrukcija uzročno-posledičnog</a:t>
            </a:r>
            <a:r>
              <a:rPr sz="1800" u="heavy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grafa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SzPct val="88888"/>
              <a:buAutoNum type="arabicPeriod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specifikacija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podeli na radne delove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(čime se ograničava veličina</a:t>
            </a:r>
            <a:r>
              <a:rPr sz="1800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grafa)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Arial"/>
              <a:buAutoNum type="arabicPeriod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CC0000"/>
              </a:buClr>
              <a:buSzPct val="88888"/>
              <a:buAutoNum type="arabicPeriod"/>
              <a:tabLst>
                <a:tab pos="3556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identifikuju se uzroci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 vidu ulaznih uslova ili klasa ekvivalencije ulaznih uslova) i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posledice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 vidu izlaznih podataka ili unutrašnjih promena stanja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Arial"/>
              <a:buAutoNum type="arabicPeriod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SzPct val="88888"/>
              <a:buFont typeface="Arial"/>
              <a:buAutoNum type="arabicPeriod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analiziranjem značenja specifikacije,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generiše se uzročno-posledični</a:t>
            </a:r>
            <a:r>
              <a:rPr sz="1800" u="heavy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graf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0106" y="654558"/>
            <a:ext cx="154749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87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75695"/>
            <a:ext cx="8226425" cy="537711"/>
          </a:xfrm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>
              <a:lnSpc>
                <a:spcPts val="3870"/>
              </a:lnSpc>
            </a:pPr>
            <a:r>
              <a:rPr lang="en-US" sz="3200" dirty="0">
                <a:solidFill>
                  <a:schemeClr val="tx1"/>
                </a:solidFill>
              </a:rPr>
              <a:t>UZROČNO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POSLEDIČNI GRAFOVI</a:t>
            </a:r>
            <a:r>
              <a:rPr lang="en-US" sz="3200" spc="-12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391" y="1644015"/>
            <a:ext cx="3888104" cy="14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695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r>
              <a:rPr sz="2000" u="heavy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grafa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čvorovi na levoj strani –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uzroci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čvorovi na desnoj strani –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posledice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391" y="3321684"/>
            <a:ext cx="367030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međučvorovi – dodaju se zavisno  od</a:t>
            </a:r>
            <a:r>
              <a:rPr sz="18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relacija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391" y="4144645"/>
            <a:ext cx="341757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definišu zavisnosti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tipa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(Λ), OR (V)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NOT</a:t>
            </a:r>
            <a:r>
              <a:rPr sz="18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(~)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62151" y="3404629"/>
            <a:ext cx="981075" cy="266065"/>
          </a:xfrm>
          <a:custGeom>
            <a:avLst/>
            <a:gdLst/>
            <a:ahLst/>
            <a:cxnLst/>
            <a:rect l="l" t="t" r="r" b="b"/>
            <a:pathLst>
              <a:path w="981075" h="266064">
                <a:moveTo>
                  <a:pt x="980641" y="265653"/>
                </a:moveTo>
                <a:lnTo>
                  <a:pt x="0" y="0"/>
                </a:lnTo>
              </a:path>
            </a:pathLst>
          </a:custGeom>
          <a:ln w="4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13917" y="3606481"/>
            <a:ext cx="76835" cy="120650"/>
          </a:xfrm>
          <a:custGeom>
            <a:avLst/>
            <a:gdLst/>
            <a:ahLst/>
            <a:cxnLst/>
            <a:rect l="l" t="t" r="r" b="b"/>
            <a:pathLst>
              <a:path w="76835" h="120650">
                <a:moveTo>
                  <a:pt x="32156" y="0"/>
                </a:moveTo>
                <a:lnTo>
                  <a:pt x="0" y="120266"/>
                </a:lnTo>
                <a:lnTo>
                  <a:pt x="76831" y="76917"/>
                </a:lnTo>
                <a:lnTo>
                  <a:pt x="32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54927" y="3151424"/>
            <a:ext cx="507365" cy="508634"/>
          </a:xfrm>
          <a:custGeom>
            <a:avLst/>
            <a:gdLst/>
            <a:ahLst/>
            <a:cxnLst/>
            <a:rect l="l" t="t" r="r" b="b"/>
            <a:pathLst>
              <a:path w="507364" h="508635">
                <a:moveTo>
                  <a:pt x="280033" y="0"/>
                </a:moveTo>
                <a:lnTo>
                  <a:pt x="227190" y="0"/>
                </a:lnTo>
                <a:lnTo>
                  <a:pt x="201573" y="4890"/>
                </a:lnTo>
                <a:lnTo>
                  <a:pt x="155269" y="19562"/>
                </a:lnTo>
                <a:lnTo>
                  <a:pt x="111685" y="43349"/>
                </a:lnTo>
                <a:lnTo>
                  <a:pt x="73548" y="73805"/>
                </a:lnTo>
                <a:lnTo>
                  <a:pt x="43039" y="112263"/>
                </a:lnTo>
                <a:lnTo>
                  <a:pt x="19068" y="155613"/>
                </a:lnTo>
                <a:lnTo>
                  <a:pt x="4902" y="201630"/>
                </a:lnTo>
                <a:lnTo>
                  <a:pt x="0" y="227639"/>
                </a:lnTo>
                <a:lnTo>
                  <a:pt x="0" y="280326"/>
                </a:lnTo>
                <a:lnTo>
                  <a:pt x="10894" y="330122"/>
                </a:lnTo>
                <a:lnTo>
                  <a:pt x="30509" y="375250"/>
                </a:lnTo>
                <a:lnTo>
                  <a:pt x="57749" y="414820"/>
                </a:lnTo>
                <a:lnTo>
                  <a:pt x="90981" y="450166"/>
                </a:lnTo>
                <a:lnTo>
                  <a:pt x="132931" y="477732"/>
                </a:lnTo>
                <a:lnTo>
                  <a:pt x="177606" y="496628"/>
                </a:lnTo>
                <a:lnTo>
                  <a:pt x="227191" y="506409"/>
                </a:lnTo>
                <a:lnTo>
                  <a:pt x="252786" y="508188"/>
                </a:lnTo>
                <a:lnTo>
                  <a:pt x="280033" y="506409"/>
                </a:lnTo>
                <a:lnTo>
                  <a:pt x="329617" y="496628"/>
                </a:lnTo>
                <a:lnTo>
                  <a:pt x="374292" y="477732"/>
                </a:lnTo>
                <a:lnTo>
                  <a:pt x="414058" y="450166"/>
                </a:lnTo>
                <a:lnTo>
                  <a:pt x="449472" y="414820"/>
                </a:lnTo>
                <a:lnTo>
                  <a:pt x="476697" y="375250"/>
                </a:lnTo>
                <a:lnTo>
                  <a:pt x="495776" y="330122"/>
                </a:lnTo>
                <a:lnTo>
                  <a:pt x="505573" y="280326"/>
                </a:lnTo>
                <a:lnTo>
                  <a:pt x="507224" y="253204"/>
                </a:lnTo>
                <a:lnTo>
                  <a:pt x="505573" y="227639"/>
                </a:lnTo>
                <a:lnTo>
                  <a:pt x="495776" y="177843"/>
                </a:lnTo>
                <a:lnTo>
                  <a:pt x="476697" y="132715"/>
                </a:lnTo>
                <a:lnTo>
                  <a:pt x="449472" y="91589"/>
                </a:lnTo>
                <a:lnTo>
                  <a:pt x="414058" y="58021"/>
                </a:lnTo>
                <a:lnTo>
                  <a:pt x="374292" y="30233"/>
                </a:lnTo>
                <a:lnTo>
                  <a:pt x="329617" y="11337"/>
                </a:lnTo>
                <a:lnTo>
                  <a:pt x="280033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54927" y="3151424"/>
            <a:ext cx="507365" cy="508634"/>
          </a:xfrm>
          <a:custGeom>
            <a:avLst/>
            <a:gdLst/>
            <a:ahLst/>
            <a:cxnLst/>
            <a:rect l="l" t="t" r="r" b="b"/>
            <a:pathLst>
              <a:path w="507364" h="508635">
                <a:moveTo>
                  <a:pt x="0" y="253204"/>
                </a:moveTo>
                <a:lnTo>
                  <a:pt x="4902" y="201630"/>
                </a:lnTo>
                <a:lnTo>
                  <a:pt x="19068" y="155613"/>
                </a:lnTo>
                <a:lnTo>
                  <a:pt x="43039" y="112263"/>
                </a:lnTo>
                <a:lnTo>
                  <a:pt x="73548" y="73805"/>
                </a:lnTo>
                <a:lnTo>
                  <a:pt x="111685" y="43349"/>
                </a:lnTo>
                <a:lnTo>
                  <a:pt x="155269" y="19562"/>
                </a:lnTo>
                <a:lnTo>
                  <a:pt x="201573" y="4890"/>
                </a:lnTo>
                <a:lnTo>
                  <a:pt x="227190" y="0"/>
                </a:lnTo>
                <a:lnTo>
                  <a:pt x="252786" y="0"/>
                </a:lnTo>
                <a:lnTo>
                  <a:pt x="280033" y="0"/>
                </a:lnTo>
                <a:lnTo>
                  <a:pt x="329617" y="11337"/>
                </a:lnTo>
                <a:lnTo>
                  <a:pt x="374292" y="30233"/>
                </a:lnTo>
                <a:lnTo>
                  <a:pt x="414058" y="58021"/>
                </a:lnTo>
                <a:lnTo>
                  <a:pt x="449472" y="91589"/>
                </a:lnTo>
                <a:lnTo>
                  <a:pt x="476697" y="132715"/>
                </a:lnTo>
                <a:lnTo>
                  <a:pt x="495776" y="177843"/>
                </a:lnTo>
                <a:lnTo>
                  <a:pt x="505573" y="227639"/>
                </a:lnTo>
                <a:lnTo>
                  <a:pt x="507224" y="253204"/>
                </a:lnTo>
                <a:lnTo>
                  <a:pt x="502315" y="304779"/>
                </a:lnTo>
                <a:lnTo>
                  <a:pt x="488144" y="352575"/>
                </a:lnTo>
                <a:lnTo>
                  <a:pt x="464178" y="395924"/>
                </a:lnTo>
                <a:lnTo>
                  <a:pt x="433673" y="434383"/>
                </a:lnTo>
                <a:lnTo>
                  <a:pt x="394979" y="464838"/>
                </a:lnTo>
                <a:lnTo>
                  <a:pt x="351955" y="488625"/>
                </a:lnTo>
                <a:lnTo>
                  <a:pt x="303999" y="503297"/>
                </a:lnTo>
                <a:lnTo>
                  <a:pt x="252786" y="508188"/>
                </a:lnTo>
                <a:lnTo>
                  <a:pt x="227191" y="506409"/>
                </a:lnTo>
                <a:lnTo>
                  <a:pt x="177606" y="496628"/>
                </a:lnTo>
                <a:lnTo>
                  <a:pt x="132931" y="477732"/>
                </a:lnTo>
                <a:lnTo>
                  <a:pt x="90981" y="450166"/>
                </a:lnTo>
                <a:lnTo>
                  <a:pt x="57749" y="414820"/>
                </a:lnTo>
                <a:lnTo>
                  <a:pt x="30509" y="375250"/>
                </a:lnTo>
                <a:lnTo>
                  <a:pt x="10894" y="330122"/>
                </a:lnTo>
                <a:lnTo>
                  <a:pt x="0" y="280326"/>
                </a:lnTo>
                <a:lnTo>
                  <a:pt x="0" y="253204"/>
                </a:lnTo>
              </a:path>
            </a:pathLst>
          </a:custGeom>
          <a:ln w="4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29095" y="3251293"/>
            <a:ext cx="1771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78207" y="3507111"/>
            <a:ext cx="508634" cy="508634"/>
          </a:xfrm>
          <a:custGeom>
            <a:avLst/>
            <a:gdLst/>
            <a:ahLst/>
            <a:cxnLst/>
            <a:rect l="l" t="t" r="r" b="b"/>
            <a:pathLst>
              <a:path w="508635" h="508635">
                <a:moveTo>
                  <a:pt x="253879" y="0"/>
                </a:moveTo>
                <a:lnTo>
                  <a:pt x="202666" y="4890"/>
                </a:lnTo>
                <a:lnTo>
                  <a:pt x="154733" y="19562"/>
                </a:lnTo>
                <a:lnTo>
                  <a:pt x="111687" y="43349"/>
                </a:lnTo>
                <a:lnTo>
                  <a:pt x="75179" y="73805"/>
                </a:lnTo>
                <a:lnTo>
                  <a:pt x="43045" y="112263"/>
                </a:lnTo>
                <a:lnTo>
                  <a:pt x="20708" y="155613"/>
                </a:lnTo>
                <a:lnTo>
                  <a:pt x="10889" y="177843"/>
                </a:lnTo>
                <a:lnTo>
                  <a:pt x="4373" y="203408"/>
                </a:lnTo>
                <a:lnTo>
                  <a:pt x="1093" y="227862"/>
                </a:lnTo>
                <a:lnTo>
                  <a:pt x="0" y="254983"/>
                </a:lnTo>
                <a:lnTo>
                  <a:pt x="1093" y="280326"/>
                </a:lnTo>
                <a:lnTo>
                  <a:pt x="4373" y="305891"/>
                </a:lnTo>
                <a:lnTo>
                  <a:pt x="10889" y="330344"/>
                </a:lnTo>
                <a:lnTo>
                  <a:pt x="20708" y="352575"/>
                </a:lnTo>
                <a:lnTo>
                  <a:pt x="29969" y="374805"/>
                </a:lnTo>
                <a:lnTo>
                  <a:pt x="57216" y="416598"/>
                </a:lnTo>
                <a:lnTo>
                  <a:pt x="92630" y="450166"/>
                </a:lnTo>
                <a:lnTo>
                  <a:pt x="132396" y="477732"/>
                </a:lnTo>
                <a:lnTo>
                  <a:pt x="178700" y="496850"/>
                </a:lnTo>
                <a:lnTo>
                  <a:pt x="228284" y="508188"/>
                </a:lnTo>
                <a:lnTo>
                  <a:pt x="279497" y="508188"/>
                </a:lnTo>
                <a:lnTo>
                  <a:pt x="329059" y="496850"/>
                </a:lnTo>
                <a:lnTo>
                  <a:pt x="375921" y="477732"/>
                </a:lnTo>
                <a:lnTo>
                  <a:pt x="415687" y="450166"/>
                </a:lnTo>
                <a:lnTo>
                  <a:pt x="449472" y="416598"/>
                </a:lnTo>
                <a:lnTo>
                  <a:pt x="476719" y="374805"/>
                </a:lnTo>
                <a:lnTo>
                  <a:pt x="497405" y="330344"/>
                </a:lnTo>
                <a:lnTo>
                  <a:pt x="506666" y="280326"/>
                </a:lnTo>
                <a:lnTo>
                  <a:pt x="508317" y="254983"/>
                </a:lnTo>
                <a:lnTo>
                  <a:pt x="506666" y="227862"/>
                </a:lnTo>
                <a:lnTo>
                  <a:pt x="497405" y="177843"/>
                </a:lnTo>
                <a:lnTo>
                  <a:pt x="476719" y="132938"/>
                </a:lnTo>
                <a:lnTo>
                  <a:pt x="449472" y="92701"/>
                </a:lnTo>
                <a:lnTo>
                  <a:pt x="415687" y="57576"/>
                </a:lnTo>
                <a:lnTo>
                  <a:pt x="375921" y="30455"/>
                </a:lnTo>
                <a:lnTo>
                  <a:pt x="329059" y="11337"/>
                </a:lnTo>
                <a:lnTo>
                  <a:pt x="279497" y="1556"/>
                </a:lnTo>
                <a:lnTo>
                  <a:pt x="253879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78207" y="3507111"/>
            <a:ext cx="508634" cy="508634"/>
          </a:xfrm>
          <a:custGeom>
            <a:avLst/>
            <a:gdLst/>
            <a:ahLst/>
            <a:cxnLst/>
            <a:rect l="l" t="t" r="r" b="b"/>
            <a:pathLst>
              <a:path w="508635" h="508635">
                <a:moveTo>
                  <a:pt x="0" y="254983"/>
                </a:moveTo>
                <a:lnTo>
                  <a:pt x="1093" y="227862"/>
                </a:lnTo>
                <a:lnTo>
                  <a:pt x="4373" y="203408"/>
                </a:lnTo>
                <a:lnTo>
                  <a:pt x="10889" y="177843"/>
                </a:lnTo>
                <a:lnTo>
                  <a:pt x="20708" y="155613"/>
                </a:lnTo>
                <a:lnTo>
                  <a:pt x="29969" y="132938"/>
                </a:lnTo>
                <a:lnTo>
                  <a:pt x="57216" y="92701"/>
                </a:lnTo>
                <a:lnTo>
                  <a:pt x="92630" y="57576"/>
                </a:lnTo>
                <a:lnTo>
                  <a:pt x="132396" y="30455"/>
                </a:lnTo>
                <a:lnTo>
                  <a:pt x="178700" y="11337"/>
                </a:lnTo>
                <a:lnTo>
                  <a:pt x="228284" y="1556"/>
                </a:lnTo>
                <a:lnTo>
                  <a:pt x="253879" y="0"/>
                </a:lnTo>
                <a:lnTo>
                  <a:pt x="279497" y="1556"/>
                </a:lnTo>
                <a:lnTo>
                  <a:pt x="329059" y="11337"/>
                </a:lnTo>
                <a:lnTo>
                  <a:pt x="375921" y="30455"/>
                </a:lnTo>
                <a:lnTo>
                  <a:pt x="415687" y="57576"/>
                </a:lnTo>
                <a:lnTo>
                  <a:pt x="449472" y="92701"/>
                </a:lnTo>
                <a:lnTo>
                  <a:pt x="476719" y="132938"/>
                </a:lnTo>
                <a:lnTo>
                  <a:pt x="497405" y="177843"/>
                </a:lnTo>
                <a:lnTo>
                  <a:pt x="506666" y="227862"/>
                </a:lnTo>
                <a:lnTo>
                  <a:pt x="508317" y="254983"/>
                </a:lnTo>
                <a:lnTo>
                  <a:pt x="502315" y="305891"/>
                </a:lnTo>
                <a:lnTo>
                  <a:pt x="487609" y="352575"/>
                </a:lnTo>
                <a:lnTo>
                  <a:pt x="465271" y="395924"/>
                </a:lnTo>
                <a:lnTo>
                  <a:pt x="433137" y="434383"/>
                </a:lnTo>
                <a:lnTo>
                  <a:pt x="396630" y="464838"/>
                </a:lnTo>
                <a:lnTo>
                  <a:pt x="353584" y="488625"/>
                </a:lnTo>
                <a:lnTo>
                  <a:pt x="305093" y="503297"/>
                </a:lnTo>
                <a:lnTo>
                  <a:pt x="279497" y="508188"/>
                </a:lnTo>
                <a:lnTo>
                  <a:pt x="253880" y="508188"/>
                </a:lnTo>
                <a:lnTo>
                  <a:pt x="228284" y="508188"/>
                </a:lnTo>
                <a:lnTo>
                  <a:pt x="178700" y="496850"/>
                </a:lnTo>
                <a:lnTo>
                  <a:pt x="132396" y="477732"/>
                </a:lnTo>
                <a:lnTo>
                  <a:pt x="92630" y="450166"/>
                </a:lnTo>
                <a:lnTo>
                  <a:pt x="57216" y="416598"/>
                </a:lnTo>
                <a:lnTo>
                  <a:pt x="29969" y="374805"/>
                </a:lnTo>
                <a:lnTo>
                  <a:pt x="20708" y="352575"/>
                </a:lnTo>
                <a:lnTo>
                  <a:pt x="10889" y="330344"/>
                </a:lnTo>
                <a:lnTo>
                  <a:pt x="4373" y="305891"/>
                </a:lnTo>
                <a:lnTo>
                  <a:pt x="1093" y="280326"/>
                </a:lnTo>
                <a:lnTo>
                  <a:pt x="0" y="254983"/>
                </a:lnTo>
              </a:path>
            </a:pathLst>
          </a:custGeom>
          <a:ln w="4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7488" y="3606981"/>
            <a:ext cx="1898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54927" y="3863021"/>
            <a:ext cx="507365" cy="509905"/>
          </a:xfrm>
          <a:custGeom>
            <a:avLst/>
            <a:gdLst/>
            <a:ahLst/>
            <a:cxnLst/>
            <a:rect l="l" t="t" r="r" b="b"/>
            <a:pathLst>
              <a:path w="507364" h="509904">
                <a:moveTo>
                  <a:pt x="252786" y="0"/>
                </a:moveTo>
                <a:lnTo>
                  <a:pt x="201573" y="4668"/>
                </a:lnTo>
                <a:lnTo>
                  <a:pt x="155269" y="20452"/>
                </a:lnTo>
                <a:lnTo>
                  <a:pt x="111685" y="43349"/>
                </a:lnTo>
                <a:lnTo>
                  <a:pt x="73548" y="75361"/>
                </a:lnTo>
                <a:lnTo>
                  <a:pt x="43039" y="112263"/>
                </a:lnTo>
                <a:lnTo>
                  <a:pt x="19068" y="155613"/>
                </a:lnTo>
                <a:lnTo>
                  <a:pt x="4902" y="203186"/>
                </a:lnTo>
                <a:lnTo>
                  <a:pt x="0" y="229418"/>
                </a:lnTo>
                <a:lnTo>
                  <a:pt x="0" y="280281"/>
                </a:lnTo>
                <a:lnTo>
                  <a:pt x="10894" y="330188"/>
                </a:lnTo>
                <a:lnTo>
                  <a:pt x="30509" y="376272"/>
                </a:lnTo>
                <a:lnTo>
                  <a:pt x="57749" y="416420"/>
                </a:lnTo>
                <a:lnTo>
                  <a:pt x="90981" y="450033"/>
                </a:lnTo>
                <a:lnTo>
                  <a:pt x="132931" y="477710"/>
                </a:lnTo>
                <a:lnTo>
                  <a:pt x="177606" y="498317"/>
                </a:lnTo>
                <a:lnTo>
                  <a:pt x="227191" y="508077"/>
                </a:lnTo>
                <a:lnTo>
                  <a:pt x="252786" y="509699"/>
                </a:lnTo>
                <a:lnTo>
                  <a:pt x="280033" y="508077"/>
                </a:lnTo>
                <a:lnTo>
                  <a:pt x="303999" y="503186"/>
                </a:lnTo>
                <a:lnTo>
                  <a:pt x="329617" y="498317"/>
                </a:lnTo>
                <a:lnTo>
                  <a:pt x="351955" y="488536"/>
                </a:lnTo>
                <a:lnTo>
                  <a:pt x="374292" y="477710"/>
                </a:lnTo>
                <a:lnTo>
                  <a:pt x="394979" y="466306"/>
                </a:lnTo>
                <a:lnTo>
                  <a:pt x="414058" y="450033"/>
                </a:lnTo>
                <a:lnTo>
                  <a:pt x="433673" y="434316"/>
                </a:lnTo>
                <a:lnTo>
                  <a:pt x="464178" y="397436"/>
                </a:lnTo>
                <a:lnTo>
                  <a:pt x="488144" y="354042"/>
                </a:lnTo>
                <a:lnTo>
                  <a:pt x="502315" y="305779"/>
                </a:lnTo>
                <a:lnTo>
                  <a:pt x="507224" y="254805"/>
                </a:lnTo>
                <a:lnTo>
                  <a:pt x="505573" y="229418"/>
                </a:lnTo>
                <a:lnTo>
                  <a:pt x="495776" y="179399"/>
                </a:lnTo>
                <a:lnTo>
                  <a:pt x="476697" y="132715"/>
                </a:lnTo>
                <a:lnTo>
                  <a:pt x="449472" y="92701"/>
                </a:lnTo>
                <a:lnTo>
                  <a:pt x="414058" y="57354"/>
                </a:lnTo>
                <a:lnTo>
                  <a:pt x="374292" y="30233"/>
                </a:lnTo>
                <a:lnTo>
                  <a:pt x="329617" y="11337"/>
                </a:lnTo>
                <a:lnTo>
                  <a:pt x="280033" y="1556"/>
                </a:lnTo>
                <a:lnTo>
                  <a:pt x="252786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54927" y="3863021"/>
            <a:ext cx="507365" cy="509905"/>
          </a:xfrm>
          <a:custGeom>
            <a:avLst/>
            <a:gdLst/>
            <a:ahLst/>
            <a:cxnLst/>
            <a:rect l="l" t="t" r="r" b="b"/>
            <a:pathLst>
              <a:path w="507364" h="509904">
                <a:moveTo>
                  <a:pt x="0" y="254805"/>
                </a:moveTo>
                <a:lnTo>
                  <a:pt x="4902" y="203186"/>
                </a:lnTo>
                <a:lnTo>
                  <a:pt x="19068" y="155613"/>
                </a:lnTo>
                <a:lnTo>
                  <a:pt x="43039" y="112263"/>
                </a:lnTo>
                <a:lnTo>
                  <a:pt x="73548" y="75361"/>
                </a:lnTo>
                <a:lnTo>
                  <a:pt x="111685" y="43349"/>
                </a:lnTo>
                <a:lnTo>
                  <a:pt x="155269" y="20452"/>
                </a:lnTo>
                <a:lnTo>
                  <a:pt x="201573" y="4668"/>
                </a:lnTo>
                <a:lnTo>
                  <a:pt x="252786" y="0"/>
                </a:lnTo>
                <a:lnTo>
                  <a:pt x="280033" y="1556"/>
                </a:lnTo>
                <a:lnTo>
                  <a:pt x="329617" y="11337"/>
                </a:lnTo>
                <a:lnTo>
                  <a:pt x="374292" y="30233"/>
                </a:lnTo>
                <a:lnTo>
                  <a:pt x="414058" y="57354"/>
                </a:lnTo>
                <a:lnTo>
                  <a:pt x="449472" y="92701"/>
                </a:lnTo>
                <a:lnTo>
                  <a:pt x="476697" y="132715"/>
                </a:lnTo>
                <a:lnTo>
                  <a:pt x="495776" y="179399"/>
                </a:lnTo>
                <a:lnTo>
                  <a:pt x="505573" y="229418"/>
                </a:lnTo>
                <a:lnTo>
                  <a:pt x="507224" y="254805"/>
                </a:lnTo>
                <a:lnTo>
                  <a:pt x="502315" y="305779"/>
                </a:lnTo>
                <a:lnTo>
                  <a:pt x="488144" y="354042"/>
                </a:lnTo>
                <a:lnTo>
                  <a:pt x="464178" y="397436"/>
                </a:lnTo>
                <a:lnTo>
                  <a:pt x="433673" y="434316"/>
                </a:lnTo>
                <a:lnTo>
                  <a:pt x="414058" y="450033"/>
                </a:lnTo>
                <a:lnTo>
                  <a:pt x="394979" y="466306"/>
                </a:lnTo>
                <a:lnTo>
                  <a:pt x="374292" y="477710"/>
                </a:lnTo>
                <a:lnTo>
                  <a:pt x="351955" y="488536"/>
                </a:lnTo>
                <a:lnTo>
                  <a:pt x="329617" y="498317"/>
                </a:lnTo>
                <a:lnTo>
                  <a:pt x="303999" y="503186"/>
                </a:lnTo>
                <a:lnTo>
                  <a:pt x="280033" y="508077"/>
                </a:lnTo>
                <a:lnTo>
                  <a:pt x="252786" y="509699"/>
                </a:lnTo>
                <a:lnTo>
                  <a:pt x="227191" y="508077"/>
                </a:lnTo>
                <a:lnTo>
                  <a:pt x="201573" y="503186"/>
                </a:lnTo>
                <a:lnTo>
                  <a:pt x="155269" y="488536"/>
                </a:lnTo>
                <a:lnTo>
                  <a:pt x="111685" y="466306"/>
                </a:lnTo>
                <a:lnTo>
                  <a:pt x="73548" y="434316"/>
                </a:lnTo>
                <a:lnTo>
                  <a:pt x="43039" y="397436"/>
                </a:lnTo>
                <a:lnTo>
                  <a:pt x="19068" y="354042"/>
                </a:lnTo>
                <a:lnTo>
                  <a:pt x="4902" y="305779"/>
                </a:lnTo>
                <a:lnTo>
                  <a:pt x="0" y="280281"/>
                </a:lnTo>
                <a:lnTo>
                  <a:pt x="0" y="254805"/>
                </a:lnTo>
              </a:path>
            </a:pathLst>
          </a:custGeom>
          <a:ln w="4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29095" y="3962824"/>
            <a:ext cx="1771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62151" y="3853239"/>
            <a:ext cx="981075" cy="264795"/>
          </a:xfrm>
          <a:custGeom>
            <a:avLst/>
            <a:gdLst/>
            <a:ahLst/>
            <a:cxnLst/>
            <a:rect l="l" t="t" r="r" b="b"/>
            <a:pathLst>
              <a:path w="981075" h="264795">
                <a:moveTo>
                  <a:pt x="980641" y="0"/>
                </a:moveTo>
                <a:lnTo>
                  <a:pt x="0" y="264586"/>
                </a:lnTo>
              </a:path>
            </a:pathLst>
          </a:custGeom>
          <a:ln w="4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713917" y="3795663"/>
            <a:ext cx="76835" cy="120650"/>
          </a:xfrm>
          <a:custGeom>
            <a:avLst/>
            <a:gdLst/>
            <a:ahLst/>
            <a:cxnLst/>
            <a:rect l="l" t="t" r="r" b="b"/>
            <a:pathLst>
              <a:path w="76835" h="120650">
                <a:moveTo>
                  <a:pt x="0" y="0"/>
                </a:moveTo>
                <a:lnTo>
                  <a:pt x="32156" y="120489"/>
                </a:lnTo>
                <a:lnTo>
                  <a:pt x="76831" y="433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96307" y="3608759"/>
            <a:ext cx="1771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02648" y="3404629"/>
            <a:ext cx="979169" cy="266065"/>
          </a:xfrm>
          <a:custGeom>
            <a:avLst/>
            <a:gdLst/>
            <a:ahLst/>
            <a:cxnLst/>
            <a:rect l="l" t="t" r="r" b="b"/>
            <a:pathLst>
              <a:path w="979170" h="266064">
                <a:moveTo>
                  <a:pt x="978967" y="265653"/>
                </a:moveTo>
                <a:lnTo>
                  <a:pt x="0" y="0"/>
                </a:lnTo>
              </a:path>
            </a:pathLst>
          </a:custGeom>
          <a:ln w="4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254390" y="3606481"/>
            <a:ext cx="75565" cy="120650"/>
          </a:xfrm>
          <a:custGeom>
            <a:avLst/>
            <a:gdLst/>
            <a:ahLst/>
            <a:cxnLst/>
            <a:rect l="l" t="t" r="r" b="b"/>
            <a:pathLst>
              <a:path w="75565" h="120650">
                <a:moveTo>
                  <a:pt x="32133" y="0"/>
                </a:moveTo>
                <a:lnTo>
                  <a:pt x="0" y="120266"/>
                </a:lnTo>
                <a:lnTo>
                  <a:pt x="75202" y="76917"/>
                </a:lnTo>
                <a:lnTo>
                  <a:pt x="3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793638" y="3151424"/>
            <a:ext cx="509270" cy="508634"/>
          </a:xfrm>
          <a:custGeom>
            <a:avLst/>
            <a:gdLst/>
            <a:ahLst/>
            <a:cxnLst/>
            <a:rect l="l" t="t" r="r" b="b"/>
            <a:pathLst>
              <a:path w="509270" h="508635">
                <a:moveTo>
                  <a:pt x="280055" y="0"/>
                </a:moveTo>
                <a:lnTo>
                  <a:pt x="228953" y="0"/>
                </a:lnTo>
                <a:lnTo>
                  <a:pt x="203291" y="4890"/>
                </a:lnTo>
                <a:lnTo>
                  <a:pt x="155313" y="19562"/>
                </a:lnTo>
                <a:lnTo>
                  <a:pt x="112245" y="43349"/>
                </a:lnTo>
                <a:lnTo>
                  <a:pt x="75202" y="73805"/>
                </a:lnTo>
                <a:lnTo>
                  <a:pt x="43737" y="112263"/>
                </a:lnTo>
                <a:lnTo>
                  <a:pt x="20753" y="155613"/>
                </a:lnTo>
                <a:lnTo>
                  <a:pt x="4909" y="201630"/>
                </a:lnTo>
                <a:lnTo>
                  <a:pt x="0" y="253204"/>
                </a:lnTo>
                <a:lnTo>
                  <a:pt x="1785" y="280326"/>
                </a:lnTo>
                <a:lnTo>
                  <a:pt x="11603" y="330122"/>
                </a:lnTo>
                <a:lnTo>
                  <a:pt x="30571" y="375250"/>
                </a:lnTo>
                <a:lnTo>
                  <a:pt x="57796" y="414820"/>
                </a:lnTo>
                <a:lnTo>
                  <a:pt x="93277" y="450166"/>
                </a:lnTo>
                <a:lnTo>
                  <a:pt x="132998" y="477732"/>
                </a:lnTo>
                <a:lnTo>
                  <a:pt x="179414" y="496628"/>
                </a:lnTo>
                <a:lnTo>
                  <a:pt x="228953" y="506409"/>
                </a:lnTo>
                <a:lnTo>
                  <a:pt x="254616" y="508188"/>
                </a:lnTo>
                <a:lnTo>
                  <a:pt x="280055" y="506409"/>
                </a:lnTo>
                <a:lnTo>
                  <a:pt x="329595" y="496628"/>
                </a:lnTo>
                <a:lnTo>
                  <a:pt x="376011" y="477732"/>
                </a:lnTo>
                <a:lnTo>
                  <a:pt x="416401" y="450166"/>
                </a:lnTo>
                <a:lnTo>
                  <a:pt x="449651" y="414820"/>
                </a:lnTo>
                <a:lnTo>
                  <a:pt x="465941" y="395924"/>
                </a:lnTo>
                <a:lnTo>
                  <a:pt x="476875" y="375250"/>
                </a:lnTo>
                <a:lnTo>
                  <a:pt x="488256" y="352575"/>
                </a:lnTo>
                <a:lnTo>
                  <a:pt x="498075" y="330122"/>
                </a:lnTo>
                <a:lnTo>
                  <a:pt x="502315" y="304779"/>
                </a:lnTo>
                <a:lnTo>
                  <a:pt x="507224" y="280326"/>
                </a:lnTo>
                <a:lnTo>
                  <a:pt x="509009" y="253204"/>
                </a:lnTo>
                <a:lnTo>
                  <a:pt x="507224" y="227639"/>
                </a:lnTo>
                <a:lnTo>
                  <a:pt x="502315" y="201630"/>
                </a:lnTo>
                <a:lnTo>
                  <a:pt x="498075" y="177843"/>
                </a:lnTo>
                <a:lnTo>
                  <a:pt x="476875" y="132715"/>
                </a:lnTo>
                <a:lnTo>
                  <a:pt x="449651" y="91589"/>
                </a:lnTo>
                <a:lnTo>
                  <a:pt x="416401" y="58021"/>
                </a:lnTo>
                <a:lnTo>
                  <a:pt x="376011" y="30233"/>
                </a:lnTo>
                <a:lnTo>
                  <a:pt x="329595" y="11337"/>
                </a:lnTo>
                <a:lnTo>
                  <a:pt x="305718" y="4890"/>
                </a:lnTo>
                <a:lnTo>
                  <a:pt x="280055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793638" y="3151424"/>
            <a:ext cx="509270" cy="508634"/>
          </a:xfrm>
          <a:custGeom>
            <a:avLst/>
            <a:gdLst/>
            <a:ahLst/>
            <a:cxnLst/>
            <a:rect l="l" t="t" r="r" b="b"/>
            <a:pathLst>
              <a:path w="509270" h="508635">
                <a:moveTo>
                  <a:pt x="0" y="253204"/>
                </a:moveTo>
                <a:lnTo>
                  <a:pt x="4909" y="201630"/>
                </a:lnTo>
                <a:lnTo>
                  <a:pt x="20753" y="155613"/>
                </a:lnTo>
                <a:lnTo>
                  <a:pt x="43737" y="112263"/>
                </a:lnTo>
                <a:lnTo>
                  <a:pt x="75202" y="73805"/>
                </a:lnTo>
                <a:lnTo>
                  <a:pt x="112245" y="43349"/>
                </a:lnTo>
                <a:lnTo>
                  <a:pt x="155313" y="19562"/>
                </a:lnTo>
                <a:lnTo>
                  <a:pt x="203291" y="4890"/>
                </a:lnTo>
                <a:lnTo>
                  <a:pt x="228953" y="0"/>
                </a:lnTo>
                <a:lnTo>
                  <a:pt x="254616" y="0"/>
                </a:lnTo>
                <a:lnTo>
                  <a:pt x="280055" y="0"/>
                </a:lnTo>
                <a:lnTo>
                  <a:pt x="329595" y="11337"/>
                </a:lnTo>
                <a:lnTo>
                  <a:pt x="376011" y="30233"/>
                </a:lnTo>
                <a:lnTo>
                  <a:pt x="416401" y="58021"/>
                </a:lnTo>
                <a:lnTo>
                  <a:pt x="449651" y="91589"/>
                </a:lnTo>
                <a:lnTo>
                  <a:pt x="476875" y="132715"/>
                </a:lnTo>
                <a:lnTo>
                  <a:pt x="498075" y="177843"/>
                </a:lnTo>
                <a:lnTo>
                  <a:pt x="502315" y="201630"/>
                </a:lnTo>
                <a:lnTo>
                  <a:pt x="507224" y="227639"/>
                </a:lnTo>
                <a:lnTo>
                  <a:pt x="509009" y="253204"/>
                </a:lnTo>
                <a:lnTo>
                  <a:pt x="507224" y="280326"/>
                </a:lnTo>
                <a:lnTo>
                  <a:pt x="502315" y="304779"/>
                </a:lnTo>
                <a:lnTo>
                  <a:pt x="488256" y="352575"/>
                </a:lnTo>
                <a:lnTo>
                  <a:pt x="465941" y="395924"/>
                </a:lnTo>
                <a:lnTo>
                  <a:pt x="449651" y="414820"/>
                </a:lnTo>
                <a:lnTo>
                  <a:pt x="433807" y="434383"/>
                </a:lnTo>
                <a:lnTo>
                  <a:pt x="397210" y="464838"/>
                </a:lnTo>
                <a:lnTo>
                  <a:pt x="353695" y="488625"/>
                </a:lnTo>
                <a:lnTo>
                  <a:pt x="305718" y="503297"/>
                </a:lnTo>
                <a:lnTo>
                  <a:pt x="254616" y="508188"/>
                </a:lnTo>
                <a:lnTo>
                  <a:pt x="228953" y="506409"/>
                </a:lnTo>
                <a:lnTo>
                  <a:pt x="179414" y="496628"/>
                </a:lnTo>
                <a:lnTo>
                  <a:pt x="132998" y="477732"/>
                </a:lnTo>
                <a:lnTo>
                  <a:pt x="93277" y="450166"/>
                </a:lnTo>
                <a:lnTo>
                  <a:pt x="57796" y="414820"/>
                </a:lnTo>
                <a:lnTo>
                  <a:pt x="30571" y="375250"/>
                </a:lnTo>
                <a:lnTo>
                  <a:pt x="11603" y="330122"/>
                </a:lnTo>
                <a:lnTo>
                  <a:pt x="1785" y="280326"/>
                </a:lnTo>
                <a:lnTo>
                  <a:pt x="0" y="253204"/>
                </a:lnTo>
              </a:path>
            </a:pathLst>
          </a:custGeom>
          <a:ln w="4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70171" y="3251293"/>
            <a:ext cx="1771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318658" y="3507111"/>
            <a:ext cx="507365" cy="508634"/>
          </a:xfrm>
          <a:custGeom>
            <a:avLst/>
            <a:gdLst/>
            <a:ahLst/>
            <a:cxnLst/>
            <a:rect l="l" t="t" r="r" b="b"/>
            <a:pathLst>
              <a:path w="507365" h="508635">
                <a:moveTo>
                  <a:pt x="252831" y="0"/>
                </a:moveTo>
                <a:lnTo>
                  <a:pt x="201506" y="4890"/>
                </a:lnTo>
                <a:lnTo>
                  <a:pt x="155313" y="19562"/>
                </a:lnTo>
                <a:lnTo>
                  <a:pt x="111575" y="43349"/>
                </a:lnTo>
                <a:lnTo>
                  <a:pt x="73640" y="73805"/>
                </a:lnTo>
                <a:lnTo>
                  <a:pt x="43068" y="112263"/>
                </a:lnTo>
                <a:lnTo>
                  <a:pt x="18967" y="155613"/>
                </a:lnTo>
                <a:lnTo>
                  <a:pt x="4909" y="203408"/>
                </a:lnTo>
                <a:lnTo>
                  <a:pt x="0" y="254983"/>
                </a:lnTo>
                <a:lnTo>
                  <a:pt x="1562" y="280326"/>
                </a:lnTo>
                <a:lnTo>
                  <a:pt x="10934" y="330344"/>
                </a:lnTo>
                <a:lnTo>
                  <a:pt x="30571" y="374805"/>
                </a:lnTo>
                <a:lnTo>
                  <a:pt x="57796" y="416598"/>
                </a:lnTo>
                <a:lnTo>
                  <a:pt x="92608" y="450166"/>
                </a:lnTo>
                <a:lnTo>
                  <a:pt x="132998" y="477732"/>
                </a:lnTo>
                <a:lnTo>
                  <a:pt x="177628" y="496850"/>
                </a:lnTo>
                <a:lnTo>
                  <a:pt x="227168" y="508188"/>
                </a:lnTo>
                <a:lnTo>
                  <a:pt x="280055" y="508188"/>
                </a:lnTo>
                <a:lnTo>
                  <a:pt x="329595" y="496850"/>
                </a:lnTo>
                <a:lnTo>
                  <a:pt x="374225" y="477732"/>
                </a:lnTo>
                <a:lnTo>
                  <a:pt x="413946" y="450166"/>
                </a:lnTo>
                <a:lnTo>
                  <a:pt x="449428" y="416598"/>
                </a:lnTo>
                <a:lnTo>
                  <a:pt x="476652" y="374805"/>
                </a:lnTo>
                <a:lnTo>
                  <a:pt x="495843" y="330344"/>
                </a:lnTo>
                <a:lnTo>
                  <a:pt x="505662" y="280326"/>
                </a:lnTo>
                <a:lnTo>
                  <a:pt x="507224" y="254983"/>
                </a:lnTo>
                <a:lnTo>
                  <a:pt x="505662" y="227862"/>
                </a:lnTo>
                <a:lnTo>
                  <a:pt x="495843" y="179622"/>
                </a:lnTo>
                <a:lnTo>
                  <a:pt x="476652" y="132938"/>
                </a:lnTo>
                <a:lnTo>
                  <a:pt x="449428" y="92701"/>
                </a:lnTo>
                <a:lnTo>
                  <a:pt x="413946" y="57576"/>
                </a:lnTo>
                <a:lnTo>
                  <a:pt x="374225" y="30455"/>
                </a:lnTo>
                <a:lnTo>
                  <a:pt x="329595" y="11337"/>
                </a:lnTo>
                <a:lnTo>
                  <a:pt x="280055" y="1556"/>
                </a:lnTo>
                <a:lnTo>
                  <a:pt x="252831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318658" y="3507111"/>
            <a:ext cx="507365" cy="508634"/>
          </a:xfrm>
          <a:custGeom>
            <a:avLst/>
            <a:gdLst/>
            <a:ahLst/>
            <a:cxnLst/>
            <a:rect l="l" t="t" r="r" b="b"/>
            <a:pathLst>
              <a:path w="507365" h="508635">
                <a:moveTo>
                  <a:pt x="0" y="254983"/>
                </a:moveTo>
                <a:lnTo>
                  <a:pt x="4909" y="203408"/>
                </a:lnTo>
                <a:lnTo>
                  <a:pt x="18967" y="155613"/>
                </a:lnTo>
                <a:lnTo>
                  <a:pt x="43068" y="112263"/>
                </a:lnTo>
                <a:lnTo>
                  <a:pt x="73640" y="73805"/>
                </a:lnTo>
                <a:lnTo>
                  <a:pt x="111575" y="43349"/>
                </a:lnTo>
                <a:lnTo>
                  <a:pt x="155313" y="19562"/>
                </a:lnTo>
                <a:lnTo>
                  <a:pt x="201506" y="4890"/>
                </a:lnTo>
                <a:lnTo>
                  <a:pt x="252831" y="0"/>
                </a:lnTo>
                <a:lnTo>
                  <a:pt x="280055" y="1556"/>
                </a:lnTo>
                <a:lnTo>
                  <a:pt x="329595" y="11337"/>
                </a:lnTo>
                <a:lnTo>
                  <a:pt x="374225" y="30455"/>
                </a:lnTo>
                <a:lnTo>
                  <a:pt x="413946" y="57576"/>
                </a:lnTo>
                <a:lnTo>
                  <a:pt x="449428" y="92701"/>
                </a:lnTo>
                <a:lnTo>
                  <a:pt x="476652" y="132938"/>
                </a:lnTo>
                <a:lnTo>
                  <a:pt x="495843" y="179622"/>
                </a:lnTo>
                <a:lnTo>
                  <a:pt x="505662" y="227862"/>
                </a:lnTo>
                <a:lnTo>
                  <a:pt x="507224" y="254983"/>
                </a:lnTo>
                <a:lnTo>
                  <a:pt x="502315" y="305891"/>
                </a:lnTo>
                <a:lnTo>
                  <a:pt x="488256" y="352575"/>
                </a:lnTo>
                <a:lnTo>
                  <a:pt x="463709" y="395924"/>
                </a:lnTo>
                <a:lnTo>
                  <a:pt x="433584" y="434383"/>
                </a:lnTo>
                <a:lnTo>
                  <a:pt x="394979" y="464838"/>
                </a:lnTo>
                <a:lnTo>
                  <a:pt x="351910" y="488625"/>
                </a:lnTo>
                <a:lnTo>
                  <a:pt x="303933" y="503297"/>
                </a:lnTo>
                <a:lnTo>
                  <a:pt x="280055" y="508188"/>
                </a:lnTo>
                <a:lnTo>
                  <a:pt x="252831" y="508188"/>
                </a:lnTo>
                <a:lnTo>
                  <a:pt x="227168" y="508188"/>
                </a:lnTo>
                <a:lnTo>
                  <a:pt x="177628" y="496850"/>
                </a:lnTo>
                <a:lnTo>
                  <a:pt x="132998" y="477732"/>
                </a:lnTo>
                <a:lnTo>
                  <a:pt x="92608" y="450166"/>
                </a:lnTo>
                <a:lnTo>
                  <a:pt x="57796" y="416598"/>
                </a:lnTo>
                <a:lnTo>
                  <a:pt x="30571" y="374805"/>
                </a:lnTo>
                <a:lnTo>
                  <a:pt x="10934" y="330344"/>
                </a:lnTo>
                <a:lnTo>
                  <a:pt x="1562" y="280326"/>
                </a:lnTo>
                <a:lnTo>
                  <a:pt x="0" y="254983"/>
                </a:lnTo>
              </a:path>
            </a:pathLst>
          </a:custGeom>
          <a:ln w="4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88497" y="3606981"/>
            <a:ext cx="1898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93638" y="3863021"/>
            <a:ext cx="509270" cy="509905"/>
          </a:xfrm>
          <a:custGeom>
            <a:avLst/>
            <a:gdLst/>
            <a:ahLst/>
            <a:cxnLst/>
            <a:rect l="l" t="t" r="r" b="b"/>
            <a:pathLst>
              <a:path w="509270" h="509904">
                <a:moveTo>
                  <a:pt x="254616" y="0"/>
                </a:moveTo>
                <a:lnTo>
                  <a:pt x="203291" y="4668"/>
                </a:lnTo>
                <a:lnTo>
                  <a:pt x="155313" y="20452"/>
                </a:lnTo>
                <a:lnTo>
                  <a:pt x="112245" y="43349"/>
                </a:lnTo>
                <a:lnTo>
                  <a:pt x="57796" y="92701"/>
                </a:lnTo>
                <a:lnTo>
                  <a:pt x="30571" y="132715"/>
                </a:lnTo>
                <a:lnTo>
                  <a:pt x="11603" y="179399"/>
                </a:lnTo>
                <a:lnTo>
                  <a:pt x="1785" y="229418"/>
                </a:lnTo>
                <a:lnTo>
                  <a:pt x="0" y="254805"/>
                </a:lnTo>
                <a:lnTo>
                  <a:pt x="1785" y="280281"/>
                </a:lnTo>
                <a:lnTo>
                  <a:pt x="11603" y="330188"/>
                </a:lnTo>
                <a:lnTo>
                  <a:pt x="30571" y="376272"/>
                </a:lnTo>
                <a:lnTo>
                  <a:pt x="57796" y="416420"/>
                </a:lnTo>
                <a:lnTo>
                  <a:pt x="93277" y="450033"/>
                </a:lnTo>
                <a:lnTo>
                  <a:pt x="132998" y="477710"/>
                </a:lnTo>
                <a:lnTo>
                  <a:pt x="179414" y="498317"/>
                </a:lnTo>
                <a:lnTo>
                  <a:pt x="228953" y="508077"/>
                </a:lnTo>
                <a:lnTo>
                  <a:pt x="254616" y="509699"/>
                </a:lnTo>
                <a:lnTo>
                  <a:pt x="280055" y="508077"/>
                </a:lnTo>
                <a:lnTo>
                  <a:pt x="329595" y="498317"/>
                </a:lnTo>
                <a:lnTo>
                  <a:pt x="376011" y="477710"/>
                </a:lnTo>
                <a:lnTo>
                  <a:pt x="416401" y="450033"/>
                </a:lnTo>
                <a:lnTo>
                  <a:pt x="449651" y="416420"/>
                </a:lnTo>
                <a:lnTo>
                  <a:pt x="476875" y="376272"/>
                </a:lnTo>
                <a:lnTo>
                  <a:pt x="498075" y="330188"/>
                </a:lnTo>
                <a:lnTo>
                  <a:pt x="502315" y="305779"/>
                </a:lnTo>
                <a:lnTo>
                  <a:pt x="507224" y="280281"/>
                </a:lnTo>
                <a:lnTo>
                  <a:pt x="509009" y="254805"/>
                </a:lnTo>
                <a:lnTo>
                  <a:pt x="507224" y="229418"/>
                </a:lnTo>
                <a:lnTo>
                  <a:pt x="502315" y="203186"/>
                </a:lnTo>
                <a:lnTo>
                  <a:pt x="498075" y="179399"/>
                </a:lnTo>
                <a:lnTo>
                  <a:pt x="476875" y="132715"/>
                </a:lnTo>
                <a:lnTo>
                  <a:pt x="449651" y="92701"/>
                </a:lnTo>
                <a:lnTo>
                  <a:pt x="416401" y="57354"/>
                </a:lnTo>
                <a:lnTo>
                  <a:pt x="376011" y="30233"/>
                </a:lnTo>
                <a:lnTo>
                  <a:pt x="329595" y="11337"/>
                </a:lnTo>
                <a:lnTo>
                  <a:pt x="280055" y="1556"/>
                </a:lnTo>
                <a:lnTo>
                  <a:pt x="254616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793638" y="3863021"/>
            <a:ext cx="509270" cy="509905"/>
          </a:xfrm>
          <a:custGeom>
            <a:avLst/>
            <a:gdLst/>
            <a:ahLst/>
            <a:cxnLst/>
            <a:rect l="l" t="t" r="r" b="b"/>
            <a:pathLst>
              <a:path w="509270" h="509904">
                <a:moveTo>
                  <a:pt x="0" y="254805"/>
                </a:moveTo>
                <a:lnTo>
                  <a:pt x="4909" y="203186"/>
                </a:lnTo>
                <a:lnTo>
                  <a:pt x="20753" y="155613"/>
                </a:lnTo>
                <a:lnTo>
                  <a:pt x="43737" y="112263"/>
                </a:lnTo>
                <a:lnTo>
                  <a:pt x="75202" y="75361"/>
                </a:lnTo>
                <a:lnTo>
                  <a:pt x="93277" y="57354"/>
                </a:lnTo>
                <a:lnTo>
                  <a:pt x="132998" y="30233"/>
                </a:lnTo>
                <a:lnTo>
                  <a:pt x="179414" y="11337"/>
                </a:lnTo>
                <a:lnTo>
                  <a:pt x="228953" y="1556"/>
                </a:lnTo>
                <a:lnTo>
                  <a:pt x="254616" y="0"/>
                </a:lnTo>
                <a:lnTo>
                  <a:pt x="280055" y="1556"/>
                </a:lnTo>
                <a:lnTo>
                  <a:pt x="329595" y="11337"/>
                </a:lnTo>
                <a:lnTo>
                  <a:pt x="376011" y="30233"/>
                </a:lnTo>
                <a:lnTo>
                  <a:pt x="416401" y="57354"/>
                </a:lnTo>
                <a:lnTo>
                  <a:pt x="449651" y="92701"/>
                </a:lnTo>
                <a:lnTo>
                  <a:pt x="476875" y="132715"/>
                </a:lnTo>
                <a:lnTo>
                  <a:pt x="498075" y="179399"/>
                </a:lnTo>
                <a:lnTo>
                  <a:pt x="502315" y="203186"/>
                </a:lnTo>
                <a:lnTo>
                  <a:pt x="507224" y="229418"/>
                </a:lnTo>
                <a:lnTo>
                  <a:pt x="509009" y="254805"/>
                </a:lnTo>
                <a:lnTo>
                  <a:pt x="507224" y="280281"/>
                </a:lnTo>
                <a:lnTo>
                  <a:pt x="502315" y="305779"/>
                </a:lnTo>
                <a:lnTo>
                  <a:pt x="488256" y="354042"/>
                </a:lnTo>
                <a:lnTo>
                  <a:pt x="465941" y="397436"/>
                </a:lnTo>
                <a:lnTo>
                  <a:pt x="433807" y="434316"/>
                </a:lnTo>
                <a:lnTo>
                  <a:pt x="397210" y="466306"/>
                </a:lnTo>
                <a:lnTo>
                  <a:pt x="353695" y="488536"/>
                </a:lnTo>
                <a:lnTo>
                  <a:pt x="305718" y="503186"/>
                </a:lnTo>
                <a:lnTo>
                  <a:pt x="254616" y="509699"/>
                </a:lnTo>
                <a:lnTo>
                  <a:pt x="228953" y="508077"/>
                </a:lnTo>
                <a:lnTo>
                  <a:pt x="179414" y="498317"/>
                </a:lnTo>
                <a:lnTo>
                  <a:pt x="132998" y="477710"/>
                </a:lnTo>
                <a:lnTo>
                  <a:pt x="93277" y="450033"/>
                </a:lnTo>
                <a:lnTo>
                  <a:pt x="57796" y="416420"/>
                </a:lnTo>
                <a:lnTo>
                  <a:pt x="30571" y="376272"/>
                </a:lnTo>
                <a:lnTo>
                  <a:pt x="11603" y="330188"/>
                </a:lnTo>
                <a:lnTo>
                  <a:pt x="1785" y="280281"/>
                </a:lnTo>
                <a:lnTo>
                  <a:pt x="0" y="254805"/>
                </a:lnTo>
              </a:path>
            </a:pathLst>
          </a:custGeom>
          <a:ln w="4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70171" y="3962824"/>
            <a:ext cx="17716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02648" y="3853239"/>
            <a:ext cx="979169" cy="264795"/>
          </a:xfrm>
          <a:custGeom>
            <a:avLst/>
            <a:gdLst/>
            <a:ahLst/>
            <a:cxnLst/>
            <a:rect l="l" t="t" r="r" b="b"/>
            <a:pathLst>
              <a:path w="979170" h="264795">
                <a:moveTo>
                  <a:pt x="978967" y="0"/>
                </a:moveTo>
                <a:lnTo>
                  <a:pt x="0" y="264586"/>
                </a:lnTo>
              </a:path>
            </a:pathLst>
          </a:custGeom>
          <a:ln w="4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254390" y="3795663"/>
            <a:ext cx="75565" cy="120650"/>
          </a:xfrm>
          <a:custGeom>
            <a:avLst/>
            <a:gdLst/>
            <a:ahLst/>
            <a:cxnLst/>
            <a:rect l="l" t="t" r="r" b="b"/>
            <a:pathLst>
              <a:path w="75565" h="120650">
                <a:moveTo>
                  <a:pt x="0" y="0"/>
                </a:moveTo>
                <a:lnTo>
                  <a:pt x="32133" y="120489"/>
                </a:lnTo>
                <a:lnTo>
                  <a:pt x="75202" y="451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80874" y="5593529"/>
            <a:ext cx="967105" cy="0"/>
          </a:xfrm>
          <a:custGeom>
            <a:avLst/>
            <a:gdLst/>
            <a:ahLst/>
            <a:cxnLst/>
            <a:rect l="l" t="t" r="r" b="b"/>
            <a:pathLst>
              <a:path w="967104">
                <a:moveTo>
                  <a:pt x="966515" y="0"/>
                </a:moveTo>
                <a:lnTo>
                  <a:pt x="0" y="0"/>
                </a:lnTo>
              </a:path>
            </a:pathLst>
          </a:custGeom>
          <a:ln w="48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934893" y="5531150"/>
            <a:ext cx="62230" cy="125095"/>
          </a:xfrm>
          <a:custGeom>
            <a:avLst/>
            <a:gdLst/>
            <a:ahLst/>
            <a:cxnLst/>
            <a:rect l="l" t="t" r="r" b="b"/>
            <a:pathLst>
              <a:path w="62229" h="125095">
                <a:moveTo>
                  <a:pt x="0" y="0"/>
                </a:moveTo>
                <a:lnTo>
                  <a:pt x="0" y="124735"/>
                </a:lnTo>
                <a:lnTo>
                  <a:pt x="62036" y="623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74207" y="5338634"/>
            <a:ext cx="506730" cy="508634"/>
          </a:xfrm>
          <a:custGeom>
            <a:avLst/>
            <a:gdLst/>
            <a:ahLst/>
            <a:cxnLst/>
            <a:rect l="l" t="t" r="r" b="b"/>
            <a:pathLst>
              <a:path w="506729" h="508635">
                <a:moveTo>
                  <a:pt x="252786" y="0"/>
                </a:moveTo>
                <a:lnTo>
                  <a:pt x="201573" y="4868"/>
                </a:lnTo>
                <a:lnTo>
                  <a:pt x="154733" y="19518"/>
                </a:lnTo>
                <a:lnTo>
                  <a:pt x="111687" y="43371"/>
                </a:lnTo>
                <a:lnTo>
                  <a:pt x="73550" y="73760"/>
                </a:lnTo>
                <a:lnTo>
                  <a:pt x="43046" y="112263"/>
                </a:lnTo>
                <a:lnTo>
                  <a:pt x="19079" y="155635"/>
                </a:lnTo>
                <a:lnTo>
                  <a:pt x="4351" y="203364"/>
                </a:lnTo>
                <a:lnTo>
                  <a:pt x="0" y="227773"/>
                </a:lnTo>
                <a:lnTo>
                  <a:pt x="0" y="280370"/>
                </a:lnTo>
                <a:lnTo>
                  <a:pt x="10889" y="330277"/>
                </a:lnTo>
                <a:lnTo>
                  <a:pt x="29969" y="375294"/>
                </a:lnTo>
                <a:lnTo>
                  <a:pt x="57216" y="416509"/>
                </a:lnTo>
                <a:lnTo>
                  <a:pt x="90979" y="450122"/>
                </a:lnTo>
                <a:lnTo>
                  <a:pt x="132396" y="477799"/>
                </a:lnTo>
                <a:lnTo>
                  <a:pt x="177606" y="496784"/>
                </a:lnTo>
                <a:lnTo>
                  <a:pt x="227191" y="508166"/>
                </a:lnTo>
                <a:lnTo>
                  <a:pt x="279497" y="508166"/>
                </a:lnTo>
                <a:lnTo>
                  <a:pt x="329617" y="496784"/>
                </a:lnTo>
                <a:lnTo>
                  <a:pt x="374292" y="477799"/>
                </a:lnTo>
                <a:lnTo>
                  <a:pt x="414058" y="450122"/>
                </a:lnTo>
                <a:lnTo>
                  <a:pt x="449472" y="416509"/>
                </a:lnTo>
                <a:lnTo>
                  <a:pt x="476719" y="375294"/>
                </a:lnTo>
                <a:lnTo>
                  <a:pt x="495776" y="330277"/>
                </a:lnTo>
                <a:lnTo>
                  <a:pt x="505573" y="280370"/>
                </a:lnTo>
                <a:lnTo>
                  <a:pt x="506666" y="254894"/>
                </a:lnTo>
                <a:lnTo>
                  <a:pt x="505573" y="227773"/>
                </a:lnTo>
                <a:lnTo>
                  <a:pt x="495776" y="177888"/>
                </a:lnTo>
                <a:lnTo>
                  <a:pt x="476719" y="132871"/>
                </a:lnTo>
                <a:lnTo>
                  <a:pt x="449472" y="93279"/>
                </a:lnTo>
                <a:lnTo>
                  <a:pt x="414058" y="58021"/>
                </a:lnTo>
                <a:lnTo>
                  <a:pt x="374292" y="30366"/>
                </a:lnTo>
                <a:lnTo>
                  <a:pt x="329617" y="11381"/>
                </a:lnTo>
                <a:lnTo>
                  <a:pt x="279497" y="1622"/>
                </a:lnTo>
                <a:lnTo>
                  <a:pt x="252786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474207" y="5338634"/>
            <a:ext cx="506730" cy="508634"/>
          </a:xfrm>
          <a:custGeom>
            <a:avLst/>
            <a:gdLst/>
            <a:ahLst/>
            <a:cxnLst/>
            <a:rect l="l" t="t" r="r" b="b"/>
            <a:pathLst>
              <a:path w="506729" h="508635">
                <a:moveTo>
                  <a:pt x="0" y="254894"/>
                </a:moveTo>
                <a:lnTo>
                  <a:pt x="4351" y="203364"/>
                </a:lnTo>
                <a:lnTo>
                  <a:pt x="19079" y="155635"/>
                </a:lnTo>
                <a:lnTo>
                  <a:pt x="43046" y="112263"/>
                </a:lnTo>
                <a:lnTo>
                  <a:pt x="73550" y="73760"/>
                </a:lnTo>
                <a:lnTo>
                  <a:pt x="111687" y="43371"/>
                </a:lnTo>
                <a:lnTo>
                  <a:pt x="154733" y="19518"/>
                </a:lnTo>
                <a:lnTo>
                  <a:pt x="201573" y="4868"/>
                </a:lnTo>
                <a:lnTo>
                  <a:pt x="252786" y="0"/>
                </a:lnTo>
                <a:lnTo>
                  <a:pt x="279497" y="1622"/>
                </a:lnTo>
                <a:lnTo>
                  <a:pt x="329617" y="11381"/>
                </a:lnTo>
                <a:lnTo>
                  <a:pt x="374292" y="30366"/>
                </a:lnTo>
                <a:lnTo>
                  <a:pt x="414058" y="58021"/>
                </a:lnTo>
                <a:lnTo>
                  <a:pt x="449472" y="93279"/>
                </a:lnTo>
                <a:lnTo>
                  <a:pt x="476719" y="132871"/>
                </a:lnTo>
                <a:lnTo>
                  <a:pt x="495776" y="177888"/>
                </a:lnTo>
                <a:lnTo>
                  <a:pt x="505573" y="227773"/>
                </a:lnTo>
                <a:lnTo>
                  <a:pt x="506666" y="254894"/>
                </a:lnTo>
                <a:lnTo>
                  <a:pt x="502315" y="306402"/>
                </a:lnTo>
                <a:lnTo>
                  <a:pt x="487609" y="352508"/>
                </a:lnTo>
                <a:lnTo>
                  <a:pt x="463642" y="395902"/>
                </a:lnTo>
                <a:lnTo>
                  <a:pt x="433115" y="434405"/>
                </a:lnTo>
                <a:lnTo>
                  <a:pt x="394979" y="464772"/>
                </a:lnTo>
                <a:lnTo>
                  <a:pt x="351955" y="488647"/>
                </a:lnTo>
                <a:lnTo>
                  <a:pt x="303999" y="503275"/>
                </a:lnTo>
                <a:lnTo>
                  <a:pt x="279497" y="508166"/>
                </a:lnTo>
                <a:lnTo>
                  <a:pt x="252786" y="508166"/>
                </a:lnTo>
                <a:lnTo>
                  <a:pt x="227191" y="508166"/>
                </a:lnTo>
                <a:lnTo>
                  <a:pt x="177606" y="496784"/>
                </a:lnTo>
                <a:lnTo>
                  <a:pt x="132396" y="477799"/>
                </a:lnTo>
                <a:lnTo>
                  <a:pt x="90979" y="450122"/>
                </a:lnTo>
                <a:lnTo>
                  <a:pt x="57216" y="416509"/>
                </a:lnTo>
                <a:lnTo>
                  <a:pt x="29969" y="375294"/>
                </a:lnTo>
                <a:lnTo>
                  <a:pt x="10889" y="330277"/>
                </a:lnTo>
                <a:lnTo>
                  <a:pt x="0" y="280370"/>
                </a:lnTo>
                <a:lnTo>
                  <a:pt x="0" y="254894"/>
                </a:lnTo>
              </a:path>
            </a:pathLst>
          </a:custGeom>
          <a:ln w="4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96930" y="5338634"/>
            <a:ext cx="509270" cy="508634"/>
          </a:xfrm>
          <a:custGeom>
            <a:avLst/>
            <a:gdLst/>
            <a:ahLst/>
            <a:cxnLst/>
            <a:rect l="l" t="t" r="r" b="b"/>
            <a:pathLst>
              <a:path w="509270" h="508635">
                <a:moveTo>
                  <a:pt x="254393" y="0"/>
                </a:moveTo>
                <a:lnTo>
                  <a:pt x="203291" y="4868"/>
                </a:lnTo>
                <a:lnTo>
                  <a:pt x="155313" y="19518"/>
                </a:lnTo>
                <a:lnTo>
                  <a:pt x="112245" y="43371"/>
                </a:lnTo>
                <a:lnTo>
                  <a:pt x="75202" y="73760"/>
                </a:lnTo>
                <a:lnTo>
                  <a:pt x="43514" y="112263"/>
                </a:lnTo>
                <a:lnTo>
                  <a:pt x="20753" y="155635"/>
                </a:lnTo>
                <a:lnTo>
                  <a:pt x="4909" y="203364"/>
                </a:lnTo>
                <a:lnTo>
                  <a:pt x="0" y="254894"/>
                </a:lnTo>
                <a:lnTo>
                  <a:pt x="1562" y="280370"/>
                </a:lnTo>
                <a:lnTo>
                  <a:pt x="11380" y="330277"/>
                </a:lnTo>
                <a:lnTo>
                  <a:pt x="30571" y="375294"/>
                </a:lnTo>
                <a:lnTo>
                  <a:pt x="57796" y="416509"/>
                </a:lnTo>
                <a:lnTo>
                  <a:pt x="93277" y="450122"/>
                </a:lnTo>
                <a:lnTo>
                  <a:pt x="132998" y="477799"/>
                </a:lnTo>
                <a:lnTo>
                  <a:pt x="179191" y="496784"/>
                </a:lnTo>
                <a:lnTo>
                  <a:pt x="228730" y="508166"/>
                </a:lnTo>
                <a:lnTo>
                  <a:pt x="280055" y="508166"/>
                </a:lnTo>
                <a:lnTo>
                  <a:pt x="329595" y="496784"/>
                </a:lnTo>
                <a:lnTo>
                  <a:pt x="376011" y="477799"/>
                </a:lnTo>
                <a:lnTo>
                  <a:pt x="416178" y="450122"/>
                </a:lnTo>
                <a:lnTo>
                  <a:pt x="449428" y="416509"/>
                </a:lnTo>
                <a:lnTo>
                  <a:pt x="478437" y="375294"/>
                </a:lnTo>
                <a:lnTo>
                  <a:pt x="488256" y="352508"/>
                </a:lnTo>
                <a:lnTo>
                  <a:pt x="498075" y="330277"/>
                </a:lnTo>
                <a:lnTo>
                  <a:pt x="502315" y="306402"/>
                </a:lnTo>
                <a:lnTo>
                  <a:pt x="507224" y="280370"/>
                </a:lnTo>
                <a:lnTo>
                  <a:pt x="508786" y="254894"/>
                </a:lnTo>
                <a:lnTo>
                  <a:pt x="507224" y="227773"/>
                </a:lnTo>
                <a:lnTo>
                  <a:pt x="502315" y="203364"/>
                </a:lnTo>
                <a:lnTo>
                  <a:pt x="498075" y="179510"/>
                </a:lnTo>
                <a:lnTo>
                  <a:pt x="488256" y="155635"/>
                </a:lnTo>
                <a:lnTo>
                  <a:pt x="478437" y="132871"/>
                </a:lnTo>
                <a:lnTo>
                  <a:pt x="465941" y="112263"/>
                </a:lnTo>
                <a:lnTo>
                  <a:pt x="449428" y="93279"/>
                </a:lnTo>
                <a:lnTo>
                  <a:pt x="433584" y="73760"/>
                </a:lnTo>
                <a:lnTo>
                  <a:pt x="397210" y="43371"/>
                </a:lnTo>
                <a:lnTo>
                  <a:pt x="353695" y="19518"/>
                </a:lnTo>
                <a:lnTo>
                  <a:pt x="305718" y="4868"/>
                </a:lnTo>
                <a:lnTo>
                  <a:pt x="280055" y="1622"/>
                </a:lnTo>
                <a:lnTo>
                  <a:pt x="254393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96930" y="5338634"/>
            <a:ext cx="509270" cy="508634"/>
          </a:xfrm>
          <a:custGeom>
            <a:avLst/>
            <a:gdLst/>
            <a:ahLst/>
            <a:cxnLst/>
            <a:rect l="l" t="t" r="r" b="b"/>
            <a:pathLst>
              <a:path w="509270" h="508635">
                <a:moveTo>
                  <a:pt x="0" y="254894"/>
                </a:moveTo>
                <a:lnTo>
                  <a:pt x="4909" y="203364"/>
                </a:lnTo>
                <a:lnTo>
                  <a:pt x="20753" y="155635"/>
                </a:lnTo>
                <a:lnTo>
                  <a:pt x="43514" y="112263"/>
                </a:lnTo>
                <a:lnTo>
                  <a:pt x="75202" y="73760"/>
                </a:lnTo>
                <a:lnTo>
                  <a:pt x="112245" y="43371"/>
                </a:lnTo>
                <a:lnTo>
                  <a:pt x="155313" y="19518"/>
                </a:lnTo>
                <a:lnTo>
                  <a:pt x="203291" y="4868"/>
                </a:lnTo>
                <a:lnTo>
                  <a:pt x="254393" y="0"/>
                </a:lnTo>
                <a:lnTo>
                  <a:pt x="280055" y="1622"/>
                </a:lnTo>
                <a:lnTo>
                  <a:pt x="329595" y="11381"/>
                </a:lnTo>
                <a:lnTo>
                  <a:pt x="376011" y="30366"/>
                </a:lnTo>
                <a:lnTo>
                  <a:pt x="416178" y="58021"/>
                </a:lnTo>
                <a:lnTo>
                  <a:pt x="449428" y="93279"/>
                </a:lnTo>
                <a:lnTo>
                  <a:pt x="465941" y="112263"/>
                </a:lnTo>
                <a:lnTo>
                  <a:pt x="478437" y="132871"/>
                </a:lnTo>
                <a:lnTo>
                  <a:pt x="488256" y="155635"/>
                </a:lnTo>
                <a:lnTo>
                  <a:pt x="498075" y="179510"/>
                </a:lnTo>
                <a:lnTo>
                  <a:pt x="502315" y="203364"/>
                </a:lnTo>
                <a:lnTo>
                  <a:pt x="507224" y="227773"/>
                </a:lnTo>
                <a:lnTo>
                  <a:pt x="508786" y="254894"/>
                </a:lnTo>
                <a:lnTo>
                  <a:pt x="507224" y="280370"/>
                </a:lnTo>
                <a:lnTo>
                  <a:pt x="502315" y="306402"/>
                </a:lnTo>
                <a:lnTo>
                  <a:pt x="498075" y="330277"/>
                </a:lnTo>
                <a:lnTo>
                  <a:pt x="488256" y="352508"/>
                </a:lnTo>
                <a:lnTo>
                  <a:pt x="478437" y="375294"/>
                </a:lnTo>
                <a:lnTo>
                  <a:pt x="449428" y="416509"/>
                </a:lnTo>
                <a:lnTo>
                  <a:pt x="416178" y="450122"/>
                </a:lnTo>
                <a:lnTo>
                  <a:pt x="376011" y="477799"/>
                </a:lnTo>
                <a:lnTo>
                  <a:pt x="329595" y="496784"/>
                </a:lnTo>
                <a:lnTo>
                  <a:pt x="280055" y="508166"/>
                </a:lnTo>
                <a:lnTo>
                  <a:pt x="254393" y="508166"/>
                </a:lnTo>
                <a:lnTo>
                  <a:pt x="228730" y="508166"/>
                </a:lnTo>
                <a:lnTo>
                  <a:pt x="179191" y="496784"/>
                </a:lnTo>
                <a:lnTo>
                  <a:pt x="132998" y="477799"/>
                </a:lnTo>
                <a:lnTo>
                  <a:pt x="93277" y="450122"/>
                </a:lnTo>
                <a:lnTo>
                  <a:pt x="57796" y="416509"/>
                </a:lnTo>
                <a:lnTo>
                  <a:pt x="30571" y="375294"/>
                </a:lnTo>
                <a:lnTo>
                  <a:pt x="11380" y="330277"/>
                </a:lnTo>
                <a:lnTo>
                  <a:pt x="1562" y="280370"/>
                </a:lnTo>
                <a:lnTo>
                  <a:pt x="0" y="254894"/>
                </a:lnTo>
              </a:path>
            </a:pathLst>
          </a:custGeom>
          <a:ln w="4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47919" y="4494865"/>
            <a:ext cx="1894205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5" dirty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(A </a:t>
            </a:r>
            <a:r>
              <a:rPr sz="1750" spc="5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B) 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then</a:t>
            </a:r>
            <a:r>
              <a:rPr sz="175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50980" y="4494865"/>
            <a:ext cx="1718310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5" dirty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(A </a:t>
            </a:r>
            <a:r>
              <a:rPr sz="1750" spc="5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B) 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then</a:t>
            </a:r>
            <a:r>
              <a:rPr sz="175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48375" y="5438526"/>
            <a:ext cx="1701800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7335" algn="l"/>
              </a:tabLst>
            </a:pPr>
            <a:r>
              <a:rPr sz="2625" spc="37" baseline="1587" dirty="0">
                <a:solidFill>
                  <a:schemeClr val="tx1"/>
                </a:solidFill>
                <a:latin typeface="Arial"/>
                <a:cs typeface="Arial"/>
              </a:rPr>
              <a:t>A	</a:t>
            </a: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1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9530">
              <a:lnSpc>
                <a:spcPct val="100000"/>
              </a:lnSpc>
            </a:pPr>
            <a:r>
              <a:rPr sz="1750" spc="5" dirty="0">
                <a:solidFill>
                  <a:schemeClr val="tx1"/>
                </a:solidFill>
                <a:latin typeface="Arial"/>
                <a:cs typeface="Arial"/>
              </a:rPr>
              <a:t>If (not </a:t>
            </a:r>
            <a:r>
              <a:rPr sz="1750" spc="20" dirty="0">
                <a:solidFill>
                  <a:schemeClr val="tx1"/>
                </a:solidFill>
                <a:latin typeface="Arial"/>
                <a:cs typeface="Arial"/>
              </a:rPr>
              <a:t>A) 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then</a:t>
            </a:r>
            <a:r>
              <a:rPr sz="175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 rot="10860000">
            <a:off x="5133001" y="3621059"/>
            <a:ext cx="27494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8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89705" y="5593529"/>
            <a:ext cx="203835" cy="50165"/>
          </a:xfrm>
          <a:custGeom>
            <a:avLst/>
            <a:gdLst/>
            <a:ahLst/>
            <a:cxnLst/>
            <a:rect l="l" t="t" r="r" b="b"/>
            <a:pathLst>
              <a:path w="203834" h="50164">
                <a:moveTo>
                  <a:pt x="0" y="0"/>
                </a:moveTo>
                <a:lnTo>
                  <a:pt x="22315" y="18984"/>
                </a:lnTo>
                <a:lnTo>
                  <a:pt x="45299" y="35257"/>
                </a:lnTo>
                <a:lnTo>
                  <a:pt x="67615" y="45016"/>
                </a:lnTo>
                <a:lnTo>
                  <a:pt x="89930" y="49885"/>
                </a:lnTo>
                <a:lnTo>
                  <a:pt x="112245" y="49885"/>
                </a:lnTo>
                <a:lnTo>
                  <a:pt x="134560" y="45016"/>
                </a:lnTo>
                <a:lnTo>
                  <a:pt x="156875" y="35257"/>
                </a:lnTo>
                <a:lnTo>
                  <a:pt x="180976" y="18984"/>
                </a:lnTo>
                <a:lnTo>
                  <a:pt x="203291" y="0"/>
                </a:lnTo>
              </a:path>
            </a:pathLst>
          </a:custGeom>
          <a:ln w="157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286525" y="5541998"/>
            <a:ext cx="203200" cy="52069"/>
          </a:xfrm>
          <a:custGeom>
            <a:avLst/>
            <a:gdLst/>
            <a:ahLst/>
            <a:cxnLst/>
            <a:rect l="l" t="t" r="r" b="b"/>
            <a:pathLst>
              <a:path w="203200" h="52070">
                <a:moveTo>
                  <a:pt x="0" y="51530"/>
                </a:moveTo>
                <a:lnTo>
                  <a:pt x="22337" y="30922"/>
                </a:lnTo>
                <a:lnTo>
                  <a:pt x="45210" y="16272"/>
                </a:lnTo>
                <a:lnTo>
                  <a:pt x="67548" y="4890"/>
                </a:lnTo>
                <a:lnTo>
                  <a:pt x="89885" y="0"/>
                </a:lnTo>
                <a:lnTo>
                  <a:pt x="112223" y="0"/>
                </a:lnTo>
                <a:lnTo>
                  <a:pt x="134560" y="4890"/>
                </a:lnTo>
                <a:lnTo>
                  <a:pt x="156898" y="16272"/>
                </a:lnTo>
                <a:lnTo>
                  <a:pt x="180864" y="30922"/>
                </a:lnTo>
                <a:lnTo>
                  <a:pt x="203179" y="51530"/>
                </a:lnTo>
              </a:path>
            </a:pathLst>
          </a:custGeom>
          <a:ln w="157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713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75695"/>
            <a:ext cx="8226425" cy="537711"/>
          </a:xfrm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>
              <a:lnSpc>
                <a:spcPts val="3870"/>
              </a:lnSpc>
            </a:pPr>
            <a:r>
              <a:rPr lang="en-US" sz="3200" dirty="0">
                <a:solidFill>
                  <a:schemeClr val="tx1"/>
                </a:solidFill>
              </a:rPr>
              <a:t>UZROČNO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POSLEDIČNI GRAFOVI</a:t>
            </a:r>
            <a:r>
              <a:rPr lang="en-US" sz="3200" spc="-12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540" y="1502028"/>
            <a:ext cx="63379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uzročno-posledični graf se transformiše u tabelu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odlučivanja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355" y="1876044"/>
            <a:ext cx="8792210" cy="691856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3415665" marR="694690" indent="-2698115">
              <a:lnSpc>
                <a:spcPct val="100499"/>
              </a:lnSpc>
              <a:spcBef>
                <a:spcPts val="835"/>
              </a:spcBef>
            </a:pPr>
            <a:r>
              <a:rPr sz="2000" spc="-35" dirty="0">
                <a:solidFill>
                  <a:schemeClr val="tx1"/>
                </a:solidFill>
                <a:latin typeface="Arial"/>
                <a:cs typeface="Arial"/>
              </a:rPr>
              <a:t>Tabela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odlučivanja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 dvodimenzionalnu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mapira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uzroke u</a:t>
            </a:r>
            <a:r>
              <a:rPr sz="1800" u="heavy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posledice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540" y="2782570"/>
            <a:ext cx="8519795" cy="1864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Tabela</a:t>
            </a:r>
            <a:r>
              <a:rPr sz="1800" u="heavy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sadrži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 jednu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svaki uzrok i posledicu (po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podeljena na dva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dela)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kolone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pravilima na osnovu kojih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generišu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primeri; broj kolona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zavisi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broja uzroka, a sadržaj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dobija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analizom čvorova koji predstavljaju</a:t>
            </a:r>
            <a:r>
              <a:rPr sz="1800" spc="2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posledice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polja koja sadrže vrednosti: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true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false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i * (sadržaj polja nije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bitan)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540" y="5313679"/>
            <a:ext cx="21285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vrstama sa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uzrocima: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45433" y="4885944"/>
            <a:ext cx="3409950" cy="68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Značenje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u="heavy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977265">
              <a:lnSpc>
                <a:spcPct val="100000"/>
              </a:lnSpc>
              <a:spcBef>
                <a:spcPts val="120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vrstama sa</a:t>
            </a: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posledicama: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7540" y="5801664"/>
            <a:ext cx="3071495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 označava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uslov ispunjen  F označava da uslov nije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ispunjen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0125" y="5801664"/>
            <a:ext cx="355727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 označava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će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akcija biti</a:t>
            </a:r>
            <a:r>
              <a:rPr sz="16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izvršena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F označava da akcija neće biti izvršena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73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75695"/>
            <a:ext cx="8226425" cy="537711"/>
          </a:xfrm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>
              <a:lnSpc>
                <a:spcPts val="3870"/>
              </a:lnSpc>
            </a:pPr>
            <a:r>
              <a:rPr lang="en-US" sz="3200" dirty="0">
                <a:solidFill>
                  <a:schemeClr val="tx1"/>
                </a:solidFill>
              </a:rPr>
              <a:t>UZROČNO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POSLEDIČNI GRAFOVI</a:t>
            </a:r>
            <a:r>
              <a:rPr lang="en-US" sz="3200" spc="-12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740" y="1510538"/>
            <a:ext cx="8364855" cy="5227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funkcija koja obrađuje podizanje novca sa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računa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9080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Ulazi funkcije: količina novca koji se podiže,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računa i trenutno stanje na računu  Izlazi funkcije: novo stanje na računu i kôd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Tip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računa može biti: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(poštanski) i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800" i="1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(klasični)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139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 akcije može da bude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D&amp;L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(obradi podizanje novca i pošalji pismo),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(obradi  podizanje novca),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S&amp;L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(blokiraj račun i pošalji pismo) i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L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(pošalji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pismo)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65735" algn="ctr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Specifikacija</a:t>
            </a:r>
            <a:r>
              <a:rPr sz="1800" u="heavy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funkcije: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Ukoliko ima dovoljno novčanih sredstava na računu ili bi novo stanje bilo u  granicama dozvoljenog minusa, podizanje novca se obrađuje. Ukoliko bi podizanje  novca dovelo do prekoračenja dozvoljenog minusa, podizanje novca nije moguće. 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slučaju, ukoliko je u pitanju poštanski račun,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vrši 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njegovo privremeno  blokiranje. Pismo se šalje 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obavljene transakcije u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poštanskog računa, kao i za klasični račun ukoliko na njemu nema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dovoljno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novčanih sredstava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(tj.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više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plusu).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99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74092"/>
            <a:ext cx="8226425" cy="540917"/>
          </a:xfrm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>
              <a:lnSpc>
                <a:spcPts val="3870"/>
              </a:lnSpc>
            </a:pPr>
            <a:r>
              <a:rPr lang="en-US" sz="32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UZROČNO-POSLEDIČNI GRAFOVI</a:t>
            </a:r>
            <a:r>
              <a:rPr lang="en-US" sz="3200" spc="-12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(5)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740" y="1455546"/>
            <a:ext cx="3816985" cy="110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Uzroci: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U1. Novo stanje je u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plusu.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U2. Novo stanje je u dozvoljenom minusu.  U3. Račun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poštanski.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2600" y="1461896"/>
            <a:ext cx="96329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Posledice: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2600" y="1949577"/>
            <a:ext cx="308292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P1. Obrada podizanja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novca.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P2. Privremeno blokiranje računa.  P3. Slanje</a:t>
            </a:r>
            <a:r>
              <a:rPr sz="16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pisma.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0860000">
            <a:off x="2712811" y="3491254"/>
            <a:ext cx="22739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75"/>
              </a:lnSpc>
            </a:pPr>
            <a:r>
              <a:rPr sz="1450" spc="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59279"/>
              </p:ext>
            </p:extLst>
          </p:nvPr>
        </p:nvGraphicFramePr>
        <p:xfrm>
          <a:off x="230187" y="2770251"/>
          <a:ext cx="8705846" cy="3914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6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0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36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7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77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3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4574">
                <a:tc rowSpan="7" gridSpan="4">
                  <a:txBody>
                    <a:bodyPr/>
                    <a:lstStyle/>
                    <a:p>
                      <a:pPr marL="408305">
                        <a:lnSpc>
                          <a:spcPct val="100000"/>
                        </a:lnSpc>
                        <a:spcBef>
                          <a:spcPts val="405"/>
                        </a:spcBef>
                        <a:tabLst>
                          <a:tab pos="3023870" algn="l"/>
                        </a:tabLst>
                      </a:pPr>
                      <a:r>
                        <a:rPr sz="1450" spc="15" dirty="0">
                          <a:latin typeface="Arial"/>
                          <a:cs typeface="Arial"/>
                        </a:rPr>
                        <a:t>U1	P1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 marL="109093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450" spc="20" dirty="0">
                          <a:latin typeface="Arial"/>
                          <a:cs typeface="Arial"/>
                        </a:rPr>
                        <a:t>V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3023870" algn="l"/>
                        </a:tabLst>
                      </a:pPr>
                      <a:r>
                        <a:rPr sz="1450" spc="15" dirty="0">
                          <a:latin typeface="Arial"/>
                          <a:cs typeface="Arial"/>
                        </a:rPr>
                        <a:t>U2	P2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542540">
                        <a:lnSpc>
                          <a:spcPts val="1495"/>
                        </a:lnSpc>
                        <a:spcBef>
                          <a:spcPts val="1250"/>
                        </a:spcBef>
                      </a:pPr>
                      <a:r>
                        <a:rPr sz="1450" spc="20" dirty="0">
                          <a:latin typeface="Arial"/>
                          <a:cs typeface="Arial"/>
                        </a:rPr>
                        <a:t>V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 marL="408305">
                        <a:lnSpc>
                          <a:spcPts val="1495"/>
                        </a:lnSpc>
                        <a:tabLst>
                          <a:tab pos="3023870" algn="l"/>
                        </a:tabLst>
                      </a:pPr>
                      <a:r>
                        <a:rPr sz="1450" spc="15" dirty="0">
                          <a:latin typeface="Arial"/>
                          <a:cs typeface="Arial"/>
                        </a:rPr>
                        <a:t>U3	P3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Čvorovi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00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U1. Novo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stanje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je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plusu.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74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U2. Novo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stanje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dozv.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minusu.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700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U3.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Račun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poštanski.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74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P1. Obrada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podizanja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novca.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700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P2.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Privremeno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blokir.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računa.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424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400">
                      <a:solidFill>
                        <a:srgbClr val="000000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P3. Slanje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pisma.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primer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Tip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računa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Dozvoljeni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minus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Trenutno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stanje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Suma za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podizanje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Novo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stanje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Kôd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akcije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T1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T2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S&amp;L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T3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7023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D&amp;L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T4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7023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D&amp;L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T5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2100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1200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T6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D&amp;L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4349" y="3417708"/>
            <a:ext cx="420370" cy="421005"/>
          </a:xfrm>
          <a:custGeom>
            <a:avLst/>
            <a:gdLst/>
            <a:ahLst/>
            <a:cxnLst/>
            <a:rect l="l" t="t" r="r" b="b"/>
            <a:pathLst>
              <a:path w="420369" h="421004">
                <a:moveTo>
                  <a:pt x="231815" y="0"/>
                </a:moveTo>
                <a:lnTo>
                  <a:pt x="188345" y="0"/>
                </a:lnTo>
                <a:lnTo>
                  <a:pt x="147149" y="9001"/>
                </a:lnTo>
                <a:lnTo>
                  <a:pt x="110021" y="25197"/>
                </a:lnTo>
                <a:lnTo>
                  <a:pt x="75610" y="47701"/>
                </a:lnTo>
                <a:lnTo>
                  <a:pt x="47540" y="75610"/>
                </a:lnTo>
                <a:lnTo>
                  <a:pt x="24900" y="110251"/>
                </a:lnTo>
                <a:lnTo>
                  <a:pt x="9053" y="147162"/>
                </a:lnTo>
                <a:lnTo>
                  <a:pt x="0" y="188554"/>
                </a:lnTo>
                <a:lnTo>
                  <a:pt x="0" y="232198"/>
                </a:lnTo>
                <a:lnTo>
                  <a:pt x="9053" y="273609"/>
                </a:lnTo>
                <a:lnTo>
                  <a:pt x="24900" y="310501"/>
                </a:lnTo>
                <a:lnTo>
                  <a:pt x="47540" y="343814"/>
                </a:lnTo>
                <a:lnTo>
                  <a:pt x="75610" y="373070"/>
                </a:lnTo>
                <a:lnTo>
                  <a:pt x="110021" y="395555"/>
                </a:lnTo>
                <a:lnTo>
                  <a:pt x="147149" y="411769"/>
                </a:lnTo>
                <a:lnTo>
                  <a:pt x="188345" y="419406"/>
                </a:lnTo>
                <a:lnTo>
                  <a:pt x="209171" y="420771"/>
                </a:lnTo>
                <a:lnTo>
                  <a:pt x="231815" y="419406"/>
                </a:lnTo>
                <a:lnTo>
                  <a:pt x="273022" y="411770"/>
                </a:lnTo>
                <a:lnTo>
                  <a:pt x="310150" y="395555"/>
                </a:lnTo>
                <a:lnTo>
                  <a:pt x="343198" y="373070"/>
                </a:lnTo>
                <a:lnTo>
                  <a:pt x="372629" y="343814"/>
                </a:lnTo>
                <a:lnTo>
                  <a:pt x="394809" y="310501"/>
                </a:lnTo>
                <a:lnTo>
                  <a:pt x="411110" y="273609"/>
                </a:lnTo>
                <a:lnTo>
                  <a:pt x="418807" y="232198"/>
                </a:lnTo>
                <a:lnTo>
                  <a:pt x="420160" y="209712"/>
                </a:lnTo>
                <a:lnTo>
                  <a:pt x="418807" y="188554"/>
                </a:lnTo>
                <a:lnTo>
                  <a:pt x="411110" y="147162"/>
                </a:lnTo>
                <a:lnTo>
                  <a:pt x="394809" y="110251"/>
                </a:lnTo>
                <a:lnTo>
                  <a:pt x="372629" y="75610"/>
                </a:lnTo>
                <a:lnTo>
                  <a:pt x="343198" y="47701"/>
                </a:lnTo>
                <a:lnTo>
                  <a:pt x="310150" y="25197"/>
                </a:lnTo>
                <a:lnTo>
                  <a:pt x="273022" y="9001"/>
                </a:lnTo>
                <a:lnTo>
                  <a:pt x="231815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4349" y="3417708"/>
            <a:ext cx="420370" cy="421005"/>
          </a:xfrm>
          <a:custGeom>
            <a:avLst/>
            <a:gdLst/>
            <a:ahLst/>
            <a:cxnLst/>
            <a:rect l="l" t="t" r="r" b="b"/>
            <a:pathLst>
              <a:path w="420369" h="421004">
                <a:moveTo>
                  <a:pt x="0" y="209712"/>
                </a:moveTo>
                <a:lnTo>
                  <a:pt x="4074" y="167397"/>
                </a:lnTo>
                <a:lnTo>
                  <a:pt x="15846" y="128697"/>
                </a:lnTo>
                <a:lnTo>
                  <a:pt x="35768" y="92709"/>
                </a:lnTo>
                <a:lnTo>
                  <a:pt x="60670" y="60761"/>
                </a:lnTo>
                <a:lnTo>
                  <a:pt x="92817" y="35545"/>
                </a:lnTo>
                <a:lnTo>
                  <a:pt x="128585" y="15752"/>
                </a:lnTo>
                <a:lnTo>
                  <a:pt x="167074" y="3596"/>
                </a:lnTo>
                <a:lnTo>
                  <a:pt x="188345" y="0"/>
                </a:lnTo>
                <a:lnTo>
                  <a:pt x="209171" y="0"/>
                </a:lnTo>
                <a:lnTo>
                  <a:pt x="251733" y="3596"/>
                </a:lnTo>
                <a:lnTo>
                  <a:pt x="291586" y="15752"/>
                </a:lnTo>
                <a:lnTo>
                  <a:pt x="327341" y="35545"/>
                </a:lnTo>
                <a:lnTo>
                  <a:pt x="359035" y="60761"/>
                </a:lnTo>
                <a:lnTo>
                  <a:pt x="384405" y="92709"/>
                </a:lnTo>
                <a:lnTo>
                  <a:pt x="404323" y="128697"/>
                </a:lnTo>
                <a:lnTo>
                  <a:pt x="416099" y="167397"/>
                </a:lnTo>
                <a:lnTo>
                  <a:pt x="420160" y="209712"/>
                </a:lnTo>
                <a:lnTo>
                  <a:pt x="416099" y="252009"/>
                </a:lnTo>
                <a:lnTo>
                  <a:pt x="404323" y="292055"/>
                </a:lnTo>
                <a:lnTo>
                  <a:pt x="384405" y="328062"/>
                </a:lnTo>
                <a:lnTo>
                  <a:pt x="359035" y="360010"/>
                </a:lnTo>
                <a:lnTo>
                  <a:pt x="327341" y="385207"/>
                </a:lnTo>
                <a:lnTo>
                  <a:pt x="291586" y="405018"/>
                </a:lnTo>
                <a:lnTo>
                  <a:pt x="251733" y="416713"/>
                </a:lnTo>
                <a:lnTo>
                  <a:pt x="209171" y="420771"/>
                </a:lnTo>
                <a:lnTo>
                  <a:pt x="188345" y="419406"/>
                </a:lnTo>
                <a:lnTo>
                  <a:pt x="147149" y="411769"/>
                </a:lnTo>
                <a:lnTo>
                  <a:pt x="110021" y="395555"/>
                </a:lnTo>
                <a:lnTo>
                  <a:pt x="75610" y="373070"/>
                </a:lnTo>
                <a:lnTo>
                  <a:pt x="47540" y="343814"/>
                </a:lnTo>
                <a:lnTo>
                  <a:pt x="24900" y="310501"/>
                </a:lnTo>
                <a:lnTo>
                  <a:pt x="9053" y="273609"/>
                </a:lnTo>
                <a:lnTo>
                  <a:pt x="0" y="232198"/>
                </a:lnTo>
                <a:lnTo>
                  <a:pt x="0" y="209712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74510" y="4387045"/>
            <a:ext cx="2189480" cy="0"/>
          </a:xfrm>
          <a:custGeom>
            <a:avLst/>
            <a:gdLst/>
            <a:ahLst/>
            <a:cxnLst/>
            <a:rect l="l" t="t" r="r" b="b"/>
            <a:pathLst>
              <a:path w="2189480">
                <a:moveTo>
                  <a:pt x="2189079" y="0"/>
                </a:moveTo>
                <a:lnTo>
                  <a:pt x="0" y="0"/>
                </a:lnTo>
              </a:path>
            </a:pathLst>
          </a:custGeom>
          <a:ln w="4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4349" y="2742732"/>
            <a:ext cx="420370" cy="421640"/>
          </a:xfrm>
          <a:custGeom>
            <a:avLst/>
            <a:gdLst/>
            <a:ahLst/>
            <a:cxnLst/>
            <a:rect l="l" t="t" r="r" b="b"/>
            <a:pathLst>
              <a:path w="420369" h="421639">
                <a:moveTo>
                  <a:pt x="231815" y="0"/>
                </a:moveTo>
                <a:lnTo>
                  <a:pt x="188345" y="0"/>
                </a:lnTo>
                <a:lnTo>
                  <a:pt x="147149" y="9407"/>
                </a:lnTo>
                <a:lnTo>
                  <a:pt x="110021" y="25086"/>
                </a:lnTo>
                <a:lnTo>
                  <a:pt x="75610" y="47664"/>
                </a:lnTo>
                <a:lnTo>
                  <a:pt x="47540" y="75554"/>
                </a:lnTo>
                <a:lnTo>
                  <a:pt x="24900" y="110214"/>
                </a:lnTo>
                <a:lnTo>
                  <a:pt x="9053" y="147567"/>
                </a:lnTo>
                <a:lnTo>
                  <a:pt x="0" y="188518"/>
                </a:lnTo>
                <a:lnTo>
                  <a:pt x="0" y="232604"/>
                </a:lnTo>
                <a:lnTo>
                  <a:pt x="9053" y="273572"/>
                </a:lnTo>
                <a:lnTo>
                  <a:pt x="24900" y="310907"/>
                </a:lnTo>
                <a:lnTo>
                  <a:pt x="47540" y="344220"/>
                </a:lnTo>
                <a:lnTo>
                  <a:pt x="75610" y="373476"/>
                </a:lnTo>
                <a:lnTo>
                  <a:pt x="110021" y="395961"/>
                </a:lnTo>
                <a:lnTo>
                  <a:pt x="147149" y="411714"/>
                </a:lnTo>
                <a:lnTo>
                  <a:pt x="188345" y="419812"/>
                </a:lnTo>
                <a:lnTo>
                  <a:pt x="209171" y="421177"/>
                </a:lnTo>
                <a:lnTo>
                  <a:pt x="231815" y="419812"/>
                </a:lnTo>
                <a:lnTo>
                  <a:pt x="273022" y="411714"/>
                </a:lnTo>
                <a:lnTo>
                  <a:pt x="310150" y="395961"/>
                </a:lnTo>
                <a:lnTo>
                  <a:pt x="343198" y="373476"/>
                </a:lnTo>
                <a:lnTo>
                  <a:pt x="372629" y="344220"/>
                </a:lnTo>
                <a:lnTo>
                  <a:pt x="394809" y="310907"/>
                </a:lnTo>
                <a:lnTo>
                  <a:pt x="411110" y="273572"/>
                </a:lnTo>
                <a:lnTo>
                  <a:pt x="418807" y="232604"/>
                </a:lnTo>
                <a:lnTo>
                  <a:pt x="420160" y="210118"/>
                </a:lnTo>
                <a:lnTo>
                  <a:pt x="418807" y="188518"/>
                </a:lnTo>
                <a:lnTo>
                  <a:pt x="411110" y="147567"/>
                </a:lnTo>
                <a:lnTo>
                  <a:pt x="394809" y="110214"/>
                </a:lnTo>
                <a:lnTo>
                  <a:pt x="372629" y="75554"/>
                </a:lnTo>
                <a:lnTo>
                  <a:pt x="343198" y="47664"/>
                </a:lnTo>
                <a:lnTo>
                  <a:pt x="310150" y="25086"/>
                </a:lnTo>
                <a:lnTo>
                  <a:pt x="273022" y="9407"/>
                </a:lnTo>
                <a:lnTo>
                  <a:pt x="231815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4349" y="2742732"/>
            <a:ext cx="420370" cy="421640"/>
          </a:xfrm>
          <a:custGeom>
            <a:avLst/>
            <a:gdLst/>
            <a:ahLst/>
            <a:cxnLst/>
            <a:rect l="l" t="t" r="r" b="b"/>
            <a:pathLst>
              <a:path w="420369" h="421639">
                <a:moveTo>
                  <a:pt x="0" y="210118"/>
                </a:moveTo>
                <a:lnTo>
                  <a:pt x="4074" y="167360"/>
                </a:lnTo>
                <a:lnTo>
                  <a:pt x="15846" y="128660"/>
                </a:lnTo>
                <a:lnTo>
                  <a:pt x="35768" y="93115"/>
                </a:lnTo>
                <a:lnTo>
                  <a:pt x="60670" y="61166"/>
                </a:lnTo>
                <a:lnTo>
                  <a:pt x="92817" y="35951"/>
                </a:lnTo>
                <a:lnTo>
                  <a:pt x="128585" y="16232"/>
                </a:lnTo>
                <a:lnTo>
                  <a:pt x="167074" y="4058"/>
                </a:lnTo>
                <a:lnTo>
                  <a:pt x="188345" y="0"/>
                </a:lnTo>
                <a:lnTo>
                  <a:pt x="209171" y="0"/>
                </a:lnTo>
                <a:lnTo>
                  <a:pt x="231815" y="0"/>
                </a:lnTo>
                <a:lnTo>
                  <a:pt x="273022" y="9407"/>
                </a:lnTo>
                <a:lnTo>
                  <a:pt x="310150" y="25086"/>
                </a:lnTo>
                <a:lnTo>
                  <a:pt x="343198" y="47664"/>
                </a:lnTo>
                <a:lnTo>
                  <a:pt x="372629" y="75554"/>
                </a:lnTo>
                <a:lnTo>
                  <a:pt x="394809" y="110214"/>
                </a:lnTo>
                <a:lnTo>
                  <a:pt x="411110" y="147567"/>
                </a:lnTo>
                <a:lnTo>
                  <a:pt x="418807" y="188518"/>
                </a:lnTo>
                <a:lnTo>
                  <a:pt x="420160" y="210118"/>
                </a:lnTo>
                <a:lnTo>
                  <a:pt x="416099" y="252415"/>
                </a:lnTo>
                <a:lnTo>
                  <a:pt x="404323" y="292461"/>
                </a:lnTo>
                <a:lnTo>
                  <a:pt x="384405" y="328025"/>
                </a:lnTo>
                <a:lnTo>
                  <a:pt x="359035" y="359973"/>
                </a:lnTo>
                <a:lnTo>
                  <a:pt x="327341" y="385170"/>
                </a:lnTo>
                <a:lnTo>
                  <a:pt x="291586" y="404963"/>
                </a:lnTo>
                <a:lnTo>
                  <a:pt x="251733" y="417119"/>
                </a:lnTo>
                <a:lnTo>
                  <a:pt x="209171" y="421177"/>
                </a:lnTo>
                <a:lnTo>
                  <a:pt x="188345" y="419812"/>
                </a:lnTo>
                <a:lnTo>
                  <a:pt x="147149" y="411714"/>
                </a:lnTo>
                <a:lnTo>
                  <a:pt x="110021" y="395961"/>
                </a:lnTo>
                <a:lnTo>
                  <a:pt x="75610" y="373476"/>
                </a:lnTo>
                <a:lnTo>
                  <a:pt x="47540" y="344220"/>
                </a:lnTo>
                <a:lnTo>
                  <a:pt x="24900" y="310907"/>
                </a:lnTo>
                <a:lnTo>
                  <a:pt x="9053" y="273572"/>
                </a:lnTo>
                <a:lnTo>
                  <a:pt x="0" y="232604"/>
                </a:lnTo>
                <a:lnTo>
                  <a:pt x="0" y="210118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4349" y="4175986"/>
            <a:ext cx="420370" cy="422909"/>
          </a:xfrm>
          <a:custGeom>
            <a:avLst/>
            <a:gdLst/>
            <a:ahLst/>
            <a:cxnLst/>
            <a:rect l="l" t="t" r="r" b="b"/>
            <a:pathLst>
              <a:path w="420369" h="422910">
                <a:moveTo>
                  <a:pt x="209171" y="0"/>
                </a:moveTo>
                <a:lnTo>
                  <a:pt x="167074" y="4039"/>
                </a:lnTo>
                <a:lnTo>
                  <a:pt x="128585" y="17099"/>
                </a:lnTo>
                <a:lnTo>
                  <a:pt x="92817" y="35988"/>
                </a:lnTo>
                <a:lnTo>
                  <a:pt x="60670" y="62550"/>
                </a:lnTo>
                <a:lnTo>
                  <a:pt x="35768" y="93152"/>
                </a:lnTo>
                <a:lnTo>
                  <a:pt x="15846" y="128697"/>
                </a:lnTo>
                <a:lnTo>
                  <a:pt x="4074" y="168743"/>
                </a:lnTo>
                <a:lnTo>
                  <a:pt x="0" y="189901"/>
                </a:lnTo>
                <a:lnTo>
                  <a:pt x="0" y="232659"/>
                </a:lnTo>
                <a:lnTo>
                  <a:pt x="9053" y="273602"/>
                </a:lnTo>
                <a:lnTo>
                  <a:pt x="24900" y="312303"/>
                </a:lnTo>
                <a:lnTo>
                  <a:pt x="47540" y="345154"/>
                </a:lnTo>
                <a:lnTo>
                  <a:pt x="75610" y="373055"/>
                </a:lnTo>
                <a:lnTo>
                  <a:pt x="110021" y="396006"/>
                </a:lnTo>
                <a:lnTo>
                  <a:pt x="147149" y="413105"/>
                </a:lnTo>
                <a:lnTo>
                  <a:pt x="188345" y="421206"/>
                </a:lnTo>
                <a:lnTo>
                  <a:pt x="209171" y="422557"/>
                </a:lnTo>
                <a:lnTo>
                  <a:pt x="231815" y="421206"/>
                </a:lnTo>
                <a:lnTo>
                  <a:pt x="251733" y="417156"/>
                </a:lnTo>
                <a:lnTo>
                  <a:pt x="273022" y="413105"/>
                </a:lnTo>
                <a:lnTo>
                  <a:pt x="291586" y="405005"/>
                </a:lnTo>
                <a:lnTo>
                  <a:pt x="310150" y="396006"/>
                </a:lnTo>
                <a:lnTo>
                  <a:pt x="327341" y="386556"/>
                </a:lnTo>
                <a:lnTo>
                  <a:pt x="343198" y="373055"/>
                </a:lnTo>
                <a:lnTo>
                  <a:pt x="359035" y="360005"/>
                </a:lnTo>
                <a:lnTo>
                  <a:pt x="384405" y="329403"/>
                </a:lnTo>
                <a:lnTo>
                  <a:pt x="404323" y="293402"/>
                </a:lnTo>
                <a:lnTo>
                  <a:pt x="416099" y="253798"/>
                </a:lnTo>
                <a:lnTo>
                  <a:pt x="420160" y="211059"/>
                </a:lnTo>
                <a:lnTo>
                  <a:pt x="418807" y="189901"/>
                </a:lnTo>
                <a:lnTo>
                  <a:pt x="411110" y="148951"/>
                </a:lnTo>
                <a:lnTo>
                  <a:pt x="394809" y="110251"/>
                </a:lnTo>
                <a:lnTo>
                  <a:pt x="372629" y="76938"/>
                </a:lnTo>
                <a:lnTo>
                  <a:pt x="343198" y="47701"/>
                </a:lnTo>
                <a:lnTo>
                  <a:pt x="310150" y="25197"/>
                </a:lnTo>
                <a:lnTo>
                  <a:pt x="273022" y="9444"/>
                </a:lnTo>
                <a:lnTo>
                  <a:pt x="231815" y="1346"/>
                </a:lnTo>
                <a:lnTo>
                  <a:pt x="209171" y="0"/>
                </a:lnTo>
                <a:close/>
              </a:path>
            </a:pathLst>
          </a:custGeom>
          <a:solidFill>
            <a:srgbClr val="C7D5E6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4349" y="4175986"/>
            <a:ext cx="420370" cy="422909"/>
          </a:xfrm>
          <a:custGeom>
            <a:avLst/>
            <a:gdLst/>
            <a:ahLst/>
            <a:cxnLst/>
            <a:rect l="l" t="t" r="r" b="b"/>
            <a:pathLst>
              <a:path w="420369" h="422910">
                <a:moveTo>
                  <a:pt x="0" y="211059"/>
                </a:moveTo>
                <a:lnTo>
                  <a:pt x="4074" y="168743"/>
                </a:lnTo>
                <a:lnTo>
                  <a:pt x="15846" y="128697"/>
                </a:lnTo>
                <a:lnTo>
                  <a:pt x="35768" y="93152"/>
                </a:lnTo>
                <a:lnTo>
                  <a:pt x="60670" y="62550"/>
                </a:lnTo>
                <a:lnTo>
                  <a:pt x="92817" y="35988"/>
                </a:lnTo>
                <a:lnTo>
                  <a:pt x="128585" y="17099"/>
                </a:lnTo>
                <a:lnTo>
                  <a:pt x="167074" y="4039"/>
                </a:lnTo>
                <a:lnTo>
                  <a:pt x="209171" y="0"/>
                </a:lnTo>
                <a:lnTo>
                  <a:pt x="231815" y="1346"/>
                </a:lnTo>
                <a:lnTo>
                  <a:pt x="273022" y="9444"/>
                </a:lnTo>
                <a:lnTo>
                  <a:pt x="310150" y="25197"/>
                </a:lnTo>
                <a:lnTo>
                  <a:pt x="343198" y="47701"/>
                </a:lnTo>
                <a:lnTo>
                  <a:pt x="372629" y="76938"/>
                </a:lnTo>
                <a:lnTo>
                  <a:pt x="394809" y="110251"/>
                </a:lnTo>
                <a:lnTo>
                  <a:pt x="411110" y="148951"/>
                </a:lnTo>
                <a:lnTo>
                  <a:pt x="418807" y="189901"/>
                </a:lnTo>
                <a:lnTo>
                  <a:pt x="420160" y="211059"/>
                </a:lnTo>
                <a:lnTo>
                  <a:pt x="416099" y="253798"/>
                </a:lnTo>
                <a:lnTo>
                  <a:pt x="404323" y="293402"/>
                </a:lnTo>
                <a:lnTo>
                  <a:pt x="384405" y="329403"/>
                </a:lnTo>
                <a:lnTo>
                  <a:pt x="359035" y="360005"/>
                </a:lnTo>
                <a:lnTo>
                  <a:pt x="343198" y="373055"/>
                </a:lnTo>
                <a:lnTo>
                  <a:pt x="327341" y="386556"/>
                </a:lnTo>
                <a:lnTo>
                  <a:pt x="310150" y="396006"/>
                </a:lnTo>
                <a:lnTo>
                  <a:pt x="291586" y="405005"/>
                </a:lnTo>
                <a:lnTo>
                  <a:pt x="273022" y="413105"/>
                </a:lnTo>
                <a:lnTo>
                  <a:pt x="251733" y="417156"/>
                </a:lnTo>
                <a:lnTo>
                  <a:pt x="231815" y="421206"/>
                </a:lnTo>
                <a:lnTo>
                  <a:pt x="188345" y="421206"/>
                </a:lnTo>
                <a:lnTo>
                  <a:pt x="147149" y="413105"/>
                </a:lnTo>
                <a:lnTo>
                  <a:pt x="110021" y="396006"/>
                </a:lnTo>
                <a:lnTo>
                  <a:pt x="75610" y="373055"/>
                </a:lnTo>
                <a:lnTo>
                  <a:pt x="47540" y="345154"/>
                </a:lnTo>
                <a:lnTo>
                  <a:pt x="24900" y="312303"/>
                </a:lnTo>
                <a:lnTo>
                  <a:pt x="9053" y="273602"/>
                </a:lnTo>
                <a:lnTo>
                  <a:pt x="0" y="232659"/>
                </a:lnTo>
                <a:lnTo>
                  <a:pt x="0" y="211059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63589" y="3417708"/>
            <a:ext cx="422275" cy="421005"/>
          </a:xfrm>
          <a:custGeom>
            <a:avLst/>
            <a:gdLst/>
            <a:ahLst/>
            <a:cxnLst/>
            <a:rect l="l" t="t" r="r" b="b"/>
            <a:pathLst>
              <a:path w="422275" h="421004">
                <a:moveTo>
                  <a:pt x="211044" y="0"/>
                </a:moveTo>
                <a:lnTo>
                  <a:pt x="168576" y="3596"/>
                </a:lnTo>
                <a:lnTo>
                  <a:pt x="128703" y="15752"/>
                </a:lnTo>
                <a:lnTo>
                  <a:pt x="92911" y="35545"/>
                </a:lnTo>
                <a:lnTo>
                  <a:pt x="62497" y="60761"/>
                </a:lnTo>
                <a:lnTo>
                  <a:pt x="35792" y="92709"/>
                </a:lnTo>
                <a:lnTo>
                  <a:pt x="17247" y="128697"/>
                </a:lnTo>
                <a:lnTo>
                  <a:pt x="4079" y="167397"/>
                </a:lnTo>
                <a:lnTo>
                  <a:pt x="0" y="209712"/>
                </a:lnTo>
                <a:lnTo>
                  <a:pt x="1483" y="232198"/>
                </a:lnTo>
                <a:lnTo>
                  <a:pt x="9643" y="273609"/>
                </a:lnTo>
                <a:lnTo>
                  <a:pt x="25406" y="310501"/>
                </a:lnTo>
                <a:lnTo>
                  <a:pt x="48032" y="343814"/>
                </a:lnTo>
                <a:lnTo>
                  <a:pt x="76962" y="373070"/>
                </a:lnTo>
                <a:lnTo>
                  <a:pt x="110158" y="395555"/>
                </a:lnTo>
                <a:lnTo>
                  <a:pt x="148547" y="411769"/>
                </a:lnTo>
                <a:lnTo>
                  <a:pt x="189717" y="419406"/>
                </a:lnTo>
                <a:lnTo>
                  <a:pt x="211044" y="420771"/>
                </a:lnTo>
                <a:lnTo>
                  <a:pt x="232371" y="419406"/>
                </a:lnTo>
                <a:lnTo>
                  <a:pt x="273542" y="411770"/>
                </a:lnTo>
                <a:lnTo>
                  <a:pt x="311559" y="395555"/>
                </a:lnTo>
                <a:lnTo>
                  <a:pt x="345126" y="373070"/>
                </a:lnTo>
                <a:lnTo>
                  <a:pt x="372759" y="343814"/>
                </a:lnTo>
                <a:lnTo>
                  <a:pt x="385740" y="328062"/>
                </a:lnTo>
                <a:lnTo>
                  <a:pt x="396682" y="310501"/>
                </a:lnTo>
                <a:lnTo>
                  <a:pt x="404471" y="292055"/>
                </a:lnTo>
                <a:lnTo>
                  <a:pt x="412446" y="273609"/>
                </a:lnTo>
                <a:lnTo>
                  <a:pt x="416525" y="252009"/>
                </a:lnTo>
                <a:lnTo>
                  <a:pt x="420605" y="232198"/>
                </a:lnTo>
                <a:lnTo>
                  <a:pt x="422089" y="209712"/>
                </a:lnTo>
                <a:lnTo>
                  <a:pt x="420605" y="188554"/>
                </a:lnTo>
                <a:lnTo>
                  <a:pt x="416525" y="167397"/>
                </a:lnTo>
                <a:lnTo>
                  <a:pt x="412446" y="147162"/>
                </a:lnTo>
                <a:lnTo>
                  <a:pt x="404471" y="128697"/>
                </a:lnTo>
                <a:lnTo>
                  <a:pt x="396682" y="110251"/>
                </a:lnTo>
                <a:lnTo>
                  <a:pt x="385740" y="92709"/>
                </a:lnTo>
                <a:lnTo>
                  <a:pt x="372759" y="76956"/>
                </a:lnTo>
                <a:lnTo>
                  <a:pt x="359592" y="60761"/>
                </a:lnTo>
                <a:lnTo>
                  <a:pt x="329177" y="35545"/>
                </a:lnTo>
                <a:lnTo>
                  <a:pt x="293014" y="15752"/>
                </a:lnTo>
                <a:lnTo>
                  <a:pt x="253698" y="3596"/>
                </a:lnTo>
                <a:lnTo>
                  <a:pt x="232371" y="1346"/>
                </a:lnTo>
                <a:lnTo>
                  <a:pt x="211044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63589" y="3417708"/>
            <a:ext cx="422275" cy="421005"/>
          </a:xfrm>
          <a:custGeom>
            <a:avLst/>
            <a:gdLst/>
            <a:ahLst/>
            <a:cxnLst/>
            <a:rect l="l" t="t" r="r" b="b"/>
            <a:pathLst>
              <a:path w="422275" h="421004">
                <a:moveTo>
                  <a:pt x="0" y="209712"/>
                </a:moveTo>
                <a:lnTo>
                  <a:pt x="4079" y="167397"/>
                </a:lnTo>
                <a:lnTo>
                  <a:pt x="17247" y="128697"/>
                </a:lnTo>
                <a:lnTo>
                  <a:pt x="35792" y="92709"/>
                </a:lnTo>
                <a:lnTo>
                  <a:pt x="62497" y="60761"/>
                </a:lnTo>
                <a:lnTo>
                  <a:pt x="92911" y="35545"/>
                </a:lnTo>
                <a:lnTo>
                  <a:pt x="128703" y="15752"/>
                </a:lnTo>
                <a:lnTo>
                  <a:pt x="168576" y="3596"/>
                </a:lnTo>
                <a:lnTo>
                  <a:pt x="211044" y="0"/>
                </a:lnTo>
                <a:lnTo>
                  <a:pt x="232371" y="1346"/>
                </a:lnTo>
                <a:lnTo>
                  <a:pt x="273542" y="9001"/>
                </a:lnTo>
                <a:lnTo>
                  <a:pt x="311559" y="25197"/>
                </a:lnTo>
                <a:lnTo>
                  <a:pt x="345126" y="47701"/>
                </a:lnTo>
                <a:lnTo>
                  <a:pt x="372759" y="76956"/>
                </a:lnTo>
                <a:lnTo>
                  <a:pt x="385740" y="92709"/>
                </a:lnTo>
                <a:lnTo>
                  <a:pt x="396682" y="110251"/>
                </a:lnTo>
                <a:lnTo>
                  <a:pt x="404471" y="128697"/>
                </a:lnTo>
                <a:lnTo>
                  <a:pt x="412446" y="147162"/>
                </a:lnTo>
                <a:lnTo>
                  <a:pt x="416525" y="167397"/>
                </a:lnTo>
                <a:lnTo>
                  <a:pt x="420605" y="188554"/>
                </a:lnTo>
                <a:lnTo>
                  <a:pt x="422089" y="209712"/>
                </a:lnTo>
                <a:lnTo>
                  <a:pt x="420605" y="232198"/>
                </a:lnTo>
                <a:lnTo>
                  <a:pt x="416525" y="252009"/>
                </a:lnTo>
                <a:lnTo>
                  <a:pt x="412446" y="273609"/>
                </a:lnTo>
                <a:lnTo>
                  <a:pt x="404471" y="292055"/>
                </a:lnTo>
                <a:lnTo>
                  <a:pt x="396682" y="310501"/>
                </a:lnTo>
                <a:lnTo>
                  <a:pt x="385740" y="328062"/>
                </a:lnTo>
                <a:lnTo>
                  <a:pt x="372759" y="343814"/>
                </a:lnTo>
                <a:lnTo>
                  <a:pt x="359592" y="360010"/>
                </a:lnTo>
                <a:lnTo>
                  <a:pt x="345126" y="373070"/>
                </a:lnTo>
                <a:lnTo>
                  <a:pt x="311559" y="395555"/>
                </a:lnTo>
                <a:lnTo>
                  <a:pt x="273542" y="411770"/>
                </a:lnTo>
                <a:lnTo>
                  <a:pt x="232371" y="419406"/>
                </a:lnTo>
                <a:lnTo>
                  <a:pt x="211044" y="420771"/>
                </a:lnTo>
                <a:lnTo>
                  <a:pt x="189717" y="419406"/>
                </a:lnTo>
                <a:lnTo>
                  <a:pt x="148547" y="411769"/>
                </a:lnTo>
                <a:lnTo>
                  <a:pt x="110158" y="395555"/>
                </a:lnTo>
                <a:lnTo>
                  <a:pt x="76962" y="373070"/>
                </a:lnTo>
                <a:lnTo>
                  <a:pt x="48032" y="343814"/>
                </a:lnTo>
                <a:lnTo>
                  <a:pt x="25406" y="310501"/>
                </a:lnTo>
                <a:lnTo>
                  <a:pt x="9643" y="273609"/>
                </a:lnTo>
                <a:lnTo>
                  <a:pt x="1483" y="232198"/>
                </a:lnTo>
                <a:lnTo>
                  <a:pt x="0" y="209712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63589" y="2742732"/>
            <a:ext cx="422275" cy="421640"/>
          </a:xfrm>
          <a:custGeom>
            <a:avLst/>
            <a:gdLst/>
            <a:ahLst/>
            <a:cxnLst/>
            <a:rect l="l" t="t" r="r" b="b"/>
            <a:pathLst>
              <a:path w="422275" h="421639">
                <a:moveTo>
                  <a:pt x="211044" y="0"/>
                </a:moveTo>
                <a:lnTo>
                  <a:pt x="168576" y="4058"/>
                </a:lnTo>
                <a:lnTo>
                  <a:pt x="128703" y="16232"/>
                </a:lnTo>
                <a:lnTo>
                  <a:pt x="92911" y="35951"/>
                </a:lnTo>
                <a:lnTo>
                  <a:pt x="62497" y="61166"/>
                </a:lnTo>
                <a:lnTo>
                  <a:pt x="35792" y="93115"/>
                </a:lnTo>
                <a:lnTo>
                  <a:pt x="17247" y="128660"/>
                </a:lnTo>
                <a:lnTo>
                  <a:pt x="4079" y="167360"/>
                </a:lnTo>
                <a:lnTo>
                  <a:pt x="0" y="210118"/>
                </a:lnTo>
                <a:lnTo>
                  <a:pt x="1483" y="232604"/>
                </a:lnTo>
                <a:lnTo>
                  <a:pt x="9643" y="273572"/>
                </a:lnTo>
                <a:lnTo>
                  <a:pt x="25406" y="310907"/>
                </a:lnTo>
                <a:lnTo>
                  <a:pt x="48032" y="344220"/>
                </a:lnTo>
                <a:lnTo>
                  <a:pt x="76962" y="373476"/>
                </a:lnTo>
                <a:lnTo>
                  <a:pt x="110158" y="395961"/>
                </a:lnTo>
                <a:lnTo>
                  <a:pt x="148547" y="411714"/>
                </a:lnTo>
                <a:lnTo>
                  <a:pt x="189717" y="419812"/>
                </a:lnTo>
                <a:lnTo>
                  <a:pt x="211044" y="421177"/>
                </a:lnTo>
                <a:lnTo>
                  <a:pt x="232371" y="419812"/>
                </a:lnTo>
                <a:lnTo>
                  <a:pt x="273542" y="411714"/>
                </a:lnTo>
                <a:lnTo>
                  <a:pt x="311559" y="395961"/>
                </a:lnTo>
                <a:lnTo>
                  <a:pt x="345126" y="373476"/>
                </a:lnTo>
                <a:lnTo>
                  <a:pt x="372759" y="344220"/>
                </a:lnTo>
                <a:lnTo>
                  <a:pt x="396682" y="310907"/>
                </a:lnTo>
                <a:lnTo>
                  <a:pt x="412446" y="273572"/>
                </a:lnTo>
                <a:lnTo>
                  <a:pt x="416525" y="252415"/>
                </a:lnTo>
                <a:lnTo>
                  <a:pt x="420605" y="232604"/>
                </a:lnTo>
                <a:lnTo>
                  <a:pt x="420605" y="188518"/>
                </a:lnTo>
                <a:lnTo>
                  <a:pt x="412446" y="147567"/>
                </a:lnTo>
                <a:lnTo>
                  <a:pt x="396682" y="110214"/>
                </a:lnTo>
                <a:lnTo>
                  <a:pt x="372759" y="76901"/>
                </a:lnTo>
                <a:lnTo>
                  <a:pt x="345126" y="47664"/>
                </a:lnTo>
                <a:lnTo>
                  <a:pt x="311559" y="25086"/>
                </a:lnTo>
                <a:lnTo>
                  <a:pt x="273542" y="9407"/>
                </a:lnTo>
                <a:lnTo>
                  <a:pt x="232371" y="1291"/>
                </a:lnTo>
                <a:lnTo>
                  <a:pt x="211044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63589" y="2742732"/>
            <a:ext cx="422275" cy="421640"/>
          </a:xfrm>
          <a:custGeom>
            <a:avLst/>
            <a:gdLst/>
            <a:ahLst/>
            <a:cxnLst/>
            <a:rect l="l" t="t" r="r" b="b"/>
            <a:pathLst>
              <a:path w="422275" h="421639">
                <a:moveTo>
                  <a:pt x="0" y="210118"/>
                </a:moveTo>
                <a:lnTo>
                  <a:pt x="4079" y="167360"/>
                </a:lnTo>
                <a:lnTo>
                  <a:pt x="17247" y="128660"/>
                </a:lnTo>
                <a:lnTo>
                  <a:pt x="35792" y="93115"/>
                </a:lnTo>
                <a:lnTo>
                  <a:pt x="62497" y="61166"/>
                </a:lnTo>
                <a:lnTo>
                  <a:pt x="92911" y="35951"/>
                </a:lnTo>
                <a:lnTo>
                  <a:pt x="128703" y="16232"/>
                </a:lnTo>
                <a:lnTo>
                  <a:pt x="168576" y="4058"/>
                </a:lnTo>
                <a:lnTo>
                  <a:pt x="211044" y="0"/>
                </a:lnTo>
                <a:lnTo>
                  <a:pt x="232371" y="1291"/>
                </a:lnTo>
                <a:lnTo>
                  <a:pt x="273542" y="9407"/>
                </a:lnTo>
                <a:lnTo>
                  <a:pt x="311559" y="25086"/>
                </a:lnTo>
                <a:lnTo>
                  <a:pt x="345126" y="47664"/>
                </a:lnTo>
                <a:lnTo>
                  <a:pt x="372759" y="76901"/>
                </a:lnTo>
                <a:lnTo>
                  <a:pt x="396682" y="110214"/>
                </a:lnTo>
                <a:lnTo>
                  <a:pt x="412446" y="147567"/>
                </a:lnTo>
                <a:lnTo>
                  <a:pt x="420605" y="188518"/>
                </a:lnTo>
                <a:lnTo>
                  <a:pt x="422089" y="210118"/>
                </a:lnTo>
                <a:lnTo>
                  <a:pt x="420605" y="232604"/>
                </a:lnTo>
                <a:lnTo>
                  <a:pt x="416525" y="252415"/>
                </a:lnTo>
                <a:lnTo>
                  <a:pt x="412446" y="273572"/>
                </a:lnTo>
                <a:lnTo>
                  <a:pt x="396682" y="310907"/>
                </a:lnTo>
                <a:lnTo>
                  <a:pt x="372759" y="344220"/>
                </a:lnTo>
                <a:lnTo>
                  <a:pt x="345126" y="373476"/>
                </a:lnTo>
                <a:lnTo>
                  <a:pt x="311559" y="395961"/>
                </a:lnTo>
                <a:lnTo>
                  <a:pt x="273542" y="411714"/>
                </a:lnTo>
                <a:lnTo>
                  <a:pt x="232371" y="419812"/>
                </a:lnTo>
                <a:lnTo>
                  <a:pt x="211044" y="421177"/>
                </a:lnTo>
                <a:lnTo>
                  <a:pt x="189717" y="419812"/>
                </a:lnTo>
                <a:lnTo>
                  <a:pt x="148547" y="411714"/>
                </a:lnTo>
                <a:lnTo>
                  <a:pt x="110158" y="395961"/>
                </a:lnTo>
                <a:lnTo>
                  <a:pt x="76962" y="373476"/>
                </a:lnTo>
                <a:lnTo>
                  <a:pt x="48032" y="344220"/>
                </a:lnTo>
                <a:lnTo>
                  <a:pt x="25406" y="310907"/>
                </a:lnTo>
                <a:lnTo>
                  <a:pt x="9643" y="273572"/>
                </a:lnTo>
                <a:lnTo>
                  <a:pt x="1483" y="232604"/>
                </a:lnTo>
                <a:lnTo>
                  <a:pt x="0" y="210118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63589" y="4175986"/>
            <a:ext cx="422275" cy="422909"/>
          </a:xfrm>
          <a:custGeom>
            <a:avLst/>
            <a:gdLst/>
            <a:ahLst/>
            <a:cxnLst/>
            <a:rect l="l" t="t" r="r" b="b"/>
            <a:pathLst>
              <a:path w="422275" h="422910">
                <a:moveTo>
                  <a:pt x="211044" y="0"/>
                </a:moveTo>
                <a:lnTo>
                  <a:pt x="168576" y="4039"/>
                </a:lnTo>
                <a:lnTo>
                  <a:pt x="128703" y="17099"/>
                </a:lnTo>
                <a:lnTo>
                  <a:pt x="92911" y="35988"/>
                </a:lnTo>
                <a:lnTo>
                  <a:pt x="62497" y="62550"/>
                </a:lnTo>
                <a:lnTo>
                  <a:pt x="48032" y="76938"/>
                </a:lnTo>
                <a:lnTo>
                  <a:pt x="25406" y="110251"/>
                </a:lnTo>
                <a:lnTo>
                  <a:pt x="9643" y="148951"/>
                </a:lnTo>
                <a:lnTo>
                  <a:pt x="1483" y="189901"/>
                </a:lnTo>
                <a:lnTo>
                  <a:pt x="0" y="211059"/>
                </a:lnTo>
                <a:lnTo>
                  <a:pt x="1483" y="232659"/>
                </a:lnTo>
                <a:lnTo>
                  <a:pt x="9643" y="273602"/>
                </a:lnTo>
                <a:lnTo>
                  <a:pt x="25406" y="312303"/>
                </a:lnTo>
                <a:lnTo>
                  <a:pt x="48032" y="345154"/>
                </a:lnTo>
                <a:lnTo>
                  <a:pt x="76962" y="373055"/>
                </a:lnTo>
                <a:lnTo>
                  <a:pt x="110158" y="397356"/>
                </a:lnTo>
                <a:lnTo>
                  <a:pt x="148547" y="413105"/>
                </a:lnTo>
                <a:lnTo>
                  <a:pt x="189717" y="421206"/>
                </a:lnTo>
                <a:lnTo>
                  <a:pt x="211044" y="422557"/>
                </a:lnTo>
                <a:lnTo>
                  <a:pt x="232371" y="421206"/>
                </a:lnTo>
                <a:lnTo>
                  <a:pt x="273542" y="413105"/>
                </a:lnTo>
                <a:lnTo>
                  <a:pt x="311559" y="397356"/>
                </a:lnTo>
                <a:lnTo>
                  <a:pt x="345126" y="373055"/>
                </a:lnTo>
                <a:lnTo>
                  <a:pt x="372759" y="345154"/>
                </a:lnTo>
                <a:lnTo>
                  <a:pt x="396682" y="312303"/>
                </a:lnTo>
                <a:lnTo>
                  <a:pt x="412446" y="273602"/>
                </a:lnTo>
                <a:lnTo>
                  <a:pt x="420605" y="232659"/>
                </a:lnTo>
                <a:lnTo>
                  <a:pt x="422089" y="211059"/>
                </a:lnTo>
                <a:lnTo>
                  <a:pt x="420605" y="189901"/>
                </a:lnTo>
                <a:lnTo>
                  <a:pt x="412446" y="148951"/>
                </a:lnTo>
                <a:lnTo>
                  <a:pt x="396682" y="110251"/>
                </a:lnTo>
                <a:lnTo>
                  <a:pt x="372759" y="76938"/>
                </a:lnTo>
                <a:lnTo>
                  <a:pt x="345126" y="47701"/>
                </a:lnTo>
                <a:lnTo>
                  <a:pt x="311559" y="25197"/>
                </a:lnTo>
                <a:lnTo>
                  <a:pt x="273542" y="9444"/>
                </a:lnTo>
                <a:lnTo>
                  <a:pt x="232371" y="1346"/>
                </a:lnTo>
                <a:lnTo>
                  <a:pt x="211044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63589" y="4175986"/>
            <a:ext cx="422275" cy="422909"/>
          </a:xfrm>
          <a:custGeom>
            <a:avLst/>
            <a:gdLst/>
            <a:ahLst/>
            <a:cxnLst/>
            <a:rect l="l" t="t" r="r" b="b"/>
            <a:pathLst>
              <a:path w="422275" h="422910">
                <a:moveTo>
                  <a:pt x="0" y="211059"/>
                </a:moveTo>
                <a:lnTo>
                  <a:pt x="4079" y="168743"/>
                </a:lnTo>
                <a:lnTo>
                  <a:pt x="17247" y="128697"/>
                </a:lnTo>
                <a:lnTo>
                  <a:pt x="35792" y="93152"/>
                </a:lnTo>
                <a:lnTo>
                  <a:pt x="62497" y="62550"/>
                </a:lnTo>
                <a:lnTo>
                  <a:pt x="76962" y="47701"/>
                </a:lnTo>
                <a:lnTo>
                  <a:pt x="110158" y="25197"/>
                </a:lnTo>
                <a:lnTo>
                  <a:pt x="148547" y="9444"/>
                </a:lnTo>
                <a:lnTo>
                  <a:pt x="189717" y="1346"/>
                </a:lnTo>
                <a:lnTo>
                  <a:pt x="211044" y="0"/>
                </a:lnTo>
                <a:lnTo>
                  <a:pt x="232371" y="1346"/>
                </a:lnTo>
                <a:lnTo>
                  <a:pt x="273542" y="9444"/>
                </a:lnTo>
                <a:lnTo>
                  <a:pt x="311559" y="25197"/>
                </a:lnTo>
                <a:lnTo>
                  <a:pt x="345126" y="47701"/>
                </a:lnTo>
                <a:lnTo>
                  <a:pt x="372759" y="76938"/>
                </a:lnTo>
                <a:lnTo>
                  <a:pt x="396682" y="110251"/>
                </a:lnTo>
                <a:lnTo>
                  <a:pt x="412446" y="148951"/>
                </a:lnTo>
                <a:lnTo>
                  <a:pt x="420605" y="189901"/>
                </a:lnTo>
                <a:lnTo>
                  <a:pt x="422089" y="211059"/>
                </a:lnTo>
                <a:lnTo>
                  <a:pt x="416525" y="253798"/>
                </a:lnTo>
                <a:lnTo>
                  <a:pt x="404471" y="293402"/>
                </a:lnTo>
                <a:lnTo>
                  <a:pt x="385740" y="329403"/>
                </a:lnTo>
                <a:lnTo>
                  <a:pt x="359592" y="360005"/>
                </a:lnTo>
                <a:lnTo>
                  <a:pt x="329177" y="386556"/>
                </a:lnTo>
                <a:lnTo>
                  <a:pt x="293014" y="405005"/>
                </a:lnTo>
                <a:lnTo>
                  <a:pt x="273542" y="413105"/>
                </a:lnTo>
                <a:lnTo>
                  <a:pt x="253698" y="417156"/>
                </a:lnTo>
                <a:lnTo>
                  <a:pt x="232371" y="421206"/>
                </a:lnTo>
                <a:lnTo>
                  <a:pt x="211044" y="422557"/>
                </a:lnTo>
                <a:lnTo>
                  <a:pt x="189717" y="421206"/>
                </a:lnTo>
                <a:lnTo>
                  <a:pt x="148547" y="413105"/>
                </a:lnTo>
                <a:lnTo>
                  <a:pt x="110158" y="397356"/>
                </a:lnTo>
                <a:lnTo>
                  <a:pt x="76962" y="373055"/>
                </a:lnTo>
                <a:lnTo>
                  <a:pt x="48032" y="345154"/>
                </a:lnTo>
                <a:lnTo>
                  <a:pt x="25406" y="312303"/>
                </a:lnTo>
                <a:lnTo>
                  <a:pt x="9643" y="273602"/>
                </a:lnTo>
                <a:lnTo>
                  <a:pt x="1483" y="232659"/>
                </a:lnTo>
                <a:lnTo>
                  <a:pt x="0" y="211059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95378" y="3080202"/>
            <a:ext cx="421640" cy="421640"/>
          </a:xfrm>
          <a:custGeom>
            <a:avLst/>
            <a:gdLst/>
            <a:ahLst/>
            <a:cxnLst/>
            <a:rect l="l" t="t" r="r" b="b"/>
            <a:pathLst>
              <a:path w="421639" h="421639">
                <a:moveTo>
                  <a:pt x="231833" y="0"/>
                </a:moveTo>
                <a:lnTo>
                  <a:pt x="189717" y="0"/>
                </a:lnTo>
                <a:lnTo>
                  <a:pt x="148510" y="9444"/>
                </a:lnTo>
                <a:lnTo>
                  <a:pt x="110028" y="25197"/>
                </a:lnTo>
                <a:lnTo>
                  <a:pt x="76981" y="47701"/>
                </a:lnTo>
                <a:lnTo>
                  <a:pt x="48903" y="75591"/>
                </a:lnTo>
                <a:lnTo>
                  <a:pt x="25369" y="110251"/>
                </a:lnTo>
                <a:lnTo>
                  <a:pt x="9068" y="147604"/>
                </a:lnTo>
                <a:lnTo>
                  <a:pt x="5433" y="167397"/>
                </a:lnTo>
                <a:lnTo>
                  <a:pt x="1372" y="188554"/>
                </a:lnTo>
                <a:lnTo>
                  <a:pt x="0" y="209694"/>
                </a:lnTo>
                <a:lnTo>
                  <a:pt x="1372" y="232198"/>
                </a:lnTo>
                <a:lnTo>
                  <a:pt x="5433" y="252451"/>
                </a:lnTo>
                <a:lnTo>
                  <a:pt x="9068" y="273609"/>
                </a:lnTo>
                <a:lnTo>
                  <a:pt x="17209" y="292055"/>
                </a:lnTo>
                <a:lnTo>
                  <a:pt x="25369" y="310962"/>
                </a:lnTo>
                <a:lnTo>
                  <a:pt x="35773" y="328062"/>
                </a:lnTo>
                <a:lnTo>
                  <a:pt x="62497" y="360010"/>
                </a:lnTo>
                <a:lnTo>
                  <a:pt x="92818" y="385207"/>
                </a:lnTo>
                <a:lnTo>
                  <a:pt x="128592" y="405000"/>
                </a:lnTo>
                <a:lnTo>
                  <a:pt x="168446" y="417156"/>
                </a:lnTo>
                <a:lnTo>
                  <a:pt x="210989" y="421214"/>
                </a:lnTo>
                <a:lnTo>
                  <a:pt x="231833" y="419867"/>
                </a:lnTo>
                <a:lnTo>
                  <a:pt x="273022" y="411751"/>
                </a:lnTo>
                <a:lnTo>
                  <a:pt x="311504" y="395555"/>
                </a:lnTo>
                <a:lnTo>
                  <a:pt x="344570" y="373051"/>
                </a:lnTo>
                <a:lnTo>
                  <a:pt x="374001" y="343814"/>
                </a:lnTo>
                <a:lnTo>
                  <a:pt x="396626" y="310962"/>
                </a:lnTo>
                <a:lnTo>
                  <a:pt x="404323" y="292055"/>
                </a:lnTo>
                <a:lnTo>
                  <a:pt x="412483" y="273609"/>
                </a:lnTo>
                <a:lnTo>
                  <a:pt x="417453" y="252451"/>
                </a:lnTo>
                <a:lnTo>
                  <a:pt x="420179" y="232198"/>
                </a:lnTo>
                <a:lnTo>
                  <a:pt x="421533" y="209694"/>
                </a:lnTo>
                <a:lnTo>
                  <a:pt x="420179" y="188554"/>
                </a:lnTo>
                <a:lnTo>
                  <a:pt x="417453" y="167397"/>
                </a:lnTo>
                <a:lnTo>
                  <a:pt x="412483" y="147604"/>
                </a:lnTo>
                <a:lnTo>
                  <a:pt x="404323" y="128697"/>
                </a:lnTo>
                <a:lnTo>
                  <a:pt x="396626" y="110251"/>
                </a:lnTo>
                <a:lnTo>
                  <a:pt x="374001" y="75591"/>
                </a:lnTo>
                <a:lnTo>
                  <a:pt x="344570" y="47701"/>
                </a:lnTo>
                <a:lnTo>
                  <a:pt x="311504" y="25197"/>
                </a:lnTo>
                <a:lnTo>
                  <a:pt x="273022" y="9444"/>
                </a:lnTo>
                <a:lnTo>
                  <a:pt x="253105" y="4039"/>
                </a:lnTo>
                <a:lnTo>
                  <a:pt x="231833" y="0"/>
                </a:lnTo>
                <a:close/>
              </a:path>
            </a:pathLst>
          </a:custGeom>
          <a:solidFill>
            <a:srgbClr val="ECCDCA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95378" y="3080202"/>
            <a:ext cx="421640" cy="421640"/>
          </a:xfrm>
          <a:custGeom>
            <a:avLst/>
            <a:gdLst/>
            <a:ahLst/>
            <a:cxnLst/>
            <a:rect l="l" t="t" r="r" b="b"/>
            <a:pathLst>
              <a:path w="421639" h="421639">
                <a:moveTo>
                  <a:pt x="0" y="209694"/>
                </a:moveTo>
                <a:lnTo>
                  <a:pt x="1372" y="188554"/>
                </a:lnTo>
                <a:lnTo>
                  <a:pt x="5433" y="167397"/>
                </a:lnTo>
                <a:lnTo>
                  <a:pt x="9068" y="147604"/>
                </a:lnTo>
                <a:lnTo>
                  <a:pt x="25369" y="110251"/>
                </a:lnTo>
                <a:lnTo>
                  <a:pt x="48903" y="75591"/>
                </a:lnTo>
                <a:lnTo>
                  <a:pt x="76981" y="47701"/>
                </a:lnTo>
                <a:lnTo>
                  <a:pt x="110028" y="25197"/>
                </a:lnTo>
                <a:lnTo>
                  <a:pt x="148510" y="9444"/>
                </a:lnTo>
                <a:lnTo>
                  <a:pt x="189717" y="0"/>
                </a:lnTo>
                <a:lnTo>
                  <a:pt x="210989" y="0"/>
                </a:lnTo>
                <a:lnTo>
                  <a:pt x="253105" y="4039"/>
                </a:lnTo>
                <a:lnTo>
                  <a:pt x="292940" y="15752"/>
                </a:lnTo>
                <a:lnTo>
                  <a:pt x="328714" y="36006"/>
                </a:lnTo>
                <a:lnTo>
                  <a:pt x="359499" y="61203"/>
                </a:lnTo>
                <a:lnTo>
                  <a:pt x="385759" y="92691"/>
                </a:lnTo>
                <a:lnTo>
                  <a:pt x="404323" y="128697"/>
                </a:lnTo>
                <a:lnTo>
                  <a:pt x="412483" y="147604"/>
                </a:lnTo>
                <a:lnTo>
                  <a:pt x="417453" y="167397"/>
                </a:lnTo>
                <a:lnTo>
                  <a:pt x="420179" y="188554"/>
                </a:lnTo>
                <a:lnTo>
                  <a:pt x="421533" y="209694"/>
                </a:lnTo>
                <a:lnTo>
                  <a:pt x="420179" y="232198"/>
                </a:lnTo>
                <a:lnTo>
                  <a:pt x="417453" y="252451"/>
                </a:lnTo>
                <a:lnTo>
                  <a:pt x="412483" y="273609"/>
                </a:lnTo>
                <a:lnTo>
                  <a:pt x="404323" y="292055"/>
                </a:lnTo>
                <a:lnTo>
                  <a:pt x="396626" y="310962"/>
                </a:lnTo>
                <a:lnTo>
                  <a:pt x="374001" y="343814"/>
                </a:lnTo>
                <a:lnTo>
                  <a:pt x="344570" y="373051"/>
                </a:lnTo>
                <a:lnTo>
                  <a:pt x="311504" y="395555"/>
                </a:lnTo>
                <a:lnTo>
                  <a:pt x="273022" y="411751"/>
                </a:lnTo>
                <a:lnTo>
                  <a:pt x="231833" y="419867"/>
                </a:lnTo>
                <a:lnTo>
                  <a:pt x="210989" y="421214"/>
                </a:lnTo>
                <a:lnTo>
                  <a:pt x="189717" y="419867"/>
                </a:lnTo>
                <a:lnTo>
                  <a:pt x="148510" y="411751"/>
                </a:lnTo>
                <a:lnTo>
                  <a:pt x="110028" y="395555"/>
                </a:lnTo>
                <a:lnTo>
                  <a:pt x="76981" y="373051"/>
                </a:lnTo>
                <a:lnTo>
                  <a:pt x="48903" y="343814"/>
                </a:lnTo>
                <a:lnTo>
                  <a:pt x="25369" y="310962"/>
                </a:lnTo>
                <a:lnTo>
                  <a:pt x="17209" y="292055"/>
                </a:lnTo>
                <a:lnTo>
                  <a:pt x="9068" y="273609"/>
                </a:lnTo>
                <a:lnTo>
                  <a:pt x="5433" y="252451"/>
                </a:lnTo>
                <a:lnTo>
                  <a:pt x="1372" y="232198"/>
                </a:lnTo>
                <a:lnTo>
                  <a:pt x="0" y="209694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74510" y="3627421"/>
            <a:ext cx="2195195" cy="712470"/>
          </a:xfrm>
          <a:custGeom>
            <a:avLst/>
            <a:gdLst/>
            <a:ahLst/>
            <a:cxnLst/>
            <a:rect l="l" t="t" r="r" b="b"/>
            <a:pathLst>
              <a:path w="2195195" h="712470">
                <a:moveTo>
                  <a:pt x="2194643" y="711923"/>
                </a:moveTo>
                <a:lnTo>
                  <a:pt x="0" y="0"/>
                </a:lnTo>
              </a:path>
            </a:pathLst>
          </a:custGeom>
          <a:ln w="40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67722" y="3627421"/>
            <a:ext cx="2196465" cy="705485"/>
          </a:xfrm>
          <a:custGeom>
            <a:avLst/>
            <a:gdLst/>
            <a:ahLst/>
            <a:cxnLst/>
            <a:rect l="l" t="t" r="r" b="b"/>
            <a:pathLst>
              <a:path w="2196465" h="705485">
                <a:moveTo>
                  <a:pt x="2195866" y="0"/>
                </a:moveTo>
                <a:lnTo>
                  <a:pt x="0" y="705171"/>
                </a:lnTo>
              </a:path>
            </a:pathLst>
          </a:custGeom>
          <a:ln w="40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67722" y="3331307"/>
            <a:ext cx="831850" cy="255270"/>
          </a:xfrm>
          <a:custGeom>
            <a:avLst/>
            <a:gdLst/>
            <a:ahLst/>
            <a:cxnLst/>
            <a:rect l="l" t="t" r="r" b="b"/>
            <a:pathLst>
              <a:path w="831850" h="255270">
                <a:moveTo>
                  <a:pt x="831735" y="0"/>
                </a:moveTo>
                <a:lnTo>
                  <a:pt x="0" y="254702"/>
                </a:lnTo>
              </a:path>
            </a:pathLst>
          </a:custGeom>
          <a:ln w="40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16911" y="2952851"/>
            <a:ext cx="946785" cy="337185"/>
          </a:xfrm>
          <a:custGeom>
            <a:avLst/>
            <a:gdLst/>
            <a:ahLst/>
            <a:cxnLst/>
            <a:rect l="l" t="t" r="r" b="b"/>
            <a:pathLst>
              <a:path w="946785" h="337185">
                <a:moveTo>
                  <a:pt x="946678" y="0"/>
                </a:moveTo>
                <a:lnTo>
                  <a:pt x="0" y="337045"/>
                </a:lnTo>
              </a:path>
            </a:pathLst>
          </a:custGeom>
          <a:ln w="40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11941" y="3336712"/>
            <a:ext cx="957580" cy="245745"/>
          </a:xfrm>
          <a:custGeom>
            <a:avLst/>
            <a:gdLst/>
            <a:ahLst/>
            <a:cxnLst/>
            <a:rect l="l" t="t" r="r" b="b"/>
            <a:pathLst>
              <a:path w="957580" h="245745">
                <a:moveTo>
                  <a:pt x="957212" y="245700"/>
                </a:moveTo>
                <a:lnTo>
                  <a:pt x="0" y="0"/>
                </a:lnTo>
              </a:path>
            </a:pathLst>
          </a:custGeom>
          <a:ln w="4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74510" y="2952851"/>
            <a:ext cx="821055" cy="337185"/>
          </a:xfrm>
          <a:custGeom>
            <a:avLst/>
            <a:gdLst/>
            <a:ahLst/>
            <a:cxnLst/>
            <a:rect l="l" t="t" r="r" b="b"/>
            <a:pathLst>
              <a:path w="821055" h="337185">
                <a:moveTo>
                  <a:pt x="0" y="0"/>
                </a:moveTo>
                <a:lnTo>
                  <a:pt x="820867" y="337045"/>
                </a:lnTo>
              </a:path>
            </a:pathLst>
          </a:custGeom>
          <a:ln w="40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94267" y="3383067"/>
            <a:ext cx="991235" cy="913130"/>
          </a:xfrm>
          <a:custGeom>
            <a:avLst/>
            <a:gdLst/>
            <a:ahLst/>
            <a:cxnLst/>
            <a:rect l="l" t="t" r="r" b="b"/>
            <a:pathLst>
              <a:path w="991235" h="913129">
                <a:moveTo>
                  <a:pt x="990649" y="912615"/>
                </a:moveTo>
                <a:lnTo>
                  <a:pt x="0" y="0"/>
                </a:lnTo>
              </a:path>
            </a:pathLst>
          </a:custGeom>
          <a:ln w="4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88893" y="4206588"/>
            <a:ext cx="62230" cy="151765"/>
          </a:xfrm>
          <a:custGeom>
            <a:avLst/>
            <a:gdLst/>
            <a:ahLst/>
            <a:cxnLst/>
            <a:rect l="l" t="t" r="r" b="b"/>
            <a:pathLst>
              <a:path w="62230" h="151764">
                <a:moveTo>
                  <a:pt x="61941" y="0"/>
                </a:moveTo>
                <a:lnTo>
                  <a:pt x="47475" y="15752"/>
                </a:lnTo>
                <a:lnTo>
                  <a:pt x="34308" y="33295"/>
                </a:lnTo>
                <a:lnTo>
                  <a:pt x="23552" y="49047"/>
                </a:lnTo>
                <a:lnTo>
                  <a:pt x="15763" y="66147"/>
                </a:lnTo>
                <a:lnTo>
                  <a:pt x="7603" y="83689"/>
                </a:lnTo>
                <a:lnTo>
                  <a:pt x="3523" y="100788"/>
                </a:lnTo>
                <a:lnTo>
                  <a:pt x="1298" y="117002"/>
                </a:lnTo>
                <a:lnTo>
                  <a:pt x="0" y="134102"/>
                </a:lnTo>
                <a:lnTo>
                  <a:pt x="1298" y="151201"/>
                </a:lnTo>
              </a:path>
            </a:pathLst>
          </a:custGeom>
          <a:ln w="4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24685" y="4188124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0" y="0"/>
                </a:moveTo>
                <a:lnTo>
                  <a:pt x="43395" y="45008"/>
                </a:lnTo>
                <a:lnTo>
                  <a:pt x="44879" y="13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58108" y="4346077"/>
            <a:ext cx="61594" cy="37465"/>
          </a:xfrm>
          <a:custGeom>
            <a:avLst/>
            <a:gdLst/>
            <a:ahLst/>
            <a:cxnLst/>
            <a:rect l="l" t="t" r="r" b="b"/>
            <a:pathLst>
              <a:path w="61594" h="37464">
                <a:moveTo>
                  <a:pt x="61199" y="0"/>
                </a:moveTo>
                <a:lnTo>
                  <a:pt x="0" y="13059"/>
                </a:lnTo>
                <a:lnTo>
                  <a:pt x="37090" y="36910"/>
                </a:lnTo>
                <a:lnTo>
                  <a:pt x="61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79456" y="3398801"/>
            <a:ext cx="122555" cy="60325"/>
          </a:xfrm>
          <a:custGeom>
            <a:avLst/>
            <a:gdLst/>
            <a:ahLst/>
            <a:cxnLst/>
            <a:rect l="l" t="t" r="r" b="b"/>
            <a:pathLst>
              <a:path w="122555" h="60325">
                <a:moveTo>
                  <a:pt x="122398" y="30601"/>
                </a:moveTo>
                <a:lnTo>
                  <a:pt x="106078" y="42757"/>
                </a:lnTo>
                <a:lnTo>
                  <a:pt x="90129" y="51759"/>
                </a:lnTo>
                <a:lnTo>
                  <a:pt x="76962" y="57164"/>
                </a:lnTo>
                <a:lnTo>
                  <a:pt x="62497" y="59857"/>
                </a:lnTo>
                <a:lnTo>
                  <a:pt x="50257" y="58510"/>
                </a:lnTo>
                <a:lnTo>
                  <a:pt x="38574" y="53106"/>
                </a:lnTo>
                <a:lnTo>
                  <a:pt x="28188" y="45450"/>
                </a:lnTo>
                <a:lnTo>
                  <a:pt x="17247" y="33313"/>
                </a:lnTo>
                <a:lnTo>
                  <a:pt x="9643" y="18907"/>
                </a:lnTo>
                <a:lnTo>
                  <a:pt x="0" y="0"/>
                </a:lnTo>
              </a:path>
            </a:pathLst>
          </a:custGeom>
          <a:ln w="13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601854" y="3396108"/>
            <a:ext cx="118110" cy="64135"/>
          </a:xfrm>
          <a:custGeom>
            <a:avLst/>
            <a:gdLst/>
            <a:ahLst/>
            <a:cxnLst/>
            <a:rect l="l" t="t" r="r" b="b"/>
            <a:pathLst>
              <a:path w="118110" h="64135">
                <a:moveTo>
                  <a:pt x="117576" y="63896"/>
                </a:moveTo>
                <a:lnTo>
                  <a:pt x="100515" y="27908"/>
                </a:lnTo>
                <a:lnTo>
                  <a:pt x="70100" y="1346"/>
                </a:lnTo>
                <a:lnTo>
                  <a:pt x="57861" y="0"/>
                </a:lnTo>
                <a:lnTo>
                  <a:pt x="44694" y="2693"/>
                </a:lnTo>
                <a:lnTo>
                  <a:pt x="30228" y="9444"/>
                </a:lnTo>
                <a:lnTo>
                  <a:pt x="15763" y="20253"/>
                </a:lnTo>
                <a:lnTo>
                  <a:pt x="0" y="33295"/>
                </a:lnTo>
              </a:path>
            </a:pathLst>
          </a:custGeom>
          <a:ln w="13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340515" y="3529307"/>
            <a:ext cx="88900" cy="85090"/>
          </a:xfrm>
          <a:custGeom>
            <a:avLst/>
            <a:gdLst/>
            <a:ahLst/>
            <a:cxnLst/>
            <a:rect l="l" t="t" r="r" b="b"/>
            <a:pathLst>
              <a:path w="88900" h="85089">
                <a:moveTo>
                  <a:pt x="88683" y="79649"/>
                </a:moveTo>
                <a:lnTo>
                  <a:pt x="68839" y="83265"/>
                </a:lnTo>
                <a:lnTo>
                  <a:pt x="52891" y="84611"/>
                </a:lnTo>
                <a:lnTo>
                  <a:pt x="38481" y="83265"/>
                </a:lnTo>
                <a:lnTo>
                  <a:pt x="3634" y="51759"/>
                </a:lnTo>
                <a:lnTo>
                  <a:pt x="0" y="19811"/>
                </a:lnTo>
                <a:lnTo>
                  <a:pt x="2262" y="0"/>
                </a:lnTo>
              </a:path>
            </a:pathLst>
          </a:custGeom>
          <a:ln w="13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430682" y="3599512"/>
            <a:ext cx="87630" cy="85090"/>
          </a:xfrm>
          <a:custGeom>
            <a:avLst/>
            <a:gdLst/>
            <a:ahLst/>
            <a:cxnLst/>
            <a:rect l="l" t="t" r="r" b="b"/>
            <a:pathLst>
              <a:path w="87630" h="85089">
                <a:moveTo>
                  <a:pt x="81969" y="85054"/>
                </a:moveTo>
                <a:lnTo>
                  <a:pt x="86049" y="65261"/>
                </a:lnTo>
                <a:lnTo>
                  <a:pt x="87348" y="47701"/>
                </a:lnTo>
                <a:lnTo>
                  <a:pt x="84566" y="31948"/>
                </a:lnTo>
                <a:lnTo>
                  <a:pt x="52853" y="0"/>
                </a:lnTo>
                <a:lnTo>
                  <a:pt x="38388" y="0"/>
                </a:lnTo>
                <a:lnTo>
                  <a:pt x="21141" y="1346"/>
                </a:lnTo>
                <a:lnTo>
                  <a:pt x="0" y="5404"/>
                </a:lnTo>
              </a:path>
            </a:pathLst>
          </a:custGeom>
          <a:ln w="13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17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METOD “BELE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KUTIJE”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340" y="1625853"/>
            <a:ext cx="7785100" cy="4478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 se shvata kao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otvorena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(bela) kutija čija je unutrašnjost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poznata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i analizira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izvorni programski</a:t>
            </a:r>
            <a:r>
              <a:rPr sz="1800" u="heavy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 dobro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poznavanje programiranja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korišćenog programskog jezika,  kao 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dizajna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konkretne programske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plan testiranja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osnovu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6764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generišu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izvršavaju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naredbe u programu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pozivaju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funkcije i prolaze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kroz 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tokove kontrole unutar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Nedostatak</a:t>
            </a:r>
            <a:r>
              <a:rPr sz="1800" u="heavy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metoda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marR="13779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Arial"/>
              <a:buChar char="•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pristupa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može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da bude praktično neizvodljiva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(broj putanja  može biti reda milijardi, veliki broj iteracija ili rekurzija i</a:t>
            </a:r>
            <a:r>
              <a:rPr sz="1800" spc="22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sl.)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11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spc="-5" dirty="0">
                <a:solidFill>
                  <a:schemeClr val="tx1"/>
                </a:solidFill>
                <a:cs typeface="Arial"/>
              </a:rPr>
              <a:t>STRUKTURNO</a:t>
            </a:r>
            <a:r>
              <a:rPr lang="en-US" sz="4000" spc="-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4000" spc="-5" dirty="0">
                <a:solidFill>
                  <a:schemeClr val="tx1"/>
                </a:solidFill>
                <a:cs typeface="Arial"/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3491" y="2654808"/>
            <a:ext cx="6181725" cy="2239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 “bele kutije” je bio osnova za formulisanje više tehnika  strukturnog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pokrivanje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iskaza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pokrivanje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odluka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pokrivanje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52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Arial"/>
              </a:rPr>
              <a:t>POKRIVANJE</a:t>
            </a:r>
            <a:r>
              <a:rPr lang="en-US" spc="-114" dirty="0">
                <a:cs typeface="Arial"/>
              </a:rPr>
              <a:t> </a:t>
            </a:r>
            <a:r>
              <a:rPr lang="en-US" dirty="0">
                <a:cs typeface="Arial"/>
              </a:rPr>
              <a:t>ISKAZA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60106" y="654558"/>
            <a:ext cx="1547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CC0000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CC0000"/>
                </a:solidFill>
                <a:latin typeface="Arial"/>
                <a:cs typeface="Arial"/>
              </a:rPr>
              <a:t>testiranje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77923" y="4136897"/>
            <a:ext cx="1014094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// </a:t>
            </a:r>
            <a:r>
              <a:rPr sz="1600" spc="-10" dirty="0">
                <a:latin typeface="Calibri"/>
                <a:cs typeface="Calibri"/>
              </a:rPr>
              <a:t>uslov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IF-1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// uslov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IF-2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// </a:t>
            </a:r>
            <a:r>
              <a:rPr sz="1600" spc="-10" dirty="0">
                <a:latin typeface="Calibri"/>
                <a:cs typeface="Calibri"/>
              </a:rPr>
              <a:t>iskaz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7923" y="5112511"/>
            <a:ext cx="81978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// </a:t>
            </a:r>
            <a:r>
              <a:rPr sz="1600" spc="-10" dirty="0">
                <a:latin typeface="Calibri"/>
                <a:cs typeface="Calibri"/>
              </a:rPr>
              <a:t>iskaz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7923" y="5600191"/>
            <a:ext cx="81978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// </a:t>
            </a:r>
            <a:r>
              <a:rPr sz="1600" spc="-10" dirty="0">
                <a:latin typeface="Calibri"/>
                <a:cs typeface="Calibri"/>
              </a:rPr>
              <a:t>iskaz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792" y="3893057"/>
            <a:ext cx="1826895" cy="2218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5080" indent="-9144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int </a:t>
            </a:r>
            <a:r>
              <a:rPr sz="1600" spc="-5" dirty="0">
                <a:latin typeface="Calibri"/>
                <a:cs typeface="Calibri"/>
              </a:rPr>
              <a:t>euklid(int x, int y)</a:t>
            </a:r>
            <a:r>
              <a:rPr sz="1600" spc="-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{  while </a:t>
            </a:r>
            <a:r>
              <a:rPr sz="1600" spc="-10" dirty="0">
                <a:latin typeface="Calibri"/>
                <a:cs typeface="Calibri"/>
              </a:rPr>
              <a:t>(x </a:t>
            </a:r>
            <a:r>
              <a:rPr sz="1600" spc="-5" dirty="0">
                <a:latin typeface="Calibri"/>
                <a:cs typeface="Calibri"/>
              </a:rPr>
              <a:t>!= y)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R="254000" algn="ctr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if (x &gt; y)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then</a:t>
            </a:r>
            <a:endParaRPr sz="1600">
              <a:latin typeface="Calibri"/>
              <a:cs typeface="Calibri"/>
            </a:endParaRPr>
          </a:p>
          <a:p>
            <a:pPr marL="242570" marR="730885" indent="13843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x = x –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y;  </a:t>
            </a:r>
            <a:r>
              <a:rPr sz="1600" spc="-5" dirty="0">
                <a:latin typeface="Calibri"/>
                <a:cs typeface="Calibri"/>
              </a:rPr>
              <a:t>else</a:t>
            </a:r>
            <a:endParaRPr sz="16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y = y – x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return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x;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037201" y="3403600"/>
          <a:ext cx="39116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1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primer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Pokriveni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iskazi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T1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IF-1,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T2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IF-1, IF-2,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T3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IF-1, IF-2,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3690308" y="3576870"/>
            <a:ext cx="990600" cy="246379"/>
          </a:xfrm>
          <a:custGeom>
            <a:avLst/>
            <a:gdLst/>
            <a:ahLst/>
            <a:cxnLst/>
            <a:rect l="l" t="t" r="r" b="b"/>
            <a:pathLst>
              <a:path w="990600" h="246379">
                <a:moveTo>
                  <a:pt x="867333" y="246166"/>
                </a:moveTo>
                <a:lnTo>
                  <a:pt x="915445" y="237210"/>
                </a:lnTo>
                <a:lnTo>
                  <a:pt x="954452" y="210562"/>
                </a:lnTo>
                <a:lnTo>
                  <a:pt x="981178" y="171682"/>
                </a:lnTo>
                <a:lnTo>
                  <a:pt x="990262" y="123192"/>
                </a:lnTo>
                <a:lnTo>
                  <a:pt x="987045" y="98073"/>
                </a:lnTo>
                <a:lnTo>
                  <a:pt x="968351" y="54388"/>
                </a:lnTo>
                <a:lnTo>
                  <a:pt x="935737" y="20313"/>
                </a:lnTo>
                <a:lnTo>
                  <a:pt x="891915" y="1528"/>
                </a:lnTo>
                <a:lnTo>
                  <a:pt x="867333" y="0"/>
                </a:lnTo>
                <a:lnTo>
                  <a:pt x="123454" y="0"/>
                </a:lnTo>
                <a:lnTo>
                  <a:pt x="98325" y="1528"/>
                </a:lnTo>
                <a:lnTo>
                  <a:pt x="54503" y="20313"/>
                </a:lnTo>
                <a:lnTo>
                  <a:pt x="20313" y="54388"/>
                </a:lnTo>
                <a:lnTo>
                  <a:pt x="3195" y="98073"/>
                </a:lnTo>
                <a:lnTo>
                  <a:pt x="0" y="123192"/>
                </a:lnTo>
                <a:lnTo>
                  <a:pt x="3195" y="148092"/>
                </a:lnTo>
                <a:lnTo>
                  <a:pt x="20313" y="191777"/>
                </a:lnTo>
                <a:lnTo>
                  <a:pt x="54503" y="224323"/>
                </a:lnTo>
                <a:lnTo>
                  <a:pt x="98325" y="243108"/>
                </a:lnTo>
                <a:lnTo>
                  <a:pt x="123454" y="246166"/>
                </a:lnTo>
                <a:lnTo>
                  <a:pt x="867333" y="246166"/>
                </a:lnTo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6438" y="1503045"/>
            <a:ext cx="8317865" cy="2317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25145" indent="-266700">
              <a:lnSpc>
                <a:spcPct val="100000"/>
              </a:lnSpc>
              <a:buClr>
                <a:srgbClr val="CC0000"/>
              </a:buClr>
              <a:buSzPct val="90625"/>
              <a:buFont typeface="Wingdings"/>
              <a:buChar char=""/>
              <a:tabLst>
                <a:tab pos="280035" algn="l"/>
              </a:tabLst>
            </a:pPr>
            <a:r>
              <a:rPr sz="1600" spc="-5" dirty="0">
                <a:latin typeface="Arial"/>
                <a:cs typeface="Arial"/>
              </a:rPr>
              <a:t>pri testiranju programa, svaki iskaz u programu treba </a:t>
            </a:r>
            <a:r>
              <a:rPr sz="1600" u="heavy" spc="-5" dirty="0">
                <a:latin typeface="Arial"/>
                <a:cs typeface="Arial"/>
              </a:rPr>
              <a:t>bar jednom da se </a:t>
            </a:r>
            <a:r>
              <a:rPr sz="1600" u="heavy" dirty="0">
                <a:latin typeface="Arial"/>
                <a:cs typeface="Arial"/>
              </a:rPr>
              <a:t>izvrši</a:t>
            </a:r>
            <a:r>
              <a:rPr sz="1600" dirty="0">
                <a:latin typeface="Arial"/>
                <a:cs typeface="Arial"/>
              </a:rPr>
              <a:t>, </a:t>
            </a:r>
            <a:r>
              <a:rPr sz="1600" spc="-5" dirty="0">
                <a:latin typeface="Arial"/>
                <a:cs typeface="Arial"/>
              </a:rPr>
              <a:t>jer se  drugačije ne može znati da </a:t>
            </a:r>
            <a:r>
              <a:rPr sz="1600" dirty="0">
                <a:latin typeface="Arial"/>
                <a:cs typeface="Arial"/>
              </a:rPr>
              <a:t>li </a:t>
            </a:r>
            <a:r>
              <a:rPr sz="1600" spc="-5" dirty="0">
                <a:latin typeface="Arial"/>
                <a:cs typeface="Arial"/>
              </a:rPr>
              <a:t>u njemu postoji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greška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u="heavy" spc="-5" dirty="0">
                <a:solidFill>
                  <a:srgbClr val="CC0000"/>
                </a:solidFill>
                <a:latin typeface="Arial"/>
                <a:cs typeface="Arial"/>
              </a:rPr>
              <a:t>Nedostatak metoda</a:t>
            </a:r>
            <a:r>
              <a:rPr sz="1600" spc="-5" dirty="0">
                <a:latin typeface="Arial"/>
                <a:cs typeface="Arial"/>
              </a:rPr>
              <a:t>: ako </a:t>
            </a:r>
            <a:r>
              <a:rPr sz="1600" dirty="0">
                <a:latin typeface="Arial"/>
                <a:cs typeface="Arial"/>
              </a:rPr>
              <a:t>se iskaz </a:t>
            </a:r>
            <a:r>
              <a:rPr sz="1600" spc="-5" dirty="0">
                <a:latin typeface="Arial"/>
                <a:cs typeface="Arial"/>
              </a:rPr>
              <a:t>ispravno </a:t>
            </a:r>
            <a:r>
              <a:rPr sz="1600" dirty="0">
                <a:latin typeface="Arial"/>
                <a:cs typeface="Arial"/>
              </a:rPr>
              <a:t>izvrši </a:t>
            </a:r>
            <a:r>
              <a:rPr sz="1600" spc="-5" dirty="0">
                <a:latin typeface="Arial"/>
                <a:cs typeface="Arial"/>
              </a:rPr>
              <a:t>za jednu ulaznu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vrednost,</a:t>
            </a:r>
            <a:endParaRPr sz="1600">
              <a:latin typeface="Arial"/>
              <a:cs typeface="Arial"/>
            </a:endParaRPr>
          </a:p>
          <a:p>
            <a:pPr marL="1894839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to ne </a:t>
            </a:r>
            <a:r>
              <a:rPr sz="1600" dirty="0">
                <a:latin typeface="Arial"/>
                <a:cs typeface="Arial"/>
              </a:rPr>
              <a:t>znači </a:t>
            </a:r>
            <a:r>
              <a:rPr sz="1600" spc="-5" dirty="0">
                <a:latin typeface="Arial"/>
                <a:cs typeface="Arial"/>
              </a:rPr>
              <a:t>da će se dobro izvršiti i za neku drugu ulaznu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vrednost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>
              <a:latin typeface="Times New Roman"/>
              <a:cs typeface="Times New Roman"/>
            </a:endParaRPr>
          </a:p>
          <a:p>
            <a:pPr marL="279400" marR="5080" indent="-267335">
              <a:lnSpc>
                <a:spcPct val="110000"/>
              </a:lnSpc>
            </a:pPr>
            <a:r>
              <a:rPr sz="1600" u="heavy" spc="-5" dirty="0">
                <a:solidFill>
                  <a:srgbClr val="333399"/>
                </a:solidFill>
                <a:latin typeface="Arial"/>
                <a:cs typeface="Arial"/>
              </a:rPr>
              <a:t>Primer: </a:t>
            </a:r>
            <a:r>
              <a:rPr sz="1600" spc="-5" dirty="0">
                <a:latin typeface="Arial"/>
                <a:cs typeface="Arial"/>
              </a:rPr>
              <a:t>proveriti ispravnost programa koji realizuje Euklidov algoritam za nalaženje najvećeg  zajedničkog delioca brojeva x i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  <a:p>
            <a:pPr marR="454659" algn="ctr">
              <a:lnSpc>
                <a:spcPct val="100000"/>
              </a:lnSpc>
              <a:spcBef>
                <a:spcPts val="560"/>
              </a:spcBef>
            </a:pPr>
            <a:r>
              <a:rPr sz="1700" spc="10" dirty="0">
                <a:latin typeface="Arial"/>
                <a:cs typeface="Arial"/>
              </a:rPr>
              <a:t>Početak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73142" y="6151216"/>
            <a:ext cx="892175" cy="248285"/>
          </a:xfrm>
          <a:custGeom>
            <a:avLst/>
            <a:gdLst/>
            <a:ahLst/>
            <a:cxnLst/>
            <a:rect l="l" t="t" r="r" b="b"/>
            <a:pathLst>
              <a:path w="892175" h="248285">
                <a:moveTo>
                  <a:pt x="768526" y="247793"/>
                </a:moveTo>
                <a:lnTo>
                  <a:pt x="815587" y="237134"/>
                </a:lnTo>
                <a:lnTo>
                  <a:pt x="856082" y="210490"/>
                </a:lnTo>
                <a:lnTo>
                  <a:pt x="882349" y="171591"/>
                </a:lnTo>
                <a:lnTo>
                  <a:pt x="891980" y="123098"/>
                </a:lnTo>
                <a:lnTo>
                  <a:pt x="888697" y="98053"/>
                </a:lnTo>
                <a:lnTo>
                  <a:pt x="870091" y="54366"/>
                </a:lnTo>
                <a:lnTo>
                  <a:pt x="837476" y="20248"/>
                </a:lnTo>
                <a:lnTo>
                  <a:pt x="793698" y="1594"/>
                </a:lnTo>
                <a:lnTo>
                  <a:pt x="768526" y="0"/>
                </a:lnTo>
                <a:lnTo>
                  <a:pt x="124527" y="0"/>
                </a:lnTo>
                <a:lnTo>
                  <a:pt x="76436" y="9064"/>
                </a:lnTo>
                <a:lnTo>
                  <a:pt x="37408" y="35712"/>
                </a:lnTo>
                <a:lnTo>
                  <a:pt x="10703" y="74607"/>
                </a:lnTo>
                <a:lnTo>
                  <a:pt x="0" y="123098"/>
                </a:lnTo>
                <a:lnTo>
                  <a:pt x="3217" y="148145"/>
                </a:lnTo>
                <a:lnTo>
                  <a:pt x="21910" y="193440"/>
                </a:lnTo>
                <a:lnTo>
                  <a:pt x="54525" y="225944"/>
                </a:lnTo>
                <a:lnTo>
                  <a:pt x="99420" y="244595"/>
                </a:lnTo>
                <a:lnTo>
                  <a:pt x="124527" y="247793"/>
                </a:lnTo>
                <a:lnTo>
                  <a:pt x="768526" y="247793"/>
                </a:lnTo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11729" y="6123959"/>
            <a:ext cx="41592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>
                <a:latin typeface="Arial"/>
                <a:cs typeface="Arial"/>
              </a:rPr>
              <a:t>K</a:t>
            </a:r>
            <a:r>
              <a:rPr sz="1700" spc="10" dirty="0">
                <a:latin typeface="Arial"/>
                <a:cs typeface="Arial"/>
              </a:rPr>
              <a:t>ra</a:t>
            </a:r>
            <a:r>
              <a:rPr sz="1700" spc="5" dirty="0">
                <a:latin typeface="Arial"/>
                <a:cs typeface="Arial"/>
              </a:rPr>
              <a:t>j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15415" y="4021366"/>
            <a:ext cx="1016000" cy="0"/>
          </a:xfrm>
          <a:custGeom>
            <a:avLst/>
            <a:gdLst/>
            <a:ahLst/>
            <a:cxnLst/>
            <a:rect l="l" t="t" r="r" b="b"/>
            <a:pathLst>
              <a:path w="1016000">
                <a:moveTo>
                  <a:pt x="0" y="0"/>
                </a:moveTo>
                <a:lnTo>
                  <a:pt x="1015391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40598" y="4319190"/>
            <a:ext cx="1002665" cy="0"/>
          </a:xfrm>
          <a:custGeom>
            <a:avLst/>
            <a:gdLst/>
            <a:ahLst/>
            <a:cxnLst/>
            <a:rect l="l" t="t" r="r" b="b"/>
            <a:pathLst>
              <a:path w="1002664">
                <a:moveTo>
                  <a:pt x="0" y="0"/>
                </a:moveTo>
                <a:lnTo>
                  <a:pt x="1002564" y="0"/>
                </a:lnTo>
              </a:path>
            </a:pathLst>
          </a:custGeom>
          <a:ln w="3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8318" y="4021366"/>
            <a:ext cx="87630" cy="299720"/>
          </a:xfrm>
          <a:custGeom>
            <a:avLst/>
            <a:gdLst/>
            <a:ahLst/>
            <a:cxnLst/>
            <a:rect l="l" t="t" r="r" b="b"/>
            <a:pathLst>
              <a:path w="87629" h="299720">
                <a:moveTo>
                  <a:pt x="87096" y="0"/>
                </a:moveTo>
                <a:lnTo>
                  <a:pt x="0" y="299418"/>
                </a:lnTo>
              </a:path>
            </a:pathLst>
          </a:custGeom>
          <a:ln w="4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43162" y="4021366"/>
            <a:ext cx="88265" cy="299720"/>
          </a:xfrm>
          <a:custGeom>
            <a:avLst/>
            <a:gdLst/>
            <a:ahLst/>
            <a:cxnLst/>
            <a:rect l="l" t="t" r="r" b="b"/>
            <a:pathLst>
              <a:path w="88264" h="299720">
                <a:moveTo>
                  <a:pt x="87643" y="0"/>
                </a:moveTo>
                <a:lnTo>
                  <a:pt x="0" y="299418"/>
                </a:lnTo>
              </a:path>
            </a:pathLst>
          </a:custGeom>
          <a:ln w="4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75934" y="4019087"/>
            <a:ext cx="86931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Arial"/>
                <a:cs typeface="Arial"/>
              </a:rPr>
              <a:t>Ulaz:</a:t>
            </a:r>
            <a:r>
              <a:rPr sz="1700" spc="-75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x,y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88710" y="4621339"/>
            <a:ext cx="494665" cy="259079"/>
          </a:xfrm>
          <a:custGeom>
            <a:avLst/>
            <a:gdLst/>
            <a:ahLst/>
            <a:cxnLst/>
            <a:rect l="l" t="t" r="r" b="b"/>
            <a:pathLst>
              <a:path w="494664" h="259079">
                <a:moveTo>
                  <a:pt x="494321" y="0"/>
                </a:moveTo>
                <a:lnTo>
                  <a:pt x="0" y="258965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88710" y="4880304"/>
            <a:ext cx="494665" cy="224790"/>
          </a:xfrm>
          <a:custGeom>
            <a:avLst/>
            <a:gdLst/>
            <a:ahLst/>
            <a:cxnLst/>
            <a:rect l="l" t="t" r="r" b="b"/>
            <a:pathLst>
              <a:path w="494664" h="224789">
                <a:moveTo>
                  <a:pt x="0" y="0"/>
                </a:moveTo>
                <a:lnTo>
                  <a:pt x="494321" y="224345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83032" y="4858462"/>
            <a:ext cx="474345" cy="246379"/>
          </a:xfrm>
          <a:custGeom>
            <a:avLst/>
            <a:gdLst/>
            <a:ahLst/>
            <a:cxnLst/>
            <a:rect l="l" t="t" r="r" b="b"/>
            <a:pathLst>
              <a:path w="474345" h="246379">
                <a:moveTo>
                  <a:pt x="474008" y="0"/>
                </a:moveTo>
                <a:lnTo>
                  <a:pt x="0" y="246187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83032" y="4621339"/>
            <a:ext cx="474345" cy="237490"/>
          </a:xfrm>
          <a:custGeom>
            <a:avLst/>
            <a:gdLst/>
            <a:ahLst/>
            <a:cxnLst/>
            <a:rect l="l" t="t" r="r" b="b"/>
            <a:pathLst>
              <a:path w="474345" h="237489">
                <a:moveTo>
                  <a:pt x="0" y="0"/>
                </a:moveTo>
                <a:lnTo>
                  <a:pt x="474008" y="237123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88710" y="5309271"/>
            <a:ext cx="494665" cy="259079"/>
          </a:xfrm>
          <a:custGeom>
            <a:avLst/>
            <a:gdLst/>
            <a:ahLst/>
            <a:cxnLst/>
            <a:rect l="l" t="t" r="r" b="b"/>
            <a:pathLst>
              <a:path w="494664" h="259079">
                <a:moveTo>
                  <a:pt x="494321" y="0"/>
                </a:moveTo>
                <a:lnTo>
                  <a:pt x="0" y="258987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88710" y="5568259"/>
            <a:ext cx="494665" cy="224790"/>
          </a:xfrm>
          <a:custGeom>
            <a:avLst/>
            <a:gdLst/>
            <a:ahLst/>
            <a:cxnLst/>
            <a:rect l="l" t="t" r="r" b="b"/>
            <a:pathLst>
              <a:path w="494664" h="224789">
                <a:moveTo>
                  <a:pt x="0" y="0"/>
                </a:moveTo>
                <a:lnTo>
                  <a:pt x="494321" y="224345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83032" y="5546394"/>
            <a:ext cx="474345" cy="246379"/>
          </a:xfrm>
          <a:custGeom>
            <a:avLst/>
            <a:gdLst/>
            <a:ahLst/>
            <a:cxnLst/>
            <a:rect l="l" t="t" r="r" b="b"/>
            <a:pathLst>
              <a:path w="474345" h="246379">
                <a:moveTo>
                  <a:pt x="474008" y="0"/>
                </a:moveTo>
                <a:lnTo>
                  <a:pt x="0" y="246209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83032" y="5309271"/>
            <a:ext cx="474345" cy="237490"/>
          </a:xfrm>
          <a:custGeom>
            <a:avLst/>
            <a:gdLst/>
            <a:ahLst/>
            <a:cxnLst/>
            <a:rect l="l" t="t" r="r" b="b"/>
            <a:pathLst>
              <a:path w="474345" h="237489">
                <a:moveTo>
                  <a:pt x="0" y="0"/>
                </a:moveTo>
                <a:lnTo>
                  <a:pt x="474008" y="237123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80571" y="6003075"/>
            <a:ext cx="494665" cy="263525"/>
          </a:xfrm>
          <a:custGeom>
            <a:avLst/>
            <a:gdLst/>
            <a:ahLst/>
            <a:cxnLst/>
            <a:rect l="l" t="t" r="r" b="b"/>
            <a:pathLst>
              <a:path w="494664" h="263525">
                <a:moveTo>
                  <a:pt x="0" y="263246"/>
                </a:moveTo>
                <a:lnTo>
                  <a:pt x="494321" y="263246"/>
                </a:lnTo>
                <a:lnTo>
                  <a:pt x="494321" y="0"/>
                </a:lnTo>
                <a:lnTo>
                  <a:pt x="0" y="0"/>
                </a:lnTo>
                <a:lnTo>
                  <a:pt x="0" y="263246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23919" y="5983806"/>
            <a:ext cx="20955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I</a:t>
            </a:r>
            <a:r>
              <a:rPr sz="1700" spc="20" dirty="0"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38268" y="6003075"/>
            <a:ext cx="494665" cy="263525"/>
          </a:xfrm>
          <a:custGeom>
            <a:avLst/>
            <a:gdLst/>
            <a:ahLst/>
            <a:cxnLst/>
            <a:rect l="l" t="t" r="r" b="b"/>
            <a:pathLst>
              <a:path w="494664" h="263525">
                <a:moveTo>
                  <a:pt x="0" y="263246"/>
                </a:moveTo>
                <a:lnTo>
                  <a:pt x="494321" y="263246"/>
                </a:lnTo>
                <a:lnTo>
                  <a:pt x="494321" y="0"/>
                </a:lnTo>
                <a:lnTo>
                  <a:pt x="0" y="0"/>
                </a:lnTo>
                <a:lnTo>
                  <a:pt x="0" y="263246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080018" y="5983806"/>
            <a:ext cx="21082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>
                <a:latin typeface="Arial"/>
                <a:cs typeface="Arial"/>
              </a:rPr>
              <a:t>I</a:t>
            </a:r>
            <a:r>
              <a:rPr sz="1700" spc="20" dirty="0"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344548" y="4516887"/>
            <a:ext cx="810895" cy="0"/>
          </a:xfrm>
          <a:custGeom>
            <a:avLst/>
            <a:gdLst/>
            <a:ahLst/>
            <a:cxnLst/>
            <a:rect l="l" t="t" r="r" b="b"/>
            <a:pathLst>
              <a:path w="810895">
                <a:moveTo>
                  <a:pt x="0" y="0"/>
                </a:moveTo>
                <a:lnTo>
                  <a:pt x="810684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7221" y="4479580"/>
            <a:ext cx="37465" cy="75565"/>
          </a:xfrm>
          <a:custGeom>
            <a:avLst/>
            <a:gdLst/>
            <a:ahLst/>
            <a:cxnLst/>
            <a:rect l="l" t="t" r="r" b="b"/>
            <a:pathLst>
              <a:path w="37464" h="75564">
                <a:moveTo>
                  <a:pt x="0" y="0"/>
                </a:moveTo>
                <a:lnTo>
                  <a:pt x="0" y="75138"/>
                </a:lnTo>
                <a:lnTo>
                  <a:pt x="37408" y="373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84629" y="3823036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406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48819" y="3984015"/>
            <a:ext cx="73660" cy="37465"/>
          </a:xfrm>
          <a:custGeom>
            <a:avLst/>
            <a:gdLst/>
            <a:ahLst/>
            <a:cxnLst/>
            <a:rect l="l" t="t" r="r" b="b"/>
            <a:pathLst>
              <a:path w="73660" h="37464">
                <a:moveTo>
                  <a:pt x="73219" y="0"/>
                </a:moveTo>
                <a:lnTo>
                  <a:pt x="0" y="0"/>
                </a:lnTo>
                <a:lnTo>
                  <a:pt x="35810" y="37350"/>
                </a:lnTo>
                <a:lnTo>
                  <a:pt x="73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4629" y="4317595"/>
            <a:ext cx="1905" cy="274955"/>
          </a:xfrm>
          <a:custGeom>
            <a:avLst/>
            <a:gdLst/>
            <a:ahLst/>
            <a:cxnLst/>
            <a:rect l="l" t="t" r="r" b="b"/>
            <a:pathLst>
              <a:path w="1904" h="274954">
                <a:moveTo>
                  <a:pt x="1597" y="0"/>
                </a:moveTo>
                <a:lnTo>
                  <a:pt x="0" y="274430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47221" y="4584031"/>
            <a:ext cx="73660" cy="37465"/>
          </a:xfrm>
          <a:custGeom>
            <a:avLst/>
            <a:gdLst/>
            <a:ahLst/>
            <a:cxnLst/>
            <a:rect l="l" t="t" r="r" b="b"/>
            <a:pathLst>
              <a:path w="73660" h="37464">
                <a:moveTo>
                  <a:pt x="0" y="0"/>
                </a:moveTo>
                <a:lnTo>
                  <a:pt x="35810" y="37307"/>
                </a:lnTo>
                <a:lnTo>
                  <a:pt x="73219" y="15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84630" y="5104650"/>
            <a:ext cx="0" cy="175260"/>
          </a:xfrm>
          <a:custGeom>
            <a:avLst/>
            <a:gdLst/>
            <a:ahLst/>
            <a:cxnLst/>
            <a:rect l="l" t="t" r="r" b="b"/>
            <a:pathLst>
              <a:path h="175260">
                <a:moveTo>
                  <a:pt x="0" y="0"/>
                </a:moveTo>
                <a:lnTo>
                  <a:pt x="0" y="174784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47221" y="5271964"/>
            <a:ext cx="73660" cy="37465"/>
          </a:xfrm>
          <a:custGeom>
            <a:avLst/>
            <a:gdLst/>
            <a:ahLst/>
            <a:cxnLst/>
            <a:rect l="l" t="t" r="r" b="b"/>
            <a:pathLst>
              <a:path w="73660" h="37464">
                <a:moveTo>
                  <a:pt x="0" y="0"/>
                </a:moveTo>
                <a:lnTo>
                  <a:pt x="35810" y="37307"/>
                </a:lnTo>
                <a:lnTo>
                  <a:pt x="73219" y="16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81434" y="5792604"/>
            <a:ext cx="1905" cy="175260"/>
          </a:xfrm>
          <a:custGeom>
            <a:avLst/>
            <a:gdLst/>
            <a:ahLst/>
            <a:cxnLst/>
            <a:rect l="l" t="t" r="r" b="b"/>
            <a:pathLst>
              <a:path w="1904" h="175260">
                <a:moveTo>
                  <a:pt x="1597" y="0"/>
                </a:moveTo>
                <a:lnTo>
                  <a:pt x="0" y="174784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45623" y="5959394"/>
            <a:ext cx="73660" cy="37465"/>
          </a:xfrm>
          <a:custGeom>
            <a:avLst/>
            <a:gdLst/>
            <a:ahLst/>
            <a:cxnLst/>
            <a:rect l="l" t="t" r="r" b="b"/>
            <a:pathLst>
              <a:path w="73660" h="37464">
                <a:moveTo>
                  <a:pt x="73219" y="0"/>
                </a:moveTo>
                <a:lnTo>
                  <a:pt x="0" y="0"/>
                </a:lnTo>
                <a:lnTo>
                  <a:pt x="35810" y="37285"/>
                </a:lnTo>
                <a:lnTo>
                  <a:pt x="73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57040" y="4858462"/>
            <a:ext cx="1162050" cy="0"/>
          </a:xfrm>
          <a:custGeom>
            <a:avLst/>
            <a:gdLst/>
            <a:ahLst/>
            <a:cxnLst/>
            <a:rect l="l" t="t" r="r" b="b"/>
            <a:pathLst>
              <a:path w="1162050">
                <a:moveTo>
                  <a:pt x="0" y="0"/>
                </a:moveTo>
                <a:lnTo>
                  <a:pt x="1161763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18804" y="4858462"/>
            <a:ext cx="0" cy="298450"/>
          </a:xfrm>
          <a:custGeom>
            <a:avLst/>
            <a:gdLst/>
            <a:ahLst/>
            <a:cxnLst/>
            <a:rect l="l" t="t" r="r" b="b"/>
            <a:pathLst>
              <a:path h="298450">
                <a:moveTo>
                  <a:pt x="0" y="0"/>
                </a:moveTo>
                <a:lnTo>
                  <a:pt x="0" y="297867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81374" y="5148335"/>
            <a:ext cx="74930" cy="38100"/>
          </a:xfrm>
          <a:custGeom>
            <a:avLst/>
            <a:gdLst/>
            <a:ahLst/>
            <a:cxnLst/>
            <a:rect l="l" t="t" r="r" b="b"/>
            <a:pathLst>
              <a:path w="74929" h="38100">
                <a:moveTo>
                  <a:pt x="74860" y="0"/>
                </a:moveTo>
                <a:lnTo>
                  <a:pt x="0" y="0"/>
                </a:lnTo>
                <a:lnTo>
                  <a:pt x="37430" y="37853"/>
                </a:lnTo>
                <a:lnTo>
                  <a:pt x="74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18804" y="5952994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384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81374" y="6113908"/>
            <a:ext cx="74930" cy="37465"/>
          </a:xfrm>
          <a:custGeom>
            <a:avLst/>
            <a:gdLst/>
            <a:ahLst/>
            <a:cxnLst/>
            <a:rect l="l" t="t" r="r" b="b"/>
            <a:pathLst>
              <a:path w="74929" h="37464">
                <a:moveTo>
                  <a:pt x="74860" y="0"/>
                </a:moveTo>
                <a:lnTo>
                  <a:pt x="0" y="0"/>
                </a:lnTo>
                <a:lnTo>
                  <a:pt x="37430" y="37307"/>
                </a:lnTo>
                <a:lnTo>
                  <a:pt x="74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44548" y="4516887"/>
            <a:ext cx="0" cy="1882139"/>
          </a:xfrm>
          <a:custGeom>
            <a:avLst/>
            <a:gdLst/>
            <a:ahLst/>
            <a:cxnLst/>
            <a:rect l="l" t="t" r="r" b="b"/>
            <a:pathLst>
              <a:path h="1882139">
                <a:moveTo>
                  <a:pt x="0" y="0"/>
                </a:moveTo>
                <a:lnTo>
                  <a:pt x="0" y="1882121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44548" y="6399009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982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84630" y="6266322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4">
                <a:moveTo>
                  <a:pt x="0" y="0"/>
                </a:moveTo>
                <a:lnTo>
                  <a:pt x="0" y="132687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28531" y="6266322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4">
                <a:moveTo>
                  <a:pt x="0" y="0"/>
                </a:moveTo>
                <a:lnTo>
                  <a:pt x="0" y="132687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57040" y="5546394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490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28531" y="5546394"/>
            <a:ext cx="0" cy="427355"/>
          </a:xfrm>
          <a:custGeom>
            <a:avLst/>
            <a:gdLst/>
            <a:ahLst/>
            <a:cxnLst/>
            <a:rect l="l" t="t" r="r" b="b"/>
            <a:pathLst>
              <a:path h="427354">
                <a:moveTo>
                  <a:pt x="0" y="0"/>
                </a:moveTo>
                <a:lnTo>
                  <a:pt x="0" y="426847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91122" y="5965772"/>
            <a:ext cx="73660" cy="37465"/>
          </a:xfrm>
          <a:custGeom>
            <a:avLst/>
            <a:gdLst/>
            <a:ahLst/>
            <a:cxnLst/>
            <a:rect l="l" t="t" r="r" b="b"/>
            <a:pathLst>
              <a:path w="73660" h="37464">
                <a:moveTo>
                  <a:pt x="73219" y="0"/>
                </a:moveTo>
                <a:lnTo>
                  <a:pt x="0" y="0"/>
                </a:lnTo>
                <a:lnTo>
                  <a:pt x="37408" y="37307"/>
                </a:lnTo>
                <a:lnTo>
                  <a:pt x="73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000385" y="4719295"/>
            <a:ext cx="416559" cy="95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I</a:t>
            </a:r>
            <a:r>
              <a:rPr sz="1700" spc="10" dirty="0">
                <a:latin typeface="Arial"/>
                <a:cs typeface="Arial"/>
              </a:rPr>
              <a:t>F</a:t>
            </a:r>
            <a:r>
              <a:rPr sz="1700" spc="5" dirty="0">
                <a:latin typeface="Arial"/>
                <a:cs typeface="Arial"/>
              </a:rPr>
              <a:t>-</a:t>
            </a:r>
            <a:r>
              <a:rPr sz="1700" spc="20" dirty="0"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  <a:p>
            <a:pPr marL="12700" indent="254000">
              <a:lnSpc>
                <a:spcPct val="100000"/>
              </a:lnSpc>
              <a:spcBef>
                <a:spcPts val="869"/>
              </a:spcBef>
            </a:pPr>
            <a:r>
              <a:rPr sz="1350" spc="25" dirty="0">
                <a:latin typeface="Arial"/>
                <a:cs typeface="Arial"/>
              </a:rPr>
              <a:t>T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700" spc="5" dirty="0">
                <a:latin typeface="Arial"/>
                <a:cs typeface="Arial"/>
              </a:rPr>
              <a:t>I</a:t>
            </a:r>
            <a:r>
              <a:rPr sz="1700" spc="10" dirty="0">
                <a:latin typeface="Arial"/>
                <a:cs typeface="Arial"/>
              </a:rPr>
              <a:t>F</a:t>
            </a:r>
            <a:r>
              <a:rPr sz="1700" spc="5" dirty="0">
                <a:latin typeface="Arial"/>
                <a:cs typeface="Arial"/>
              </a:rPr>
              <a:t>-</a:t>
            </a:r>
            <a:r>
              <a:rPr sz="1700" spc="20" dirty="0"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737872" y="5338729"/>
            <a:ext cx="13398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5" dirty="0">
                <a:latin typeface="Arial"/>
                <a:cs typeface="Arial"/>
              </a:rPr>
              <a:t>T</a:t>
            </a:r>
            <a:endParaRPr sz="13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570801" y="5186166"/>
            <a:ext cx="495934" cy="263525"/>
          </a:xfrm>
          <a:custGeom>
            <a:avLst/>
            <a:gdLst/>
            <a:ahLst/>
            <a:cxnLst/>
            <a:rect l="l" t="t" r="r" b="b"/>
            <a:pathLst>
              <a:path w="495935" h="263525">
                <a:moveTo>
                  <a:pt x="0" y="263246"/>
                </a:moveTo>
                <a:lnTo>
                  <a:pt x="495919" y="263246"/>
                </a:lnTo>
                <a:lnTo>
                  <a:pt x="495919" y="0"/>
                </a:lnTo>
                <a:lnTo>
                  <a:pt x="0" y="0"/>
                </a:lnTo>
                <a:lnTo>
                  <a:pt x="0" y="263246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399470" y="5338729"/>
            <a:ext cx="95948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5515" algn="l"/>
              </a:tabLst>
            </a:pPr>
            <a:r>
              <a:rPr sz="1350" u="sng" spc="10" dirty="0">
                <a:latin typeface="Arial"/>
                <a:cs typeface="Arial"/>
              </a:rPr>
              <a:t> 	</a:t>
            </a:r>
            <a:endParaRPr sz="13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14170" y="5167986"/>
            <a:ext cx="20955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I</a:t>
            </a:r>
            <a:r>
              <a:rPr sz="1700" spc="20" dirty="0"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324526" y="5949783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>
                <a:moveTo>
                  <a:pt x="0" y="0"/>
                </a:moveTo>
                <a:lnTo>
                  <a:pt x="890251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24526" y="5653510"/>
            <a:ext cx="88265" cy="299720"/>
          </a:xfrm>
          <a:custGeom>
            <a:avLst/>
            <a:gdLst/>
            <a:ahLst/>
            <a:cxnLst/>
            <a:rect l="l" t="t" r="r" b="b"/>
            <a:pathLst>
              <a:path w="88264" h="299720">
                <a:moveTo>
                  <a:pt x="87643" y="0"/>
                </a:moveTo>
                <a:lnTo>
                  <a:pt x="0" y="299483"/>
                </a:lnTo>
              </a:path>
            </a:pathLst>
          </a:custGeom>
          <a:ln w="4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14778" y="5653510"/>
            <a:ext cx="88265" cy="299720"/>
          </a:xfrm>
          <a:custGeom>
            <a:avLst/>
            <a:gdLst/>
            <a:ahLst/>
            <a:cxnLst/>
            <a:rect l="l" t="t" r="r" b="b"/>
            <a:pathLst>
              <a:path w="88264" h="299720">
                <a:moveTo>
                  <a:pt x="87775" y="0"/>
                </a:moveTo>
                <a:lnTo>
                  <a:pt x="0" y="299483"/>
                </a:lnTo>
              </a:path>
            </a:pathLst>
          </a:custGeom>
          <a:ln w="4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464656" y="5651296"/>
            <a:ext cx="70993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Arial"/>
                <a:cs typeface="Arial"/>
              </a:rPr>
              <a:t>Izlaz:</a:t>
            </a:r>
            <a:r>
              <a:rPr sz="1700" spc="-90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x</a:t>
            </a:r>
            <a:endParaRPr sz="17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18804" y="5455813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384"/>
                </a:lnTo>
              </a:path>
            </a:pathLst>
          </a:custGeom>
          <a:ln w="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81374" y="5616203"/>
            <a:ext cx="74930" cy="37465"/>
          </a:xfrm>
          <a:custGeom>
            <a:avLst/>
            <a:gdLst/>
            <a:ahLst/>
            <a:cxnLst/>
            <a:rect l="l" t="t" r="r" b="b"/>
            <a:pathLst>
              <a:path w="74929" h="37464">
                <a:moveTo>
                  <a:pt x="74860" y="0"/>
                </a:moveTo>
                <a:lnTo>
                  <a:pt x="0" y="0"/>
                </a:lnTo>
                <a:lnTo>
                  <a:pt x="37430" y="37307"/>
                </a:lnTo>
                <a:lnTo>
                  <a:pt x="74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5343" y="2915411"/>
            <a:ext cx="8973820" cy="3714115"/>
          </a:xfrm>
          <a:custGeom>
            <a:avLst/>
            <a:gdLst/>
            <a:ahLst/>
            <a:cxnLst/>
            <a:rect l="l" t="t" r="r" b="b"/>
            <a:pathLst>
              <a:path w="8973820" h="3714115">
                <a:moveTo>
                  <a:pt x="0" y="3713988"/>
                </a:moveTo>
                <a:lnTo>
                  <a:pt x="8973312" y="3713988"/>
                </a:lnTo>
                <a:lnTo>
                  <a:pt x="8973312" y="0"/>
                </a:lnTo>
                <a:lnTo>
                  <a:pt x="0" y="0"/>
                </a:lnTo>
                <a:lnTo>
                  <a:pt x="0" y="3713988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043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en-US" spc="-15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KAZI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989" y="1554479"/>
            <a:ext cx="8140700" cy="4916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Uzroci</a:t>
            </a:r>
            <a:r>
              <a:rPr sz="1800" u="heavy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otkaza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nepotpuna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ili pogrešna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specifikacija zahteva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(na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primer,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 nije</a:t>
            </a:r>
            <a:r>
              <a:rPr sz="1800" spc="2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eksplicitno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izneo svoj zahtev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sistemu treba da postoji više nivoa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ovlašćenja)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47307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nemogućnost implementacije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nekog zahteva na postojećoj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hardverskoj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ili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softverskoj</a:t>
            </a:r>
            <a:r>
              <a:rPr sz="1800" u="heavy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platformi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greška pri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projektovanju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33400">
              <a:lnSpc>
                <a:spcPts val="4320"/>
              </a:lnSpc>
              <a:spcBef>
                <a:spcPts val="2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greška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programskom kôdu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neodgovarajuća implementacija zahteva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Prevazilaženje problema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detektovati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 i izvršiti potrebne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izmene  Detekcija</a:t>
            </a:r>
            <a:r>
              <a:rPr sz="1800" u="heavy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117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softverske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uvek u programskom kôdu, postojane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u hardveru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usled habanja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2953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POKRIVANJE</a:t>
            </a:r>
            <a:r>
              <a:rPr lang="en-US" spc="-114" dirty="0">
                <a:solidFill>
                  <a:schemeClr val="tx1"/>
                </a:solidFill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ODLUKA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789" y="1692528"/>
            <a:ext cx="7682865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se prave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svaka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od različitih grana uslovnog iskaza  izvrši bar</a:t>
            </a:r>
            <a:r>
              <a:rPr sz="1800" u="heavy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jednom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34607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„jači“ metod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pokrivanja iskaza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zato 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pokrivanje odluka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garantuje  pokrivanje</a:t>
            </a:r>
            <a:r>
              <a:rPr sz="1800" u="heavy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iskaza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Odlučivanje se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vrši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osnovu</a:t>
            </a:r>
            <a:r>
              <a:rPr sz="1800" u="heavy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iskaza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53720" algn="ctr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if 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then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B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else</a:t>
            </a:r>
            <a:r>
              <a:rPr sz="1800" spc="-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906144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uslov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ispunjen, pokrivaju se svi iskazi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B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se nalaze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 odgovarajućoj grani, dok se posebno mora napisati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 uslov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 ispunjen, kako bi se pokrili i iskazi</a:t>
            </a:r>
            <a:r>
              <a:rPr sz="18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41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POKRIVANJE</a:t>
            </a:r>
            <a:r>
              <a:rPr lang="en-US" spc="-114" dirty="0">
                <a:solidFill>
                  <a:schemeClr val="tx1"/>
                </a:solidFill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USLOVA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740" y="1683130"/>
            <a:ext cx="8366759" cy="3916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se pišu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svaka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elementarna komponenta nekog  složenog uslova uzima vrednost iz dozvoljenog i nedozvoljenog skupa</a:t>
            </a:r>
            <a:r>
              <a:rPr sz="1800" u="heavy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vrednosti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elementarni uslovi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posmatraju potpuno nezavisno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drugog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64715" marR="865505" indent="-2152650">
              <a:lnSpc>
                <a:spcPct val="100000"/>
              </a:lnSpc>
              <a:tabLst>
                <a:tab pos="2184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Nedostatak</a:t>
            </a:r>
            <a:r>
              <a:rPr sz="1800" u="heavy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metoda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		ne garantuje pokrivanje svih odluka, pa samim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  pokrivanje svih iskaza u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testirati logički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izraz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75895" algn="ctr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((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c1 and c2) or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c3)</a:t>
            </a: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321310" indent="-266700">
              <a:lnSpc>
                <a:spcPct val="100000"/>
              </a:lnSpc>
            </a:pP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se formiraju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u njima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c1,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c2 i c3 imaju obe logičke vrednosti:  tačno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(T)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netačno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(F):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1412"/>
              </p:ext>
            </p:extLst>
          </p:nvPr>
        </p:nvGraphicFramePr>
        <p:xfrm>
          <a:off x="304215" y="5778682"/>
          <a:ext cx="3245535" cy="62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T1: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c1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800" spc="-12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c2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800" spc="-13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c3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800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22225">
                        <a:lnSpc>
                          <a:spcPts val="2000"/>
                        </a:lnSpc>
                      </a:pP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T2: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00"/>
                        </a:lnSpc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c1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800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2000"/>
                        </a:lnSpc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c2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800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000"/>
                        </a:lnSpc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c3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800" spc="-114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7357871" y="600455"/>
            <a:ext cx="1766316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0106" y="654558"/>
            <a:ext cx="15474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4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52231" y="883919"/>
            <a:ext cx="679703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2212" y="3867911"/>
            <a:ext cx="8763000" cy="2590800"/>
          </a:xfrm>
          <a:custGeom>
            <a:avLst/>
            <a:gdLst/>
            <a:ahLst/>
            <a:cxnLst/>
            <a:rect l="l" t="t" r="r" b="b"/>
            <a:pathLst>
              <a:path w="8763000" h="2590800">
                <a:moveTo>
                  <a:pt x="0" y="2590800"/>
                </a:moveTo>
                <a:lnTo>
                  <a:pt x="8763000" y="2590800"/>
                </a:lnTo>
                <a:lnTo>
                  <a:pt x="8763000" y="0"/>
                </a:lnTo>
                <a:lnTo>
                  <a:pt x="0" y="0"/>
                </a:lnTo>
                <a:lnTo>
                  <a:pt x="0" y="2590800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30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INTEGRACIONO</a:t>
            </a:r>
            <a:r>
              <a:rPr lang="en-US" spc="-7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543" y="1806828"/>
            <a:ext cx="7781925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 završetku jediničnog testiranja modula, oni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povezuju u</a:t>
            </a:r>
            <a:r>
              <a:rPr sz="1800" u="heavy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celinu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(sistem namenjen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korisniku)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9944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se radi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postepeno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uključivanjem komponenata za koje je  utvrđeno da ispravno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datom trenutku, neke komponente su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kodiranja,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jediničnog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treće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integracionog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integraciono testiranje se obavlja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 planu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(strategiji) u okviru koga su  definisani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kroz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prolaze moduli koji su prošli jedinično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65024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rezultat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integracionog testiranja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integrisani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je spreman  za sistemsko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82128" y="664463"/>
            <a:ext cx="1075944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691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PROBLEMI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291" y="1835530"/>
            <a:ext cx="7835265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marR="412115" indent="-266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pojedinačne komponente istestirane i potvrđeno je da ispravno  rade,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nije garancija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će ispravno raditi i u sprezi sa drugim  komponentama.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Razlozi: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1099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se desiti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jedan modul nepovoljno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utiče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drugi modul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 pa dolazi do gubitka nekih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66421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globalnih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struktura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podataka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strane više modula može  da bude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neadekvatno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nepreciznost u vrednostima podataka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je prihvatljiva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 jednom modulu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 može da naraste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neprihvatljivo velike vrednosti u drugom</a:t>
            </a:r>
            <a:r>
              <a:rPr sz="1800" u="heavy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modulu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490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spc="-5" dirty="0">
                <a:solidFill>
                  <a:schemeClr val="tx1"/>
                </a:solidFill>
                <a:cs typeface="Arial"/>
              </a:rPr>
              <a:t>STRATEGIJE</a:t>
            </a:r>
            <a:r>
              <a:rPr lang="en-US" sz="4000" spc="-2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4000" spc="-5" dirty="0">
                <a:solidFill>
                  <a:schemeClr val="tx1"/>
                </a:solidFill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7969" y="2578608"/>
            <a:ext cx="4170045" cy="1962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po principu „velikog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praska“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od dna ka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vrhu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od vrha ka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dnu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„sendvič“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853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“VELIKI</a:t>
            </a:r>
            <a:r>
              <a:rPr lang="en-US" spc="-9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PRASAK”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40" y="1559305"/>
            <a:ext cx="8039100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vrši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u slučaju kada su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kojih se sastoji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uspešno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prošle jedinično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8542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pokušaj da se ceo sistem poveže u celinu uključivanjem svih komponenata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odjednom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16652" y="2811779"/>
            <a:ext cx="3784600" cy="3736975"/>
          </a:xfrm>
          <a:prstGeom prst="rect">
            <a:avLst/>
          </a:prstGeom>
          <a:ln w="9144">
            <a:solidFill>
              <a:srgbClr val="0099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995" marR="506730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Primena metoda se ne preporučuje  (osim kod malih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sistema):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268605">
              <a:lnSpc>
                <a:spcPct val="100000"/>
              </a:lnSpc>
              <a:buClr>
                <a:srgbClr val="009900"/>
              </a:buClr>
              <a:buSzPct val="90625"/>
              <a:buFont typeface="Wingdings"/>
              <a:buChar char=""/>
              <a:tabLst>
                <a:tab pos="356235" algn="l"/>
              </a:tabLst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verovatnoća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izuzetno mala</a:t>
            </a:r>
            <a:r>
              <a:rPr sz="1600" u="heavy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 odmah</a:t>
            </a:r>
            <a:r>
              <a:rPr sz="16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proradi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331470" indent="-268605">
              <a:lnSpc>
                <a:spcPct val="100000"/>
              </a:lnSpc>
              <a:spcBef>
                <a:spcPts val="1200"/>
              </a:spcBef>
              <a:buClr>
                <a:srgbClr val="009900"/>
              </a:buClr>
              <a:buSzPct val="87500"/>
              <a:buFont typeface="Wingdings"/>
              <a:buChar char=""/>
              <a:tabLst>
                <a:tab pos="3562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da bi sve komponente prošle  jedinično testiranje, treba napraviti 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mnogo „lažnih“</a:t>
            </a:r>
            <a:r>
              <a:rPr sz="1600" u="heavy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procedura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268605">
              <a:lnSpc>
                <a:spcPct val="100000"/>
              </a:lnSpc>
              <a:spcBef>
                <a:spcPts val="1200"/>
              </a:spcBef>
              <a:buClr>
                <a:srgbClr val="009900"/>
              </a:buClr>
              <a:buSzPct val="90625"/>
              <a:buFont typeface="Wingdings"/>
              <a:buChar char=""/>
              <a:tabLst>
                <a:tab pos="3562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kada se otkrije greška, vrlo je</a:t>
            </a: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chemeClr val="tx1"/>
                </a:solidFill>
                <a:latin typeface="Arial"/>
                <a:cs typeface="Arial"/>
              </a:rPr>
              <a:t>teško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pronaći njen</a:t>
            </a:r>
            <a:r>
              <a:rPr sz="1600" u="heavy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uzrok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283210" indent="-268605">
              <a:lnSpc>
                <a:spcPct val="100000"/>
              </a:lnSpc>
              <a:spcBef>
                <a:spcPts val="1200"/>
              </a:spcBef>
              <a:buClr>
                <a:srgbClr val="009900"/>
              </a:buClr>
              <a:buSzPct val="87500"/>
              <a:buFont typeface="Wingdings"/>
              <a:buChar char=""/>
              <a:tabLst>
                <a:tab pos="3562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greške u vezama između  komponenata teško se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razlikuju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od  ostalih grešaka u</a:t>
            </a:r>
            <a:r>
              <a:rPr sz="16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38183" y="4563838"/>
            <a:ext cx="153035" cy="785495"/>
          </a:xfrm>
          <a:custGeom>
            <a:avLst/>
            <a:gdLst/>
            <a:ahLst/>
            <a:cxnLst/>
            <a:rect l="l" t="t" r="r" b="b"/>
            <a:pathLst>
              <a:path w="153035" h="785495">
                <a:moveTo>
                  <a:pt x="152849" y="785084"/>
                </a:moveTo>
                <a:lnTo>
                  <a:pt x="0" y="0"/>
                </a:lnTo>
              </a:path>
            </a:pathLst>
          </a:custGeom>
          <a:ln w="38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3728" y="4093032"/>
            <a:ext cx="635635" cy="1256030"/>
          </a:xfrm>
          <a:custGeom>
            <a:avLst/>
            <a:gdLst/>
            <a:ahLst/>
            <a:cxnLst/>
            <a:rect l="l" t="t" r="r" b="b"/>
            <a:pathLst>
              <a:path w="635635" h="1256029">
                <a:moveTo>
                  <a:pt x="0" y="0"/>
                </a:moveTo>
                <a:lnTo>
                  <a:pt x="635637" y="1255891"/>
                </a:lnTo>
              </a:path>
            </a:pathLst>
          </a:custGeom>
          <a:ln w="38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8117" y="3778736"/>
            <a:ext cx="1112520" cy="243656"/>
          </a:xfrm>
          <a:prstGeom prst="rect">
            <a:avLst/>
          </a:prstGeom>
          <a:solidFill>
            <a:srgbClr val="FCEEE2"/>
          </a:solidFill>
          <a:ln w="383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28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Testiranje:A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60595" y="5348935"/>
            <a:ext cx="2066289" cy="314325"/>
          </a:xfrm>
          <a:custGeom>
            <a:avLst/>
            <a:gdLst/>
            <a:ahLst/>
            <a:cxnLst/>
            <a:rect l="l" t="t" r="r" b="b"/>
            <a:pathLst>
              <a:path w="2066289" h="314325">
                <a:moveTo>
                  <a:pt x="0" y="313859"/>
                </a:moveTo>
                <a:lnTo>
                  <a:pt x="2065776" y="313859"/>
                </a:lnTo>
                <a:lnTo>
                  <a:pt x="2065776" y="0"/>
                </a:lnTo>
                <a:lnTo>
                  <a:pt x="0" y="0"/>
                </a:lnTo>
                <a:lnTo>
                  <a:pt x="0" y="31385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0595" y="5348935"/>
            <a:ext cx="2066289" cy="314325"/>
          </a:xfrm>
          <a:custGeom>
            <a:avLst/>
            <a:gdLst/>
            <a:ahLst/>
            <a:cxnLst/>
            <a:rect l="l" t="t" r="r" b="b"/>
            <a:pathLst>
              <a:path w="2066289" h="314325">
                <a:moveTo>
                  <a:pt x="0" y="313859"/>
                </a:moveTo>
                <a:lnTo>
                  <a:pt x="2065776" y="313859"/>
                </a:lnTo>
                <a:lnTo>
                  <a:pt x="2065776" y="0"/>
                </a:lnTo>
                <a:lnTo>
                  <a:pt x="0" y="0"/>
                </a:lnTo>
                <a:lnTo>
                  <a:pt x="0" y="313859"/>
                </a:lnTo>
                <a:close/>
              </a:path>
            </a:pathLst>
          </a:custGeom>
          <a:ln w="3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2851" y="5386297"/>
            <a:ext cx="185928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</a:t>
            </a:r>
            <a:r>
              <a:rPr sz="135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A,B,C,D,E,F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13824" y="4093032"/>
            <a:ext cx="0" cy="1256030"/>
          </a:xfrm>
          <a:custGeom>
            <a:avLst/>
            <a:gdLst/>
            <a:ahLst/>
            <a:cxnLst/>
            <a:rect l="l" t="t" r="r" b="b"/>
            <a:pathLst>
              <a:path h="1256029">
                <a:moveTo>
                  <a:pt x="0" y="1255891"/>
                </a:moveTo>
                <a:lnTo>
                  <a:pt x="0" y="0"/>
                </a:lnTo>
              </a:path>
            </a:pathLst>
          </a:custGeom>
          <a:ln w="38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69418" y="4563838"/>
            <a:ext cx="118745" cy="785495"/>
          </a:xfrm>
          <a:custGeom>
            <a:avLst/>
            <a:gdLst/>
            <a:ahLst/>
            <a:cxnLst/>
            <a:rect l="l" t="t" r="r" b="b"/>
            <a:pathLst>
              <a:path w="118744" h="785495">
                <a:moveTo>
                  <a:pt x="0" y="785084"/>
                </a:moveTo>
                <a:lnTo>
                  <a:pt x="118756" y="0"/>
                </a:lnTo>
              </a:path>
            </a:pathLst>
          </a:custGeom>
          <a:ln w="38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7041" y="4093032"/>
            <a:ext cx="795020" cy="1256030"/>
          </a:xfrm>
          <a:custGeom>
            <a:avLst/>
            <a:gdLst/>
            <a:ahLst/>
            <a:cxnLst/>
            <a:rect l="l" t="t" r="r" b="b"/>
            <a:pathLst>
              <a:path w="795020" h="1256029">
                <a:moveTo>
                  <a:pt x="0" y="1255891"/>
                </a:moveTo>
                <a:lnTo>
                  <a:pt x="794851" y="0"/>
                </a:lnTo>
              </a:path>
            </a:pathLst>
          </a:custGeom>
          <a:ln w="38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86298" y="4563838"/>
            <a:ext cx="1191260" cy="785495"/>
          </a:xfrm>
          <a:custGeom>
            <a:avLst/>
            <a:gdLst/>
            <a:ahLst/>
            <a:cxnLst/>
            <a:rect l="l" t="t" r="r" b="b"/>
            <a:pathLst>
              <a:path w="1191260" h="785495">
                <a:moveTo>
                  <a:pt x="0" y="785084"/>
                </a:moveTo>
                <a:lnTo>
                  <a:pt x="1191230" y="0"/>
                </a:lnTo>
              </a:path>
            </a:pathLst>
          </a:custGeom>
          <a:ln w="3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1316" y="4249979"/>
            <a:ext cx="1112520" cy="243656"/>
          </a:xfrm>
          <a:prstGeom prst="rect">
            <a:avLst/>
          </a:prstGeom>
          <a:solidFill>
            <a:srgbClr val="FCEEE2"/>
          </a:solidFill>
          <a:ln w="383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28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Testiranje:B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56975" y="3778736"/>
            <a:ext cx="1112520" cy="314325"/>
          </a:xfrm>
          <a:custGeom>
            <a:avLst/>
            <a:gdLst/>
            <a:ahLst/>
            <a:cxnLst/>
            <a:rect l="l" t="t" r="r" b="b"/>
            <a:pathLst>
              <a:path w="1112520" h="314325">
                <a:moveTo>
                  <a:pt x="0" y="314295"/>
                </a:moveTo>
                <a:lnTo>
                  <a:pt x="1112478" y="314295"/>
                </a:lnTo>
                <a:lnTo>
                  <a:pt x="1112478" y="0"/>
                </a:lnTo>
                <a:lnTo>
                  <a:pt x="0" y="0"/>
                </a:lnTo>
                <a:lnTo>
                  <a:pt x="0" y="314295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56975" y="3778736"/>
            <a:ext cx="1112520" cy="314325"/>
          </a:xfrm>
          <a:custGeom>
            <a:avLst/>
            <a:gdLst/>
            <a:ahLst/>
            <a:cxnLst/>
            <a:rect l="l" t="t" r="r" b="b"/>
            <a:pathLst>
              <a:path w="1112520" h="314325">
                <a:moveTo>
                  <a:pt x="0" y="314295"/>
                </a:moveTo>
                <a:lnTo>
                  <a:pt x="1112478" y="314295"/>
                </a:lnTo>
                <a:lnTo>
                  <a:pt x="1112478" y="0"/>
                </a:lnTo>
                <a:lnTo>
                  <a:pt x="0" y="0"/>
                </a:lnTo>
                <a:lnTo>
                  <a:pt x="0" y="314295"/>
                </a:lnTo>
                <a:close/>
              </a:path>
            </a:pathLst>
          </a:custGeom>
          <a:ln w="3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4318" y="3816532"/>
            <a:ext cx="97663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Testiranje:C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2581" y="4249979"/>
            <a:ext cx="1112520" cy="243656"/>
          </a:xfrm>
          <a:prstGeom prst="rect">
            <a:avLst/>
          </a:prstGeom>
          <a:solidFill>
            <a:srgbClr val="FCEEE2"/>
          </a:solidFill>
          <a:ln w="383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28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Testiranje:D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86298" y="3778736"/>
            <a:ext cx="1112520" cy="243656"/>
          </a:xfrm>
          <a:prstGeom prst="rect">
            <a:avLst/>
          </a:prstGeom>
          <a:solidFill>
            <a:srgbClr val="FCEEE2"/>
          </a:solidFill>
          <a:ln w="383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28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21935" y="4249979"/>
            <a:ext cx="1112520" cy="243656"/>
          </a:xfrm>
          <a:prstGeom prst="rect">
            <a:avLst/>
          </a:prstGeom>
          <a:solidFill>
            <a:srgbClr val="FCEEE2"/>
          </a:solidFill>
          <a:ln w="383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8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Testiranje:F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89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640" y="1511553"/>
            <a:ext cx="8243570" cy="23852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često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korišćen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pristup integracionog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4191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 polazi od toga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komponente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organizovane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hijerarhiju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čijem vrhu se nalazi glavni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počinje jediničnim testiranjem svih komponenata koje se nalaze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najnižem nivou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hijerarhiji,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testiraju komponente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sledećem nivou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pozivaju prethodno istestirane komponente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tako dok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istestiraju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8936" y="4083785"/>
            <a:ext cx="610870" cy="313547"/>
          </a:xfrm>
          <a:prstGeom prst="rect">
            <a:avLst/>
          </a:prstGeom>
          <a:solidFill>
            <a:srgbClr val="D1EBF0"/>
          </a:solidFill>
          <a:ln w="4908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75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624" y="5092025"/>
            <a:ext cx="610870" cy="312906"/>
          </a:xfrm>
          <a:prstGeom prst="rect">
            <a:avLst/>
          </a:prstGeom>
          <a:solidFill>
            <a:srgbClr val="D1EBF0"/>
          </a:solidFill>
          <a:ln w="4908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750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02687" y="5092025"/>
            <a:ext cx="610870" cy="403860"/>
          </a:xfrm>
          <a:custGeom>
            <a:avLst/>
            <a:gdLst/>
            <a:ahLst/>
            <a:cxnLst/>
            <a:rect l="l" t="t" r="r" b="b"/>
            <a:pathLst>
              <a:path w="610870" h="403860">
                <a:moveTo>
                  <a:pt x="0" y="403623"/>
                </a:moveTo>
                <a:lnTo>
                  <a:pt x="610318" y="403623"/>
                </a:lnTo>
                <a:lnTo>
                  <a:pt x="610318" y="0"/>
                </a:lnTo>
                <a:lnTo>
                  <a:pt x="0" y="0"/>
                </a:lnTo>
                <a:lnTo>
                  <a:pt x="0" y="403623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02687" y="5092025"/>
            <a:ext cx="610870" cy="403860"/>
          </a:xfrm>
          <a:custGeom>
            <a:avLst/>
            <a:gdLst/>
            <a:ahLst/>
            <a:cxnLst/>
            <a:rect l="l" t="t" r="r" b="b"/>
            <a:pathLst>
              <a:path w="610870" h="403860">
                <a:moveTo>
                  <a:pt x="0" y="403623"/>
                </a:moveTo>
                <a:lnTo>
                  <a:pt x="610318" y="403623"/>
                </a:lnTo>
                <a:lnTo>
                  <a:pt x="610318" y="0"/>
                </a:lnTo>
                <a:lnTo>
                  <a:pt x="0" y="0"/>
                </a:lnTo>
                <a:lnTo>
                  <a:pt x="0" y="403623"/>
                </a:lnTo>
                <a:close/>
              </a:path>
            </a:pathLst>
          </a:custGeom>
          <a:ln w="4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2351" y="5137932"/>
            <a:ext cx="186055" cy="27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8833" y="6100259"/>
            <a:ext cx="610870" cy="312906"/>
          </a:xfrm>
          <a:prstGeom prst="rect">
            <a:avLst/>
          </a:prstGeom>
          <a:solidFill>
            <a:srgbClr val="D1EBF0"/>
          </a:solidFill>
          <a:ln w="4908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75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6038" y="6100259"/>
            <a:ext cx="610235" cy="312906"/>
          </a:xfrm>
          <a:prstGeom prst="rect">
            <a:avLst/>
          </a:prstGeom>
          <a:solidFill>
            <a:srgbClr val="D1EBF0"/>
          </a:solidFill>
          <a:ln w="4908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75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02687" y="6100259"/>
            <a:ext cx="610870" cy="403225"/>
          </a:xfrm>
          <a:custGeom>
            <a:avLst/>
            <a:gdLst/>
            <a:ahLst/>
            <a:cxnLst/>
            <a:rect l="l" t="t" r="r" b="b"/>
            <a:pathLst>
              <a:path w="610870" h="403225">
                <a:moveTo>
                  <a:pt x="0" y="403063"/>
                </a:moveTo>
                <a:lnTo>
                  <a:pt x="610318" y="403063"/>
                </a:lnTo>
                <a:lnTo>
                  <a:pt x="610318" y="0"/>
                </a:lnTo>
                <a:lnTo>
                  <a:pt x="0" y="0"/>
                </a:lnTo>
                <a:lnTo>
                  <a:pt x="0" y="403063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02687" y="6100259"/>
            <a:ext cx="610870" cy="403225"/>
          </a:xfrm>
          <a:custGeom>
            <a:avLst/>
            <a:gdLst/>
            <a:ahLst/>
            <a:cxnLst/>
            <a:rect l="l" t="t" r="r" b="b"/>
            <a:pathLst>
              <a:path w="610870" h="403225">
                <a:moveTo>
                  <a:pt x="0" y="403063"/>
                </a:moveTo>
                <a:lnTo>
                  <a:pt x="610318" y="403063"/>
                </a:lnTo>
                <a:lnTo>
                  <a:pt x="610318" y="0"/>
                </a:lnTo>
                <a:lnTo>
                  <a:pt x="0" y="0"/>
                </a:lnTo>
                <a:lnTo>
                  <a:pt x="0" y="403063"/>
                </a:lnTo>
                <a:close/>
              </a:path>
            </a:pathLst>
          </a:custGeom>
          <a:ln w="4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25461" y="6146168"/>
            <a:ext cx="161925" cy="27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93273" y="4487408"/>
            <a:ext cx="814069" cy="605155"/>
          </a:xfrm>
          <a:custGeom>
            <a:avLst/>
            <a:gdLst/>
            <a:ahLst/>
            <a:cxnLst/>
            <a:rect l="l" t="t" r="r" b="b"/>
            <a:pathLst>
              <a:path w="814069" h="605154">
                <a:moveTo>
                  <a:pt x="0" y="0"/>
                </a:moveTo>
                <a:lnTo>
                  <a:pt x="813772" y="604617"/>
                </a:lnTo>
              </a:path>
            </a:pathLst>
          </a:custGeom>
          <a:ln w="4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73170" y="5495649"/>
            <a:ext cx="509905" cy="605155"/>
          </a:xfrm>
          <a:custGeom>
            <a:avLst/>
            <a:gdLst/>
            <a:ahLst/>
            <a:cxnLst/>
            <a:rect l="l" t="t" r="r" b="b"/>
            <a:pathLst>
              <a:path w="509905" h="605154">
                <a:moveTo>
                  <a:pt x="509413" y="0"/>
                </a:moveTo>
                <a:lnTo>
                  <a:pt x="0" y="604595"/>
                </a:lnTo>
              </a:path>
            </a:pathLst>
          </a:custGeom>
          <a:ln w="48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82584" y="5495649"/>
            <a:ext cx="507365" cy="605155"/>
          </a:xfrm>
          <a:custGeom>
            <a:avLst/>
            <a:gdLst/>
            <a:ahLst/>
            <a:cxnLst/>
            <a:rect l="l" t="t" r="r" b="b"/>
            <a:pathLst>
              <a:path w="507364" h="605154">
                <a:moveTo>
                  <a:pt x="0" y="0"/>
                </a:moveTo>
                <a:lnTo>
                  <a:pt x="507257" y="604595"/>
                </a:lnTo>
              </a:path>
            </a:pathLst>
          </a:custGeom>
          <a:ln w="48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07046" y="5495649"/>
            <a:ext cx="0" cy="605155"/>
          </a:xfrm>
          <a:custGeom>
            <a:avLst/>
            <a:gdLst/>
            <a:ahLst/>
            <a:cxnLst/>
            <a:rect l="l" t="t" r="r" b="b"/>
            <a:pathLst>
              <a:path h="605154">
                <a:moveTo>
                  <a:pt x="0" y="0"/>
                </a:moveTo>
                <a:lnTo>
                  <a:pt x="0" y="604595"/>
                </a:lnTo>
              </a:path>
            </a:pathLst>
          </a:custGeom>
          <a:ln w="48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82583" y="4487408"/>
            <a:ext cx="711200" cy="605155"/>
          </a:xfrm>
          <a:custGeom>
            <a:avLst/>
            <a:gdLst/>
            <a:ahLst/>
            <a:cxnLst/>
            <a:rect l="l" t="t" r="r" b="b"/>
            <a:pathLst>
              <a:path w="711200" h="605154">
                <a:moveTo>
                  <a:pt x="710689" y="0"/>
                </a:moveTo>
                <a:lnTo>
                  <a:pt x="0" y="604617"/>
                </a:lnTo>
              </a:path>
            </a:pathLst>
          </a:custGeom>
          <a:ln w="49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28478" y="5971632"/>
            <a:ext cx="1224915" cy="268663"/>
          </a:xfrm>
          <a:prstGeom prst="rect">
            <a:avLst/>
          </a:prstGeom>
          <a:solidFill>
            <a:srgbClr val="FCEEE2"/>
          </a:solidFill>
          <a:ln w="4228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95"/>
              </a:spcBef>
            </a:pPr>
            <a:r>
              <a:rPr sz="1500" spc="10" dirty="0">
                <a:solidFill>
                  <a:schemeClr val="tx1"/>
                </a:solidFill>
                <a:latin typeface="Arial"/>
                <a:cs typeface="Arial"/>
              </a:rPr>
              <a:t>Testiranje:D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75149" y="4594587"/>
            <a:ext cx="1243965" cy="510540"/>
          </a:xfrm>
          <a:custGeom>
            <a:avLst/>
            <a:gdLst/>
            <a:ahLst/>
            <a:cxnLst/>
            <a:rect l="l" t="t" r="r" b="b"/>
            <a:pathLst>
              <a:path w="1243965" h="510539">
                <a:moveTo>
                  <a:pt x="0" y="0"/>
                </a:moveTo>
                <a:lnTo>
                  <a:pt x="1243613" y="510348"/>
                </a:lnTo>
              </a:path>
            </a:pathLst>
          </a:custGeom>
          <a:ln w="4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651645" y="4567356"/>
            <a:ext cx="43180" cy="60325"/>
          </a:xfrm>
          <a:custGeom>
            <a:avLst/>
            <a:gdLst/>
            <a:ahLst/>
            <a:cxnLst/>
            <a:rect l="l" t="t" r="r" b="b"/>
            <a:pathLst>
              <a:path w="43179" h="60325">
                <a:moveTo>
                  <a:pt x="42770" y="0"/>
                </a:moveTo>
                <a:lnTo>
                  <a:pt x="0" y="17839"/>
                </a:lnTo>
                <a:lnTo>
                  <a:pt x="16953" y="60101"/>
                </a:lnTo>
                <a:lnTo>
                  <a:pt x="42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639939" y="5466909"/>
            <a:ext cx="636270" cy="504825"/>
          </a:xfrm>
          <a:custGeom>
            <a:avLst/>
            <a:gdLst/>
            <a:ahLst/>
            <a:cxnLst/>
            <a:rect l="l" t="t" r="r" b="b"/>
            <a:pathLst>
              <a:path w="636270" h="504825">
                <a:moveTo>
                  <a:pt x="635948" y="0"/>
                </a:moveTo>
                <a:lnTo>
                  <a:pt x="0" y="504710"/>
                </a:lnTo>
              </a:path>
            </a:pathLst>
          </a:custGeom>
          <a:ln w="42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50013" y="5446259"/>
            <a:ext cx="45720" cy="50800"/>
          </a:xfrm>
          <a:custGeom>
            <a:avLst/>
            <a:gdLst/>
            <a:ahLst/>
            <a:cxnLst/>
            <a:rect l="l" t="t" r="r" b="b"/>
            <a:pathLst>
              <a:path w="45720" h="50800">
                <a:moveTo>
                  <a:pt x="0" y="0"/>
                </a:moveTo>
                <a:lnTo>
                  <a:pt x="41383" y="50228"/>
                </a:lnTo>
                <a:lnTo>
                  <a:pt x="45159" y="56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90836" y="5466909"/>
            <a:ext cx="636905" cy="504825"/>
          </a:xfrm>
          <a:custGeom>
            <a:avLst/>
            <a:gdLst/>
            <a:ahLst/>
            <a:cxnLst/>
            <a:rect l="l" t="t" r="r" b="b"/>
            <a:pathLst>
              <a:path w="636904" h="504825">
                <a:moveTo>
                  <a:pt x="0" y="0"/>
                </a:moveTo>
                <a:lnTo>
                  <a:pt x="636391" y="504710"/>
                </a:lnTo>
              </a:path>
            </a:pathLst>
          </a:custGeom>
          <a:ln w="42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470145" y="5446259"/>
            <a:ext cx="47625" cy="50800"/>
          </a:xfrm>
          <a:custGeom>
            <a:avLst/>
            <a:gdLst/>
            <a:ahLst/>
            <a:cxnLst/>
            <a:rect l="l" t="t" r="r" b="b"/>
            <a:pathLst>
              <a:path w="47625" h="50800">
                <a:moveTo>
                  <a:pt x="47028" y="0"/>
                </a:moveTo>
                <a:lnTo>
                  <a:pt x="0" y="5638"/>
                </a:lnTo>
                <a:lnTo>
                  <a:pt x="5644" y="50228"/>
                </a:lnTo>
                <a:lnTo>
                  <a:pt x="47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83583" y="4595992"/>
            <a:ext cx="1070610" cy="509270"/>
          </a:xfrm>
          <a:custGeom>
            <a:avLst/>
            <a:gdLst/>
            <a:ahLst/>
            <a:cxnLst/>
            <a:rect l="l" t="t" r="r" b="b"/>
            <a:pathLst>
              <a:path w="1070610" h="509270">
                <a:moveTo>
                  <a:pt x="1070008" y="0"/>
                </a:moveTo>
                <a:lnTo>
                  <a:pt x="0" y="508943"/>
                </a:lnTo>
              </a:path>
            </a:pathLst>
          </a:custGeom>
          <a:ln w="4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432977" y="4570166"/>
            <a:ext cx="44450" cy="57785"/>
          </a:xfrm>
          <a:custGeom>
            <a:avLst/>
            <a:gdLst/>
            <a:ahLst/>
            <a:cxnLst/>
            <a:rect l="l" t="t" r="r" b="b"/>
            <a:pathLst>
              <a:path w="44450" h="57785">
                <a:moveTo>
                  <a:pt x="0" y="0"/>
                </a:moveTo>
                <a:lnTo>
                  <a:pt x="28706" y="57291"/>
                </a:lnTo>
                <a:lnTo>
                  <a:pt x="44118" y="150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14360" y="5971632"/>
            <a:ext cx="1224915" cy="268663"/>
          </a:xfrm>
          <a:prstGeom prst="rect">
            <a:avLst/>
          </a:prstGeom>
          <a:solidFill>
            <a:srgbClr val="FCEEE2"/>
          </a:solidFill>
          <a:ln w="4228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1500" spc="10" dirty="0">
                <a:solidFill>
                  <a:schemeClr val="tx1"/>
                </a:solidFill>
                <a:latin typeface="Arial"/>
                <a:cs typeface="Arial"/>
              </a:rPr>
              <a:t>Testiranje:E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95743" y="5104936"/>
            <a:ext cx="1574800" cy="268663"/>
          </a:xfrm>
          <a:prstGeom prst="rect">
            <a:avLst/>
          </a:prstGeom>
          <a:solidFill>
            <a:srgbClr val="FCEEE2"/>
          </a:solidFill>
          <a:ln w="4228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295"/>
              </a:spcBef>
            </a:pPr>
            <a:r>
              <a:rPr sz="1500" spc="10" dirty="0">
                <a:solidFill>
                  <a:schemeClr val="tx1"/>
                </a:solidFill>
                <a:latin typeface="Arial"/>
                <a:cs typeface="Arial"/>
              </a:rPr>
              <a:t>Testiranje:B,D,E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70145" y="4238234"/>
            <a:ext cx="2187575" cy="269304"/>
          </a:xfrm>
          <a:prstGeom prst="rect">
            <a:avLst/>
          </a:prstGeom>
          <a:solidFill>
            <a:srgbClr val="FCEEE2"/>
          </a:solidFill>
          <a:ln w="4228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300"/>
              </a:spcBef>
            </a:pPr>
            <a:r>
              <a:rPr sz="1500" spc="10" dirty="0">
                <a:solidFill>
                  <a:schemeClr val="tx1"/>
                </a:solidFill>
                <a:latin typeface="Arial"/>
                <a:cs typeface="Arial"/>
              </a:rPr>
              <a:t>Testiranje:A,B,C,D,E,F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6528"/>
              </p:ext>
            </p:extLst>
          </p:nvPr>
        </p:nvGraphicFramePr>
        <p:xfrm>
          <a:off x="7174527" y="5102822"/>
          <a:ext cx="1485880" cy="121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961">
                <a:tc gridSpan="4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Testiranje:C,F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228">
                      <a:solidFill>
                        <a:srgbClr val="000000"/>
                      </a:solidFill>
                      <a:prstDash val="solid"/>
                    </a:lnL>
                    <a:lnR w="4228">
                      <a:solidFill>
                        <a:srgbClr val="000000"/>
                      </a:solidFill>
                      <a:prstDash val="solid"/>
                    </a:lnR>
                    <a:lnT w="4228">
                      <a:solidFill>
                        <a:srgbClr val="000000"/>
                      </a:solidFill>
                      <a:prstDash val="solid"/>
                    </a:lnT>
                    <a:lnB w="4228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734"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233">
                      <a:solidFill>
                        <a:srgbClr val="000000"/>
                      </a:solidFill>
                      <a:prstDash val="solid"/>
                    </a:lnR>
                    <a:lnT w="4228">
                      <a:solidFill>
                        <a:srgbClr val="000000"/>
                      </a:solidFill>
                      <a:prstDash val="solid"/>
                    </a:lnT>
                    <a:lnB w="422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233">
                      <a:solidFill>
                        <a:srgbClr val="000000"/>
                      </a:solidFill>
                      <a:prstDash val="solid"/>
                    </a:lnL>
                    <a:lnT w="4228">
                      <a:solidFill>
                        <a:srgbClr val="000000"/>
                      </a:solidFill>
                      <a:prstDash val="solid"/>
                    </a:lnT>
                    <a:lnB w="422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480"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228">
                      <a:solidFill>
                        <a:srgbClr val="000000"/>
                      </a:solidFill>
                      <a:prstDash val="solid"/>
                    </a:lnR>
                    <a:lnT w="42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Testiranje:F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228">
                      <a:solidFill>
                        <a:srgbClr val="000000"/>
                      </a:solidFill>
                      <a:prstDash val="solid"/>
                    </a:lnL>
                    <a:lnR w="4228">
                      <a:solidFill>
                        <a:srgbClr val="000000"/>
                      </a:solidFill>
                      <a:prstDash val="solid"/>
                    </a:lnR>
                    <a:lnT w="4228">
                      <a:solidFill>
                        <a:srgbClr val="000000"/>
                      </a:solidFill>
                      <a:prstDash val="solid"/>
                    </a:lnT>
                    <a:lnB w="4228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228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  <a:cs typeface="Arial"/>
              </a:rPr>
              <a:t>OD DNA KA VRHU</a:t>
            </a:r>
            <a:r>
              <a:rPr lang="pl-PL" spc="-125" dirty="0">
                <a:solidFill>
                  <a:schemeClr val="tx1"/>
                </a:solidFill>
                <a:cs typeface="Arial"/>
              </a:rPr>
              <a:t> </a:t>
            </a:r>
            <a:r>
              <a:rPr lang="pl-PL" dirty="0">
                <a:solidFill>
                  <a:schemeClr val="tx1"/>
                </a:solidFill>
                <a:cs typeface="Arial"/>
              </a:rPr>
              <a:t>(1)</a:t>
            </a:r>
          </a:p>
        </p:txBody>
      </p:sp>
      <p:sp>
        <p:nvSpPr>
          <p:cNvPr id="36" name="object 36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772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  <a:cs typeface="Arial"/>
              </a:rPr>
              <a:t>OD DNA KA VRHU</a:t>
            </a:r>
            <a:r>
              <a:rPr lang="pl-PL" spc="-125" dirty="0">
                <a:solidFill>
                  <a:schemeClr val="tx1"/>
                </a:solidFill>
                <a:cs typeface="Arial"/>
              </a:rPr>
              <a:t> </a:t>
            </a:r>
            <a:r>
              <a:rPr lang="pl-PL" dirty="0">
                <a:solidFill>
                  <a:schemeClr val="tx1"/>
                </a:solidFill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74495" y="2265278"/>
            <a:ext cx="4147803" cy="42048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640" y="1511553"/>
            <a:ext cx="7961630" cy="105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ts val="2155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složenijim sistemima,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često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komponente na najnižem nivou ne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ts val="2155"/>
              </a:lnSpc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pojedinačno,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funkcionalno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grupišu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klastere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(grozdove)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08025" algn="ctr">
              <a:lnSpc>
                <a:spcPct val="100000"/>
              </a:lnSpc>
            </a:pPr>
            <a:r>
              <a:rPr sz="1450" spc="1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6245" y="3146664"/>
            <a:ext cx="28384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4131" y="3146664"/>
            <a:ext cx="28511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07585" y="4827080"/>
            <a:ext cx="17081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35634" y="5499527"/>
            <a:ext cx="16065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0500" y="5499527"/>
            <a:ext cx="7747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52062" y="4827080"/>
            <a:ext cx="1504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553" y="4827080"/>
            <a:ext cx="1504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6063" y="5499527"/>
            <a:ext cx="16065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66063" y="6171531"/>
            <a:ext cx="16065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4098" y="4827080"/>
            <a:ext cx="1504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9473" y="5499527"/>
            <a:ext cx="13970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14932" y="3987085"/>
            <a:ext cx="26416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D1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37388" y="3987085"/>
            <a:ext cx="26416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D2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61438" y="3987085"/>
            <a:ext cx="26416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D3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72011" y="4619768"/>
            <a:ext cx="168275" cy="1932305"/>
          </a:xfrm>
          <a:custGeom>
            <a:avLst/>
            <a:gdLst/>
            <a:ahLst/>
            <a:cxnLst/>
            <a:rect l="l" t="t" r="r" b="b"/>
            <a:pathLst>
              <a:path w="168275" h="1932304">
                <a:moveTo>
                  <a:pt x="0" y="0"/>
                </a:moveTo>
                <a:lnTo>
                  <a:pt x="0" y="1931904"/>
                </a:lnTo>
                <a:lnTo>
                  <a:pt x="167859" y="1931904"/>
                </a:lnTo>
              </a:path>
            </a:pathLst>
          </a:custGeom>
          <a:ln w="40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72011" y="4619768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>
                <a:moveTo>
                  <a:pt x="208594" y="0"/>
                </a:moveTo>
                <a:lnTo>
                  <a:pt x="0" y="0"/>
                </a:lnTo>
              </a:path>
            </a:pathLst>
          </a:custGeom>
          <a:ln w="4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80907" y="4613289"/>
            <a:ext cx="167640" cy="1266190"/>
          </a:xfrm>
          <a:custGeom>
            <a:avLst/>
            <a:gdLst/>
            <a:ahLst/>
            <a:cxnLst/>
            <a:rect l="l" t="t" r="r" b="b"/>
            <a:pathLst>
              <a:path w="167639" h="1266189">
                <a:moveTo>
                  <a:pt x="0" y="0"/>
                </a:moveTo>
                <a:lnTo>
                  <a:pt x="0" y="1265943"/>
                </a:lnTo>
                <a:lnTo>
                  <a:pt x="167350" y="1265943"/>
                </a:lnTo>
              </a:path>
            </a:pathLst>
          </a:custGeom>
          <a:ln w="40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280907" y="461328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209419" y="0"/>
                </a:moveTo>
                <a:lnTo>
                  <a:pt x="0" y="0"/>
                </a:lnTo>
              </a:path>
            </a:pathLst>
          </a:custGeom>
          <a:ln w="4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93170" y="4613289"/>
            <a:ext cx="167640" cy="1259840"/>
          </a:xfrm>
          <a:custGeom>
            <a:avLst/>
            <a:gdLst/>
            <a:ahLst/>
            <a:cxnLst/>
            <a:rect l="l" t="t" r="r" b="b"/>
            <a:pathLst>
              <a:path w="167639" h="1259839">
                <a:moveTo>
                  <a:pt x="0" y="0"/>
                </a:moveTo>
                <a:lnTo>
                  <a:pt x="0" y="1259612"/>
                </a:lnTo>
                <a:lnTo>
                  <a:pt x="167405" y="1259612"/>
                </a:lnTo>
              </a:path>
            </a:pathLst>
          </a:custGeom>
          <a:ln w="40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93170" y="461328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209474" y="0"/>
                </a:moveTo>
                <a:lnTo>
                  <a:pt x="0" y="0"/>
                </a:lnTo>
              </a:path>
            </a:pathLst>
          </a:custGeom>
          <a:ln w="4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72886" y="4433918"/>
            <a:ext cx="20764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150" spc="1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1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98502" y="4433918"/>
            <a:ext cx="208279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150" spc="15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11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86369" y="4433918"/>
            <a:ext cx="20764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150" spc="15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sz="11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512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640" y="1587753"/>
            <a:ext cx="8523605" cy="4570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Nedostaci: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najvišeg nivoa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koje su obično najvažnije,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testiraju se</a:t>
            </a:r>
            <a:r>
              <a:rPr sz="1800" u="heavy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poslednje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ovakvim postupkom testiranja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nalaženje značajnih greška se odlaže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 završetka  testiranja,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 dobro, jer greške mogu da nastanu kao posledica lošeg  dizajna, pa bi ih trebalo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Postupak se</a:t>
            </a:r>
            <a:r>
              <a:rPr sz="1800" u="heavy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koristi: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447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većina komponenata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najnižem nivou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funkcije opšte namene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se pozivaju iz drugih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kod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objektno-orijentisanog</a:t>
            </a:r>
            <a:r>
              <a:rPr sz="1800" u="heavy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pristupa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5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28015" indent="-267970">
              <a:lnSpc>
                <a:spcPts val="215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se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nalazi veći broj nezavisnih komponenata sa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višekratnom  upotrebom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  <a:cs typeface="Arial"/>
              </a:rPr>
              <a:t>OD DNA KA VRHU</a:t>
            </a:r>
            <a:r>
              <a:rPr lang="pl-PL" spc="-125" dirty="0">
                <a:solidFill>
                  <a:schemeClr val="tx1"/>
                </a:solidFill>
                <a:cs typeface="Arial"/>
              </a:rPr>
              <a:t> </a:t>
            </a:r>
            <a:r>
              <a:rPr lang="pl-PL" dirty="0">
                <a:solidFill>
                  <a:schemeClr val="tx1"/>
                </a:solidFill>
                <a:cs typeface="Arial"/>
              </a:rPr>
              <a:t>(3)</a:t>
            </a:r>
          </a:p>
        </p:txBody>
      </p:sp>
      <p:sp>
        <p:nvSpPr>
          <p:cNvPr id="8" name="object 8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669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  <a:cs typeface="Arial"/>
              </a:rPr>
              <a:t>OD VRHA KA DNU</a:t>
            </a:r>
            <a:r>
              <a:rPr lang="pl-PL" spc="-125" dirty="0">
                <a:solidFill>
                  <a:schemeClr val="tx1"/>
                </a:solidFill>
                <a:cs typeface="Arial"/>
              </a:rPr>
              <a:t> </a:t>
            </a:r>
            <a:r>
              <a:rPr lang="pl-PL" dirty="0">
                <a:solidFill>
                  <a:schemeClr val="tx1"/>
                </a:solidFill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778253"/>
            <a:ext cx="8443595" cy="4470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postupna integracija pri kojoj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polazi od testiranja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glavnog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nalazi na vrhu hijerarhije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8575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komponente koje glavni program poziva kombinuju i testiraju kao  celina, sve dok se ne istestiraju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 uključujući i one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najnižem  nivou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koja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da poziva komponentu na nižem nivou koja još  nije proverena, pa je potrebno napisati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stab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 se u proces testiranja mogu uključivati na dva</a:t>
            </a:r>
            <a:r>
              <a:rPr sz="1800" u="heavy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načina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58445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strategijom „po dubini“ (redosled uključivanja komponenata u proces testiranja  prati glavnu kontrolnu putanju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strukturi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strategijom „po širini“ (uključuje komponente redom po nivoima,</a:t>
            </a:r>
            <a:r>
              <a:rPr sz="1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sukcesivno)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5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KLASIFIKACIJA GREŠAKA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989" y="1611503"/>
            <a:ext cx="8526145" cy="4947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sintaksne</a:t>
            </a:r>
            <a:r>
              <a:rPr sz="1800" u="heavy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pogrešna upotreba iskaza programskog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otkriva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ih</a:t>
            </a:r>
            <a:r>
              <a:rPr sz="18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kompajler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29527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samo menjaju funkcionalnost, 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otkriva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ih kompajler i mogu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imaju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teže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posledice (Mayers, 1976.g. prvi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let SAD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Veneru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neuspešan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zbog nedostatka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“,”)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u postupku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obrade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 obrade ulaznih podataka nije ispravno implementiran (grananje, uslovi,  inicijalizacija, parametri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petlje)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otklanjaju se detaljnim čitanjem programa, ili testiranjem programa za</a:t>
            </a:r>
            <a:r>
              <a:rPr sz="1800" spc="1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poznati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izlazi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u</a:t>
            </a:r>
            <a:r>
              <a:rPr sz="1800" u="heavy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preciznosti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formule ne mogu da izračunaju rezultate sa potrebnom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preciznošću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174307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podaci nad kojima formula operiše nisu odgovarajućeg tipa,  pa dolazi do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odsecanja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ts val="215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otklanjanje pažljivom proverom podataka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analizom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načina primene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formule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64109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400" dirty="0">
                <a:solidFill>
                  <a:schemeClr val="tx1"/>
                </a:solidFill>
                <a:latin typeface="+mj-lt"/>
                <a:cs typeface="Arial"/>
              </a:rPr>
              <a:t>OD VRHA KA DNU</a:t>
            </a:r>
            <a:r>
              <a:rPr lang="pl-PL" sz="4400" spc="-12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pl-PL" sz="4400" dirty="0">
                <a:solidFill>
                  <a:schemeClr val="tx1"/>
                </a:solidFill>
                <a:latin typeface="+mj-lt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791" y="1625853"/>
            <a:ext cx="7613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73163" y="1773418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4">
                <a:moveTo>
                  <a:pt x="0" y="359687"/>
                </a:moveTo>
                <a:lnTo>
                  <a:pt x="539450" y="359687"/>
                </a:lnTo>
                <a:lnTo>
                  <a:pt x="539450" y="0"/>
                </a:lnTo>
                <a:lnTo>
                  <a:pt x="0" y="0"/>
                </a:lnTo>
                <a:lnTo>
                  <a:pt x="0" y="359687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73163" y="1773418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4">
                <a:moveTo>
                  <a:pt x="0" y="359687"/>
                </a:moveTo>
                <a:lnTo>
                  <a:pt x="539450" y="359687"/>
                </a:lnTo>
                <a:lnTo>
                  <a:pt x="539450" y="0"/>
                </a:lnTo>
                <a:lnTo>
                  <a:pt x="0" y="0"/>
                </a:lnTo>
                <a:lnTo>
                  <a:pt x="0" y="359687"/>
                </a:lnTo>
                <a:close/>
              </a:path>
            </a:pathLst>
          </a:custGeom>
          <a:ln w="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90746" y="1816057"/>
            <a:ext cx="30416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550" spc="1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3788" y="2492892"/>
            <a:ext cx="539750" cy="278923"/>
          </a:xfrm>
          <a:prstGeom prst="rect">
            <a:avLst/>
          </a:prstGeom>
          <a:solidFill>
            <a:srgbClr val="CCFF99"/>
          </a:solidFill>
          <a:ln w="4338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315"/>
              </a:spcBef>
            </a:pPr>
            <a:r>
              <a:rPr sz="1550" spc="15" dirty="0">
                <a:solidFill>
                  <a:schemeClr val="tx1"/>
                </a:solidFill>
                <a:latin typeface="Arial"/>
                <a:cs typeface="Arial"/>
              </a:rPr>
              <a:t>M2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2124" y="2492892"/>
            <a:ext cx="539750" cy="278923"/>
          </a:xfrm>
          <a:prstGeom prst="rect">
            <a:avLst/>
          </a:prstGeom>
          <a:solidFill>
            <a:srgbClr val="CCFF99"/>
          </a:solidFill>
          <a:ln w="4338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315"/>
              </a:spcBef>
            </a:pPr>
            <a:r>
              <a:rPr sz="1550" spc="15" dirty="0">
                <a:solidFill>
                  <a:schemeClr val="tx1"/>
                </a:solidFill>
                <a:latin typeface="Arial"/>
                <a:cs typeface="Arial"/>
              </a:rPr>
              <a:t>M4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41930" y="2133106"/>
            <a:ext cx="1079500" cy="360045"/>
          </a:xfrm>
          <a:custGeom>
            <a:avLst/>
            <a:gdLst/>
            <a:ahLst/>
            <a:cxnLst/>
            <a:rect l="l" t="t" r="r" b="b"/>
            <a:pathLst>
              <a:path w="1079500" h="360044">
                <a:moveTo>
                  <a:pt x="0" y="0"/>
                </a:moveTo>
                <a:lnTo>
                  <a:pt x="1079375" y="359786"/>
                </a:lnTo>
              </a:path>
            </a:pathLst>
          </a:custGeom>
          <a:ln w="4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63029" y="2133106"/>
            <a:ext cx="1079500" cy="360045"/>
          </a:xfrm>
          <a:custGeom>
            <a:avLst/>
            <a:gdLst/>
            <a:ahLst/>
            <a:cxnLst/>
            <a:rect l="l" t="t" r="r" b="b"/>
            <a:pathLst>
              <a:path w="1079500" h="360044">
                <a:moveTo>
                  <a:pt x="1078901" y="0"/>
                </a:moveTo>
                <a:lnTo>
                  <a:pt x="0" y="359786"/>
                </a:lnTo>
              </a:path>
            </a:pathLst>
          </a:custGeom>
          <a:ln w="4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73163" y="2492892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4">
                <a:moveTo>
                  <a:pt x="0" y="359687"/>
                </a:moveTo>
                <a:lnTo>
                  <a:pt x="539450" y="359687"/>
                </a:lnTo>
                <a:lnTo>
                  <a:pt x="539450" y="0"/>
                </a:lnTo>
                <a:lnTo>
                  <a:pt x="0" y="0"/>
                </a:lnTo>
                <a:lnTo>
                  <a:pt x="0" y="359687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73163" y="2492892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4">
                <a:moveTo>
                  <a:pt x="0" y="359687"/>
                </a:moveTo>
                <a:lnTo>
                  <a:pt x="539450" y="359687"/>
                </a:lnTo>
                <a:lnTo>
                  <a:pt x="539450" y="0"/>
                </a:lnTo>
                <a:lnTo>
                  <a:pt x="0" y="0"/>
                </a:lnTo>
                <a:lnTo>
                  <a:pt x="0" y="359687"/>
                </a:lnTo>
                <a:close/>
              </a:path>
            </a:pathLst>
          </a:custGeom>
          <a:ln w="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90746" y="2535354"/>
            <a:ext cx="30416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550" spc="1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34306" y="3212268"/>
            <a:ext cx="539750" cy="359410"/>
          </a:xfrm>
          <a:custGeom>
            <a:avLst/>
            <a:gdLst/>
            <a:ahLst/>
            <a:cxnLst/>
            <a:rect l="l" t="t" r="r" b="b"/>
            <a:pathLst>
              <a:path w="539750" h="359410">
                <a:moveTo>
                  <a:pt x="0" y="359214"/>
                </a:moveTo>
                <a:lnTo>
                  <a:pt x="539450" y="359214"/>
                </a:lnTo>
                <a:lnTo>
                  <a:pt x="539450" y="0"/>
                </a:lnTo>
                <a:lnTo>
                  <a:pt x="0" y="0"/>
                </a:lnTo>
                <a:lnTo>
                  <a:pt x="0" y="359214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34306" y="3212268"/>
            <a:ext cx="539750" cy="359410"/>
          </a:xfrm>
          <a:custGeom>
            <a:avLst/>
            <a:gdLst/>
            <a:ahLst/>
            <a:cxnLst/>
            <a:rect l="l" t="t" r="r" b="b"/>
            <a:pathLst>
              <a:path w="539750" h="359410">
                <a:moveTo>
                  <a:pt x="0" y="359214"/>
                </a:moveTo>
                <a:lnTo>
                  <a:pt x="539450" y="359214"/>
                </a:lnTo>
                <a:lnTo>
                  <a:pt x="539450" y="0"/>
                </a:lnTo>
                <a:lnTo>
                  <a:pt x="0" y="0"/>
                </a:lnTo>
                <a:lnTo>
                  <a:pt x="0" y="359214"/>
                </a:lnTo>
                <a:close/>
              </a:path>
            </a:pathLst>
          </a:custGeom>
          <a:ln w="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51884" y="3254256"/>
            <a:ext cx="30416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550" spc="10" dirty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53745" y="3212268"/>
            <a:ext cx="539750" cy="278281"/>
          </a:xfrm>
          <a:prstGeom prst="rect">
            <a:avLst/>
          </a:prstGeom>
          <a:solidFill>
            <a:srgbClr val="CCFF99"/>
          </a:solidFill>
          <a:ln w="4338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310"/>
              </a:spcBef>
            </a:pPr>
            <a:r>
              <a:rPr sz="1550" spc="15" dirty="0">
                <a:solidFill>
                  <a:schemeClr val="tx1"/>
                </a:solidFill>
                <a:latin typeface="Arial"/>
                <a:cs typeface="Arial"/>
              </a:rPr>
              <a:t>M6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34306" y="3931162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5">
                <a:moveTo>
                  <a:pt x="0" y="359687"/>
                </a:moveTo>
                <a:lnTo>
                  <a:pt x="539450" y="359687"/>
                </a:lnTo>
                <a:lnTo>
                  <a:pt x="539450" y="0"/>
                </a:lnTo>
                <a:lnTo>
                  <a:pt x="0" y="0"/>
                </a:lnTo>
                <a:lnTo>
                  <a:pt x="0" y="359687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34306" y="3931162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5">
                <a:moveTo>
                  <a:pt x="0" y="359687"/>
                </a:moveTo>
                <a:lnTo>
                  <a:pt x="539450" y="359687"/>
                </a:lnTo>
                <a:lnTo>
                  <a:pt x="539450" y="0"/>
                </a:lnTo>
                <a:lnTo>
                  <a:pt x="0" y="0"/>
                </a:lnTo>
                <a:lnTo>
                  <a:pt x="0" y="359687"/>
                </a:lnTo>
                <a:close/>
              </a:path>
            </a:pathLst>
          </a:custGeom>
          <a:ln w="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51884" y="3973622"/>
            <a:ext cx="30416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550" spc="10" dirty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73163" y="3212268"/>
            <a:ext cx="539750" cy="359410"/>
          </a:xfrm>
          <a:custGeom>
            <a:avLst/>
            <a:gdLst/>
            <a:ahLst/>
            <a:cxnLst/>
            <a:rect l="l" t="t" r="r" b="b"/>
            <a:pathLst>
              <a:path w="539750" h="359410">
                <a:moveTo>
                  <a:pt x="0" y="359214"/>
                </a:moveTo>
                <a:lnTo>
                  <a:pt x="539450" y="359214"/>
                </a:lnTo>
                <a:lnTo>
                  <a:pt x="539450" y="0"/>
                </a:lnTo>
                <a:lnTo>
                  <a:pt x="0" y="0"/>
                </a:lnTo>
                <a:lnTo>
                  <a:pt x="0" y="359214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73163" y="3212268"/>
            <a:ext cx="539750" cy="359410"/>
          </a:xfrm>
          <a:custGeom>
            <a:avLst/>
            <a:gdLst/>
            <a:ahLst/>
            <a:cxnLst/>
            <a:rect l="l" t="t" r="r" b="b"/>
            <a:pathLst>
              <a:path w="539750" h="359410">
                <a:moveTo>
                  <a:pt x="0" y="359214"/>
                </a:moveTo>
                <a:lnTo>
                  <a:pt x="539450" y="359214"/>
                </a:lnTo>
                <a:lnTo>
                  <a:pt x="539450" y="0"/>
                </a:lnTo>
                <a:lnTo>
                  <a:pt x="0" y="0"/>
                </a:lnTo>
                <a:lnTo>
                  <a:pt x="0" y="359214"/>
                </a:lnTo>
                <a:close/>
              </a:path>
            </a:pathLst>
          </a:custGeom>
          <a:ln w="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90746" y="3254256"/>
            <a:ext cx="30416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550" spc="10" dirty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3072" y="285258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359956" y="0"/>
                </a:moveTo>
                <a:lnTo>
                  <a:pt x="0" y="359687"/>
                </a:lnTo>
              </a:path>
            </a:pathLst>
          </a:custGeom>
          <a:ln w="43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63029" y="285258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0"/>
                </a:moveTo>
                <a:lnTo>
                  <a:pt x="359462" y="359687"/>
                </a:lnTo>
              </a:path>
            </a:pathLst>
          </a:custGeom>
          <a:ln w="43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03072" y="3571482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687"/>
                </a:lnTo>
              </a:path>
            </a:pathLst>
          </a:custGeom>
          <a:ln w="43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41930" y="2852580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687"/>
                </a:lnTo>
              </a:path>
            </a:pathLst>
          </a:custGeom>
          <a:ln w="43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41930" y="2133106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786"/>
                </a:lnTo>
              </a:path>
            </a:pathLst>
          </a:custGeom>
          <a:ln w="43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3339" y="4452239"/>
            <a:ext cx="110172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“po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dubini”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3339" y="5000879"/>
            <a:ext cx="3357245" cy="110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M1,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M2 i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M5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modula M8 ili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M6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modula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M1,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M3 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M7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modula M1 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M4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02200" y="4452239"/>
            <a:ext cx="96329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“po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širini”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02200" y="4999354"/>
            <a:ext cx="3356610" cy="1109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925" indent="-14922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6256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modula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M1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spcBef>
                <a:spcPts val="15"/>
              </a:spcBef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modula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M2,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M3 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M4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modula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M5,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M6 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M7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integracija modula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M8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301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  <a:cs typeface="Arial"/>
              </a:rPr>
              <a:t>OD VRHA KA DNU</a:t>
            </a:r>
            <a:r>
              <a:rPr lang="pl-PL" spc="-125" dirty="0">
                <a:solidFill>
                  <a:schemeClr val="tx1"/>
                </a:solidFill>
                <a:cs typeface="Arial"/>
              </a:rPr>
              <a:t> </a:t>
            </a:r>
            <a:r>
              <a:rPr lang="pl-PL" dirty="0">
                <a:solidFill>
                  <a:schemeClr val="tx1"/>
                </a:solidFill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559305"/>
            <a:ext cx="8344534" cy="5042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Postupak</a:t>
            </a:r>
            <a:r>
              <a:rPr sz="1800" u="heavy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glavni modul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sa vrha hijerarhije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pri čemu se svi moduli koje on poziva  zamenjuju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stabovima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4622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zavisnosti od korišćene strategije, podređeni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stabovi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(nakon uspešnog  prolaska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kroz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testove) u odgovarajućem redosledu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zamenjuju stvarnim  komponentama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postupak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ponavlja dok se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integrišu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Prednost: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1854200">
              <a:lnSpc>
                <a:spcPts val="4320"/>
              </a:lnSpc>
              <a:spcBef>
                <a:spcPts val="2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ranoj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 mogu se ispitati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ključne funkcije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Nedostatak: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17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generisanje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velikog broja stabova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moraju da podrže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moguće uslove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kojima simulirana komponenta 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943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“SENDVIČ”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40" y="1578228"/>
            <a:ext cx="4152265" cy="505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14351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kombinuje postupke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dna ka vrhu i  od vrha ka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dnu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1034415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Sistem se organizuje 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tri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sloja  (slično</a:t>
            </a:r>
            <a:r>
              <a:rPr sz="1800" u="heavy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sendviču):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21615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srednji sloj je ciljni sloj koji obuhvata  komponente izabrane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osnovu  karakteristika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hijerarhije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1811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gornji sloj sadrži komponente koje se  testiraju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od vrha ka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dnu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donji sloj komponente koje se testiraju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od dna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ka vrhu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(uglavnom pomoćne  komponente)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95567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uvek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konvergira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  srednjem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79564" y="600455"/>
            <a:ext cx="1964435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0909" y="654558"/>
            <a:ext cx="17722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75063" y="1619549"/>
            <a:ext cx="675640" cy="448945"/>
          </a:xfrm>
          <a:custGeom>
            <a:avLst/>
            <a:gdLst/>
            <a:ahLst/>
            <a:cxnLst/>
            <a:rect l="l" t="t" r="r" b="b"/>
            <a:pathLst>
              <a:path w="675640" h="448944">
                <a:moveTo>
                  <a:pt x="0" y="448420"/>
                </a:moveTo>
                <a:lnTo>
                  <a:pt x="675158" y="448420"/>
                </a:lnTo>
                <a:lnTo>
                  <a:pt x="675158" y="0"/>
                </a:lnTo>
                <a:lnTo>
                  <a:pt x="0" y="0"/>
                </a:lnTo>
                <a:lnTo>
                  <a:pt x="0" y="448420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75063" y="1619549"/>
            <a:ext cx="675640" cy="448945"/>
          </a:xfrm>
          <a:custGeom>
            <a:avLst/>
            <a:gdLst/>
            <a:ahLst/>
            <a:cxnLst/>
            <a:rect l="l" t="t" r="r" b="b"/>
            <a:pathLst>
              <a:path w="675640" h="448944">
                <a:moveTo>
                  <a:pt x="0" y="448420"/>
                </a:moveTo>
                <a:lnTo>
                  <a:pt x="675158" y="448420"/>
                </a:lnTo>
                <a:lnTo>
                  <a:pt x="675158" y="0"/>
                </a:lnTo>
                <a:lnTo>
                  <a:pt x="0" y="0"/>
                </a:lnTo>
                <a:lnTo>
                  <a:pt x="0" y="448420"/>
                </a:lnTo>
                <a:close/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5923" y="1670440"/>
            <a:ext cx="191770" cy="30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9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50403" y="2739693"/>
            <a:ext cx="675640" cy="348172"/>
          </a:xfrm>
          <a:prstGeom prst="rect">
            <a:avLst/>
          </a:prstGeom>
          <a:solidFill>
            <a:srgbClr val="CCFF99"/>
          </a:solidFill>
          <a:ln w="5463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1950" spc="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9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75063" y="2739693"/>
            <a:ext cx="675640" cy="448945"/>
          </a:xfrm>
          <a:custGeom>
            <a:avLst/>
            <a:gdLst/>
            <a:ahLst/>
            <a:cxnLst/>
            <a:rect l="l" t="t" r="r" b="b"/>
            <a:pathLst>
              <a:path w="675640" h="448944">
                <a:moveTo>
                  <a:pt x="0" y="448420"/>
                </a:moveTo>
                <a:lnTo>
                  <a:pt x="675158" y="448420"/>
                </a:lnTo>
                <a:lnTo>
                  <a:pt x="675158" y="0"/>
                </a:lnTo>
                <a:lnTo>
                  <a:pt x="0" y="0"/>
                </a:lnTo>
                <a:lnTo>
                  <a:pt x="0" y="448420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75063" y="2739693"/>
            <a:ext cx="675640" cy="448945"/>
          </a:xfrm>
          <a:custGeom>
            <a:avLst/>
            <a:gdLst/>
            <a:ahLst/>
            <a:cxnLst/>
            <a:rect l="l" t="t" r="r" b="b"/>
            <a:pathLst>
              <a:path w="675640" h="448944">
                <a:moveTo>
                  <a:pt x="0" y="448420"/>
                </a:moveTo>
                <a:lnTo>
                  <a:pt x="675158" y="448420"/>
                </a:lnTo>
                <a:lnTo>
                  <a:pt x="675158" y="0"/>
                </a:lnTo>
                <a:lnTo>
                  <a:pt x="0" y="0"/>
                </a:lnTo>
                <a:lnTo>
                  <a:pt x="0" y="448420"/>
                </a:lnTo>
                <a:close/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08643" y="2789962"/>
            <a:ext cx="205104" cy="30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sz="19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88670" y="3859829"/>
            <a:ext cx="675640" cy="348172"/>
          </a:xfrm>
          <a:prstGeom prst="rect">
            <a:avLst/>
          </a:prstGeom>
          <a:solidFill>
            <a:srgbClr val="CCFF99"/>
          </a:solidFill>
          <a:ln w="5463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1950" spc="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9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800394" y="3859829"/>
            <a:ext cx="675005" cy="448309"/>
          </a:xfrm>
          <a:custGeom>
            <a:avLst/>
            <a:gdLst/>
            <a:ahLst/>
            <a:cxnLst/>
            <a:rect l="l" t="t" r="r" b="b"/>
            <a:pathLst>
              <a:path w="675004" h="448310">
                <a:moveTo>
                  <a:pt x="0" y="447798"/>
                </a:moveTo>
                <a:lnTo>
                  <a:pt x="674562" y="447798"/>
                </a:lnTo>
                <a:lnTo>
                  <a:pt x="674562" y="0"/>
                </a:lnTo>
                <a:lnTo>
                  <a:pt x="0" y="0"/>
                </a:lnTo>
                <a:lnTo>
                  <a:pt x="0" y="447798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800394" y="3859829"/>
            <a:ext cx="675005" cy="448309"/>
          </a:xfrm>
          <a:custGeom>
            <a:avLst/>
            <a:gdLst/>
            <a:ahLst/>
            <a:cxnLst/>
            <a:rect l="l" t="t" r="r" b="b"/>
            <a:pathLst>
              <a:path w="675004" h="448310">
                <a:moveTo>
                  <a:pt x="0" y="447798"/>
                </a:moveTo>
                <a:lnTo>
                  <a:pt x="674562" y="447798"/>
                </a:lnTo>
                <a:lnTo>
                  <a:pt x="674562" y="0"/>
                </a:lnTo>
                <a:lnTo>
                  <a:pt x="0" y="0"/>
                </a:lnTo>
                <a:lnTo>
                  <a:pt x="0" y="447798"/>
                </a:lnTo>
                <a:close/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13549" y="2067970"/>
            <a:ext cx="0" cy="671830"/>
          </a:xfrm>
          <a:custGeom>
            <a:avLst/>
            <a:gdLst/>
            <a:ahLst/>
            <a:cxnLst/>
            <a:rect l="l" t="t" r="r" b="b"/>
            <a:pathLst>
              <a:path h="671830">
                <a:moveTo>
                  <a:pt x="0" y="0"/>
                </a:moveTo>
                <a:lnTo>
                  <a:pt x="0" y="671723"/>
                </a:lnTo>
              </a:path>
            </a:pathLst>
          </a:custGeom>
          <a:ln w="5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25342" y="3188114"/>
            <a:ext cx="563880" cy="671830"/>
          </a:xfrm>
          <a:custGeom>
            <a:avLst/>
            <a:gdLst/>
            <a:ahLst/>
            <a:cxnLst/>
            <a:rect l="l" t="t" r="r" b="b"/>
            <a:pathLst>
              <a:path w="563879" h="671829">
                <a:moveTo>
                  <a:pt x="563547" y="0"/>
                </a:moveTo>
                <a:lnTo>
                  <a:pt x="0" y="671698"/>
                </a:lnTo>
              </a:path>
            </a:pathLst>
          </a:custGeom>
          <a:ln w="5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88890" y="3188114"/>
            <a:ext cx="561975" cy="671830"/>
          </a:xfrm>
          <a:custGeom>
            <a:avLst/>
            <a:gdLst/>
            <a:ahLst/>
            <a:cxnLst/>
            <a:rect l="l" t="t" r="r" b="b"/>
            <a:pathLst>
              <a:path w="561975" h="671829">
                <a:moveTo>
                  <a:pt x="0" y="0"/>
                </a:moveTo>
                <a:lnTo>
                  <a:pt x="561708" y="671698"/>
                </a:lnTo>
              </a:path>
            </a:pathLst>
          </a:custGeom>
          <a:ln w="5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138805" y="3188114"/>
            <a:ext cx="0" cy="671830"/>
          </a:xfrm>
          <a:custGeom>
            <a:avLst/>
            <a:gdLst/>
            <a:ahLst/>
            <a:cxnLst/>
            <a:rect l="l" t="t" r="r" b="b"/>
            <a:pathLst>
              <a:path h="671829">
                <a:moveTo>
                  <a:pt x="0" y="0"/>
                </a:moveTo>
                <a:lnTo>
                  <a:pt x="0" y="671698"/>
                </a:lnTo>
              </a:path>
            </a:pathLst>
          </a:custGeom>
          <a:ln w="5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88889" y="2067970"/>
            <a:ext cx="1125220" cy="671830"/>
          </a:xfrm>
          <a:custGeom>
            <a:avLst/>
            <a:gdLst/>
            <a:ahLst/>
            <a:cxnLst/>
            <a:rect l="l" t="t" r="r" b="b"/>
            <a:pathLst>
              <a:path w="1125220" h="671830">
                <a:moveTo>
                  <a:pt x="1124659" y="0"/>
                </a:moveTo>
                <a:lnTo>
                  <a:pt x="0" y="671723"/>
                </a:lnTo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800394" y="2739693"/>
            <a:ext cx="675005" cy="448945"/>
          </a:xfrm>
          <a:custGeom>
            <a:avLst/>
            <a:gdLst/>
            <a:ahLst/>
            <a:cxnLst/>
            <a:rect l="l" t="t" r="r" b="b"/>
            <a:pathLst>
              <a:path w="675004" h="448944">
                <a:moveTo>
                  <a:pt x="0" y="448420"/>
                </a:moveTo>
                <a:lnTo>
                  <a:pt x="674562" y="448420"/>
                </a:lnTo>
                <a:lnTo>
                  <a:pt x="674562" y="0"/>
                </a:lnTo>
                <a:lnTo>
                  <a:pt x="0" y="0"/>
                </a:lnTo>
                <a:lnTo>
                  <a:pt x="0" y="448420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00394" y="2739693"/>
            <a:ext cx="675005" cy="448945"/>
          </a:xfrm>
          <a:custGeom>
            <a:avLst/>
            <a:gdLst/>
            <a:ahLst/>
            <a:cxnLst/>
            <a:rect l="l" t="t" r="r" b="b"/>
            <a:pathLst>
              <a:path w="675004" h="448944">
                <a:moveTo>
                  <a:pt x="0" y="448420"/>
                </a:moveTo>
                <a:lnTo>
                  <a:pt x="674562" y="448420"/>
                </a:lnTo>
                <a:lnTo>
                  <a:pt x="674562" y="0"/>
                </a:lnTo>
                <a:lnTo>
                  <a:pt x="0" y="0"/>
                </a:lnTo>
                <a:lnTo>
                  <a:pt x="0" y="448420"/>
                </a:lnTo>
                <a:close/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33924" y="2789962"/>
            <a:ext cx="205104" cy="30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9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13549" y="2067970"/>
            <a:ext cx="1125855" cy="671830"/>
          </a:xfrm>
          <a:custGeom>
            <a:avLst/>
            <a:gdLst/>
            <a:ahLst/>
            <a:cxnLst/>
            <a:rect l="l" t="t" r="r" b="b"/>
            <a:pathLst>
              <a:path w="1125854" h="671830">
                <a:moveTo>
                  <a:pt x="0" y="0"/>
                </a:moveTo>
                <a:lnTo>
                  <a:pt x="1125256" y="671723"/>
                </a:lnTo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93834" y="2409987"/>
            <a:ext cx="3500679" cy="1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65919" y="3530106"/>
            <a:ext cx="3500779" cy="107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2073" y="2096860"/>
            <a:ext cx="86995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5" dirty="0">
                <a:solidFill>
                  <a:schemeClr val="tx1"/>
                </a:solidFill>
                <a:latin typeface="Arial"/>
                <a:cs typeface="Arial"/>
              </a:rPr>
              <a:t>gornji</a:t>
            </a:r>
            <a:r>
              <a:rPr sz="155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50" spc="5" dirty="0">
                <a:solidFill>
                  <a:schemeClr val="tx1"/>
                </a:solidFill>
                <a:latin typeface="Arial"/>
                <a:cs typeface="Arial"/>
              </a:rPr>
              <a:t>sloj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13926" y="3114695"/>
            <a:ext cx="2133600" cy="10977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9905" marR="697865" indent="-27305">
              <a:lnSpc>
                <a:spcPct val="143300"/>
              </a:lnSpc>
            </a:pPr>
            <a:r>
              <a:rPr sz="1550" spc="5" dirty="0">
                <a:solidFill>
                  <a:schemeClr val="tx1"/>
                </a:solidFill>
                <a:latin typeface="Arial"/>
                <a:cs typeface="Arial"/>
              </a:rPr>
              <a:t>srednji</a:t>
            </a:r>
            <a:r>
              <a:rPr sz="155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50" spc="5" dirty="0">
                <a:solidFill>
                  <a:schemeClr val="tx1"/>
                </a:solidFill>
                <a:latin typeface="Arial"/>
                <a:cs typeface="Arial"/>
              </a:rPr>
              <a:t>sloj  donji</a:t>
            </a:r>
            <a:r>
              <a:rPr sz="155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50" spc="5" dirty="0">
                <a:solidFill>
                  <a:schemeClr val="tx1"/>
                </a:solidFill>
                <a:latin typeface="Arial"/>
                <a:cs typeface="Arial"/>
              </a:rPr>
              <a:t>sloj</a:t>
            </a:r>
            <a:endParaRPr sz="1550">
              <a:solidFill>
                <a:schemeClr val="tx1"/>
              </a:solidFill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930"/>
              </a:spcBef>
              <a:tabLst>
                <a:tab pos="1926589" algn="l"/>
              </a:tabLst>
            </a:pPr>
            <a:r>
              <a:rPr sz="1950" spc="5" dirty="0">
                <a:solidFill>
                  <a:schemeClr val="tx1"/>
                </a:solidFill>
                <a:latin typeface="Arial"/>
                <a:cs typeface="Arial"/>
              </a:rPr>
              <a:t>F	G</a:t>
            </a:r>
            <a:endParaRPr sz="19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34203" y="4704079"/>
            <a:ext cx="3621404" cy="187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„Sendvič“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integracija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spcBef>
                <a:spcPts val="1200"/>
              </a:spcBef>
              <a:buClr>
                <a:srgbClr val="333399"/>
              </a:buClr>
              <a:buSzPct val="87500"/>
              <a:buFont typeface="Wingdings"/>
              <a:buChar char=""/>
              <a:tabLst>
                <a:tab pos="1530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r>
              <a:rPr sz="16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Clr>
                <a:srgbClr val="333399"/>
              </a:buClr>
              <a:buSzPct val="90625"/>
              <a:buFont typeface="Wingdings"/>
              <a:buChar char=""/>
              <a:tabLst>
                <a:tab pos="1530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testiranje E, F i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Clr>
                <a:srgbClr val="333399"/>
              </a:buClr>
              <a:buSzPct val="90625"/>
              <a:buFont typeface="Wingdings"/>
              <a:buChar char=""/>
              <a:tabLst>
                <a:tab pos="1530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testiranje zajedno A, B, C i</a:t>
            </a:r>
            <a:r>
              <a:rPr sz="16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Clr>
                <a:srgbClr val="333399"/>
              </a:buClr>
              <a:buSzPct val="87500"/>
              <a:buFont typeface="Wingdings"/>
              <a:buChar char=""/>
              <a:tabLst>
                <a:tab pos="1530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testiranje zajedno B, E i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Clr>
                <a:srgbClr val="333399"/>
              </a:buClr>
              <a:buSzPct val="87500"/>
              <a:buFont typeface="Wingdings"/>
              <a:buChar char=""/>
              <a:tabLst>
                <a:tab pos="1530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testiranje zajedno D i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Clr>
                <a:srgbClr val="333399"/>
              </a:buClr>
              <a:buSzPct val="90625"/>
              <a:buFont typeface="Wingdings"/>
              <a:buChar char=""/>
              <a:tabLst>
                <a:tab pos="1530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testiranje svih komponenata u</a:t>
            </a:r>
            <a:r>
              <a:rPr sz="16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35677" y="1547621"/>
            <a:ext cx="6794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00416" y="900683"/>
            <a:ext cx="696468" cy="461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57344" y="1533144"/>
            <a:ext cx="4267200" cy="5105400"/>
          </a:xfrm>
          <a:custGeom>
            <a:avLst/>
            <a:gdLst/>
            <a:ahLst/>
            <a:cxnLst/>
            <a:rect l="l" t="t" r="r" b="b"/>
            <a:pathLst>
              <a:path w="4267200" h="5105400">
                <a:moveTo>
                  <a:pt x="0" y="5105400"/>
                </a:moveTo>
                <a:lnTo>
                  <a:pt x="4267200" y="5105400"/>
                </a:lnTo>
                <a:lnTo>
                  <a:pt x="4267200" y="0"/>
                </a:lnTo>
                <a:lnTo>
                  <a:pt x="0" y="0"/>
                </a:lnTo>
                <a:lnTo>
                  <a:pt x="0" y="5105400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974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SISTEMSKO</a:t>
            </a:r>
            <a:r>
              <a:rPr lang="en-US" spc="-5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9591" y="1930908"/>
            <a:ext cx="7313930" cy="3070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najviši,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završni nivo</a:t>
            </a:r>
            <a:r>
              <a:rPr sz="1800" u="heavy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provera da li se sistem, kao celina, ponaša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 skladu sa specifikacijom  zahteva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je postavio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36575" indent="-267970" algn="just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većina funkcionalnih zahteva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već proverena na nižim nivoima  testiranja, pa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naglasak na nefunkcionalnim zahtevima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(brzina,  pouzdanost, efikasnost, veze prema drugim aplikacijama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5494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proces sistemskog testiranja se mora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uključiti ceo razvojni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pod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kontrolom rukovodioca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57971" y="664463"/>
            <a:ext cx="754379" cy="739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880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POSTUPAK</a:t>
            </a:r>
            <a:r>
              <a:rPr lang="en-US" spc="-7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143" y="1568830"/>
            <a:ext cx="8316595" cy="23314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39814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funkcionalno testiranje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(provera funkcionalnosti integrisanog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 zahtevima koje je postavio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 performansi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(provera nefunkcionalnih zahteva po pitanju</a:t>
            </a:r>
            <a:r>
              <a:rPr sz="1800" spc="1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performansi)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8384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 prihvatljivosti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(kupci testiraju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proveravaju da li on odgovara  njihovom shvatanju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instalaciono testiranje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(testiranje u operativnom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okruženju)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96729" y="4421623"/>
            <a:ext cx="1484630" cy="591185"/>
          </a:xfrm>
          <a:custGeom>
            <a:avLst/>
            <a:gdLst/>
            <a:ahLst/>
            <a:cxnLst/>
            <a:rect l="l" t="t" r="r" b="b"/>
            <a:pathLst>
              <a:path w="1484630" h="591185">
                <a:moveTo>
                  <a:pt x="0" y="590808"/>
                </a:moveTo>
                <a:lnTo>
                  <a:pt x="1484439" y="590808"/>
                </a:lnTo>
                <a:lnTo>
                  <a:pt x="1484439" y="0"/>
                </a:lnTo>
                <a:lnTo>
                  <a:pt x="0" y="0"/>
                </a:lnTo>
                <a:lnTo>
                  <a:pt x="0" y="590808"/>
                </a:lnTo>
                <a:close/>
              </a:path>
            </a:pathLst>
          </a:custGeom>
          <a:ln w="47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729" y="4421623"/>
            <a:ext cx="1484630" cy="52232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10160" rIns="0" bIns="0" rtlCol="0">
            <a:spAutoFit/>
          </a:bodyPr>
          <a:lstStyle/>
          <a:p>
            <a:pPr marL="294640" marR="85725" indent="-207645">
              <a:lnSpc>
                <a:spcPct val="101200"/>
              </a:lnSpc>
              <a:spcBef>
                <a:spcPts val="80"/>
              </a:spcBef>
            </a:pP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un</a:t>
            </a: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kc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ona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o 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90053" y="4872902"/>
            <a:ext cx="0" cy="545465"/>
          </a:xfrm>
          <a:custGeom>
            <a:avLst/>
            <a:gdLst/>
            <a:ahLst/>
            <a:cxnLst/>
            <a:rect l="l" t="t" r="r" b="b"/>
            <a:pathLst>
              <a:path h="545464">
                <a:moveTo>
                  <a:pt x="0" y="0"/>
                </a:moveTo>
                <a:lnTo>
                  <a:pt x="0" y="545445"/>
                </a:lnTo>
              </a:path>
            </a:pathLst>
          </a:custGeom>
          <a:ln w="64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86843" y="5376681"/>
            <a:ext cx="6985" cy="41910"/>
          </a:xfrm>
          <a:custGeom>
            <a:avLst/>
            <a:gdLst/>
            <a:ahLst/>
            <a:cxnLst/>
            <a:rect l="l" t="t" r="r" b="b"/>
            <a:pathLst>
              <a:path w="6985" h="41910">
                <a:moveTo>
                  <a:pt x="0" y="40087"/>
                </a:moveTo>
                <a:lnTo>
                  <a:pt x="0" y="3156"/>
                </a:lnTo>
                <a:lnTo>
                  <a:pt x="1599" y="1578"/>
                </a:lnTo>
                <a:lnTo>
                  <a:pt x="3220" y="0"/>
                </a:lnTo>
                <a:lnTo>
                  <a:pt x="4820" y="1578"/>
                </a:lnTo>
                <a:lnTo>
                  <a:pt x="6419" y="3156"/>
                </a:lnTo>
                <a:lnTo>
                  <a:pt x="6419" y="40087"/>
                </a:lnTo>
                <a:lnTo>
                  <a:pt x="4820" y="41666"/>
                </a:lnTo>
                <a:lnTo>
                  <a:pt x="3220" y="41666"/>
                </a:lnTo>
                <a:lnTo>
                  <a:pt x="1599" y="41666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86843" y="5314431"/>
            <a:ext cx="6985" cy="42545"/>
          </a:xfrm>
          <a:custGeom>
            <a:avLst/>
            <a:gdLst/>
            <a:ahLst/>
            <a:cxnLst/>
            <a:rect l="l" t="t" r="r" b="b"/>
            <a:pathLst>
              <a:path w="6985" h="42545">
                <a:moveTo>
                  <a:pt x="0" y="39028"/>
                </a:moveTo>
                <a:lnTo>
                  <a:pt x="0" y="1578"/>
                </a:lnTo>
                <a:lnTo>
                  <a:pt x="1599" y="0"/>
                </a:lnTo>
                <a:lnTo>
                  <a:pt x="3220" y="0"/>
                </a:lnTo>
                <a:lnTo>
                  <a:pt x="4820" y="0"/>
                </a:lnTo>
                <a:lnTo>
                  <a:pt x="6419" y="1578"/>
                </a:lnTo>
                <a:lnTo>
                  <a:pt x="6419" y="39028"/>
                </a:lnTo>
                <a:lnTo>
                  <a:pt x="4820" y="40606"/>
                </a:lnTo>
                <a:lnTo>
                  <a:pt x="3220" y="42206"/>
                </a:lnTo>
                <a:lnTo>
                  <a:pt x="1599" y="406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86843" y="5251120"/>
            <a:ext cx="6985" cy="41910"/>
          </a:xfrm>
          <a:custGeom>
            <a:avLst/>
            <a:gdLst/>
            <a:ahLst/>
            <a:cxnLst/>
            <a:rect l="l" t="t" r="r" b="b"/>
            <a:pathLst>
              <a:path w="6985" h="41910">
                <a:moveTo>
                  <a:pt x="0" y="38509"/>
                </a:moveTo>
                <a:lnTo>
                  <a:pt x="0" y="3178"/>
                </a:lnTo>
                <a:lnTo>
                  <a:pt x="1599" y="0"/>
                </a:lnTo>
                <a:lnTo>
                  <a:pt x="3220" y="0"/>
                </a:lnTo>
                <a:lnTo>
                  <a:pt x="4820" y="0"/>
                </a:lnTo>
                <a:lnTo>
                  <a:pt x="6419" y="3178"/>
                </a:lnTo>
                <a:lnTo>
                  <a:pt x="6419" y="38509"/>
                </a:lnTo>
                <a:lnTo>
                  <a:pt x="4820" y="41687"/>
                </a:lnTo>
                <a:lnTo>
                  <a:pt x="3220" y="41687"/>
                </a:lnTo>
                <a:lnTo>
                  <a:pt x="1599" y="41687"/>
                </a:lnTo>
                <a:lnTo>
                  <a:pt x="0" y="385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86843" y="5187291"/>
            <a:ext cx="6985" cy="42545"/>
          </a:xfrm>
          <a:custGeom>
            <a:avLst/>
            <a:gdLst/>
            <a:ahLst/>
            <a:cxnLst/>
            <a:rect l="l" t="t" r="r" b="b"/>
            <a:pathLst>
              <a:path w="6985" h="42545">
                <a:moveTo>
                  <a:pt x="0" y="40628"/>
                </a:moveTo>
                <a:lnTo>
                  <a:pt x="0" y="3178"/>
                </a:lnTo>
                <a:lnTo>
                  <a:pt x="1599" y="1600"/>
                </a:lnTo>
                <a:lnTo>
                  <a:pt x="3220" y="0"/>
                </a:lnTo>
                <a:lnTo>
                  <a:pt x="4820" y="1600"/>
                </a:lnTo>
                <a:lnTo>
                  <a:pt x="6419" y="3178"/>
                </a:lnTo>
                <a:lnTo>
                  <a:pt x="6419" y="40628"/>
                </a:lnTo>
                <a:lnTo>
                  <a:pt x="4820" y="42206"/>
                </a:lnTo>
                <a:lnTo>
                  <a:pt x="3220" y="42206"/>
                </a:lnTo>
                <a:lnTo>
                  <a:pt x="1599" y="42206"/>
                </a:lnTo>
                <a:lnTo>
                  <a:pt x="0" y="406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6843" y="5125581"/>
            <a:ext cx="6985" cy="41910"/>
          </a:xfrm>
          <a:custGeom>
            <a:avLst/>
            <a:gdLst/>
            <a:ahLst/>
            <a:cxnLst/>
            <a:rect l="l" t="t" r="r" b="b"/>
            <a:pathLst>
              <a:path w="6985" h="41910">
                <a:moveTo>
                  <a:pt x="0" y="38509"/>
                </a:moveTo>
                <a:lnTo>
                  <a:pt x="0" y="1578"/>
                </a:lnTo>
                <a:lnTo>
                  <a:pt x="1599" y="0"/>
                </a:lnTo>
                <a:lnTo>
                  <a:pt x="3220" y="0"/>
                </a:lnTo>
                <a:lnTo>
                  <a:pt x="4820" y="0"/>
                </a:lnTo>
                <a:lnTo>
                  <a:pt x="6419" y="1578"/>
                </a:lnTo>
                <a:lnTo>
                  <a:pt x="6419" y="38509"/>
                </a:lnTo>
                <a:lnTo>
                  <a:pt x="4820" y="40087"/>
                </a:lnTo>
                <a:lnTo>
                  <a:pt x="3220" y="41666"/>
                </a:lnTo>
                <a:lnTo>
                  <a:pt x="1599" y="40087"/>
                </a:lnTo>
                <a:lnTo>
                  <a:pt x="0" y="385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86843" y="5061752"/>
            <a:ext cx="6985" cy="42545"/>
          </a:xfrm>
          <a:custGeom>
            <a:avLst/>
            <a:gdLst/>
            <a:ahLst/>
            <a:cxnLst/>
            <a:rect l="l" t="t" r="r" b="b"/>
            <a:pathLst>
              <a:path w="6985" h="42545">
                <a:moveTo>
                  <a:pt x="0" y="39028"/>
                </a:moveTo>
                <a:lnTo>
                  <a:pt x="0" y="3156"/>
                </a:lnTo>
                <a:lnTo>
                  <a:pt x="1599" y="1578"/>
                </a:lnTo>
                <a:lnTo>
                  <a:pt x="3220" y="0"/>
                </a:lnTo>
                <a:lnTo>
                  <a:pt x="4820" y="1578"/>
                </a:lnTo>
                <a:lnTo>
                  <a:pt x="6419" y="3156"/>
                </a:lnTo>
                <a:lnTo>
                  <a:pt x="6419" y="39028"/>
                </a:lnTo>
                <a:lnTo>
                  <a:pt x="4820" y="42206"/>
                </a:lnTo>
                <a:lnTo>
                  <a:pt x="3220" y="42206"/>
                </a:lnTo>
                <a:lnTo>
                  <a:pt x="1599" y="422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86843" y="4998463"/>
            <a:ext cx="6985" cy="41910"/>
          </a:xfrm>
          <a:custGeom>
            <a:avLst/>
            <a:gdLst/>
            <a:ahLst/>
            <a:cxnLst/>
            <a:rect l="l" t="t" r="r" b="b"/>
            <a:pathLst>
              <a:path w="6985" h="41910">
                <a:moveTo>
                  <a:pt x="0" y="40087"/>
                </a:moveTo>
                <a:lnTo>
                  <a:pt x="0" y="3156"/>
                </a:lnTo>
                <a:lnTo>
                  <a:pt x="1599" y="1578"/>
                </a:lnTo>
                <a:lnTo>
                  <a:pt x="3220" y="0"/>
                </a:lnTo>
                <a:lnTo>
                  <a:pt x="4820" y="1578"/>
                </a:lnTo>
                <a:lnTo>
                  <a:pt x="6419" y="3156"/>
                </a:lnTo>
                <a:lnTo>
                  <a:pt x="6419" y="40087"/>
                </a:lnTo>
                <a:lnTo>
                  <a:pt x="4820" y="41666"/>
                </a:lnTo>
                <a:lnTo>
                  <a:pt x="3220" y="41666"/>
                </a:lnTo>
                <a:lnTo>
                  <a:pt x="1599" y="41666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86843" y="4936213"/>
            <a:ext cx="6985" cy="42545"/>
          </a:xfrm>
          <a:custGeom>
            <a:avLst/>
            <a:gdLst/>
            <a:ahLst/>
            <a:cxnLst/>
            <a:rect l="l" t="t" r="r" b="b"/>
            <a:pathLst>
              <a:path w="6985" h="42545">
                <a:moveTo>
                  <a:pt x="0" y="39028"/>
                </a:moveTo>
                <a:lnTo>
                  <a:pt x="0" y="1578"/>
                </a:lnTo>
                <a:lnTo>
                  <a:pt x="1599" y="0"/>
                </a:lnTo>
                <a:lnTo>
                  <a:pt x="3220" y="0"/>
                </a:lnTo>
                <a:lnTo>
                  <a:pt x="4820" y="0"/>
                </a:lnTo>
                <a:lnTo>
                  <a:pt x="6419" y="1578"/>
                </a:lnTo>
                <a:lnTo>
                  <a:pt x="6419" y="39028"/>
                </a:lnTo>
                <a:lnTo>
                  <a:pt x="4820" y="40606"/>
                </a:lnTo>
                <a:lnTo>
                  <a:pt x="3220" y="42206"/>
                </a:lnTo>
                <a:lnTo>
                  <a:pt x="1599" y="406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86843" y="4872902"/>
            <a:ext cx="6985" cy="41910"/>
          </a:xfrm>
          <a:custGeom>
            <a:avLst/>
            <a:gdLst/>
            <a:ahLst/>
            <a:cxnLst/>
            <a:rect l="l" t="t" r="r" b="b"/>
            <a:pathLst>
              <a:path w="6985" h="41910">
                <a:moveTo>
                  <a:pt x="0" y="40087"/>
                </a:moveTo>
                <a:lnTo>
                  <a:pt x="0" y="3178"/>
                </a:lnTo>
                <a:lnTo>
                  <a:pt x="1599" y="1578"/>
                </a:lnTo>
                <a:lnTo>
                  <a:pt x="3220" y="0"/>
                </a:lnTo>
                <a:lnTo>
                  <a:pt x="4820" y="1578"/>
                </a:lnTo>
                <a:lnTo>
                  <a:pt x="6419" y="3178"/>
                </a:lnTo>
                <a:lnTo>
                  <a:pt x="6419" y="40087"/>
                </a:lnTo>
                <a:lnTo>
                  <a:pt x="4820" y="41687"/>
                </a:lnTo>
                <a:lnTo>
                  <a:pt x="3220" y="41687"/>
                </a:lnTo>
                <a:lnTo>
                  <a:pt x="1599" y="41687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8635" y="4815668"/>
            <a:ext cx="121920" cy="60325"/>
          </a:xfrm>
          <a:custGeom>
            <a:avLst/>
            <a:gdLst/>
            <a:ahLst/>
            <a:cxnLst/>
            <a:rect l="l" t="t" r="r" b="b"/>
            <a:pathLst>
              <a:path w="121919" h="60325">
                <a:moveTo>
                  <a:pt x="60451" y="0"/>
                </a:moveTo>
                <a:lnTo>
                  <a:pt x="0" y="60131"/>
                </a:lnTo>
                <a:lnTo>
                  <a:pt x="121428" y="60131"/>
                </a:lnTo>
                <a:lnTo>
                  <a:pt x="60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77048" y="4421623"/>
            <a:ext cx="1386840" cy="591185"/>
          </a:xfrm>
          <a:custGeom>
            <a:avLst/>
            <a:gdLst/>
            <a:ahLst/>
            <a:cxnLst/>
            <a:rect l="l" t="t" r="r" b="b"/>
            <a:pathLst>
              <a:path w="1386839" h="591185">
                <a:moveTo>
                  <a:pt x="0" y="590808"/>
                </a:moveTo>
                <a:lnTo>
                  <a:pt x="1386543" y="590808"/>
                </a:lnTo>
                <a:lnTo>
                  <a:pt x="1386543" y="0"/>
                </a:lnTo>
                <a:lnTo>
                  <a:pt x="0" y="0"/>
                </a:lnTo>
                <a:lnTo>
                  <a:pt x="0" y="590808"/>
                </a:lnTo>
                <a:close/>
              </a:path>
            </a:pathLst>
          </a:custGeom>
          <a:ln w="47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77048" y="4421623"/>
            <a:ext cx="1386840" cy="522322"/>
          </a:xfrm>
          <a:prstGeom prst="rect">
            <a:avLst/>
          </a:prstGeom>
          <a:solidFill>
            <a:srgbClr val="D2C8DE"/>
          </a:solidFill>
        </p:spPr>
        <p:txBody>
          <a:bodyPr vert="horz" wrap="square" lIns="0" tIns="10160" rIns="0" bIns="0" rtlCol="0">
            <a:spAutoFit/>
          </a:bodyPr>
          <a:lstStyle/>
          <a:p>
            <a:pPr marL="112395" marR="107950" indent="97790">
              <a:lnSpc>
                <a:spcPct val="101200"/>
              </a:lnSpc>
              <a:spcBef>
                <a:spcPts val="80"/>
              </a:spcBef>
            </a:pP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Testiranje  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pe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2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si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59471" y="4421623"/>
            <a:ext cx="1486535" cy="591185"/>
          </a:xfrm>
          <a:custGeom>
            <a:avLst/>
            <a:gdLst/>
            <a:ahLst/>
            <a:cxnLst/>
            <a:rect l="l" t="t" r="r" b="b"/>
            <a:pathLst>
              <a:path w="1486535" h="591185">
                <a:moveTo>
                  <a:pt x="0" y="590808"/>
                </a:moveTo>
                <a:lnTo>
                  <a:pt x="1486038" y="590808"/>
                </a:lnTo>
                <a:lnTo>
                  <a:pt x="1486038" y="0"/>
                </a:lnTo>
                <a:lnTo>
                  <a:pt x="0" y="0"/>
                </a:lnTo>
                <a:lnTo>
                  <a:pt x="0" y="590808"/>
                </a:lnTo>
                <a:close/>
              </a:path>
            </a:pathLst>
          </a:custGeom>
          <a:ln w="47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9471" y="4421623"/>
            <a:ext cx="1486535" cy="522322"/>
          </a:xfrm>
          <a:prstGeom prst="rect">
            <a:avLst/>
          </a:prstGeom>
          <a:solidFill>
            <a:srgbClr val="ECCDCA"/>
          </a:solidFill>
        </p:spPr>
        <p:txBody>
          <a:bodyPr vert="horz" wrap="square" lIns="0" tIns="10160" rIns="0" bIns="0" rtlCol="0">
            <a:spAutoFit/>
          </a:bodyPr>
          <a:lstStyle/>
          <a:p>
            <a:pPr marL="111760" marR="111125" indent="146050">
              <a:lnSpc>
                <a:spcPct val="101200"/>
              </a:lnSpc>
              <a:spcBef>
                <a:spcPts val="80"/>
              </a:spcBef>
            </a:pP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Testiranje  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ih</a:t>
            </a: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700" spc="-1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ji</a:t>
            </a: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sti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41368" y="4421623"/>
            <a:ext cx="1386205" cy="519116"/>
          </a:xfrm>
          <a:prstGeom prst="rect">
            <a:avLst/>
          </a:prstGeom>
          <a:solidFill>
            <a:srgbClr val="D1EBF0"/>
          </a:solidFill>
          <a:ln w="6347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242570" marR="100965" indent="-142240">
              <a:lnSpc>
                <a:spcPct val="101200"/>
              </a:lnSpc>
              <a:spcBef>
                <a:spcPts val="55"/>
              </a:spcBef>
            </a:pP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o 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81168" y="4715967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347676" y="0"/>
                </a:moveTo>
                <a:lnTo>
                  <a:pt x="0" y="0"/>
                </a:lnTo>
              </a:path>
            </a:pathLst>
          </a:custGeom>
          <a:ln w="4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16575" y="4655836"/>
            <a:ext cx="60960" cy="121285"/>
          </a:xfrm>
          <a:custGeom>
            <a:avLst/>
            <a:gdLst/>
            <a:ahLst/>
            <a:cxnLst/>
            <a:rect l="l" t="t" r="r" b="b"/>
            <a:pathLst>
              <a:path w="60960" h="121285">
                <a:moveTo>
                  <a:pt x="0" y="0"/>
                </a:moveTo>
                <a:lnTo>
                  <a:pt x="0" y="120803"/>
                </a:lnTo>
                <a:lnTo>
                  <a:pt x="60473" y="601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63548" y="4715967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347720" y="0"/>
                </a:moveTo>
                <a:lnTo>
                  <a:pt x="0" y="0"/>
                </a:lnTo>
              </a:path>
            </a:pathLst>
          </a:custGeom>
          <a:ln w="4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98341" y="4655836"/>
            <a:ext cx="61594" cy="121285"/>
          </a:xfrm>
          <a:custGeom>
            <a:avLst/>
            <a:gdLst/>
            <a:ahLst/>
            <a:cxnLst/>
            <a:rect l="l" t="t" r="r" b="b"/>
            <a:pathLst>
              <a:path w="61595" h="121285">
                <a:moveTo>
                  <a:pt x="0" y="0"/>
                </a:moveTo>
                <a:lnTo>
                  <a:pt x="0" y="120803"/>
                </a:lnTo>
                <a:lnTo>
                  <a:pt x="61130" y="601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345444" y="4715967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>
                <a:moveTo>
                  <a:pt x="346186" y="0"/>
                </a:moveTo>
                <a:lnTo>
                  <a:pt x="0" y="0"/>
                </a:lnTo>
              </a:path>
            </a:pathLst>
          </a:custGeom>
          <a:ln w="4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680237" y="4655836"/>
            <a:ext cx="61594" cy="121285"/>
          </a:xfrm>
          <a:custGeom>
            <a:avLst/>
            <a:gdLst/>
            <a:ahLst/>
            <a:cxnLst/>
            <a:rect l="l" t="t" r="r" b="b"/>
            <a:pathLst>
              <a:path w="61595" h="121285">
                <a:moveTo>
                  <a:pt x="0" y="0"/>
                </a:moveTo>
                <a:lnTo>
                  <a:pt x="0" y="120803"/>
                </a:lnTo>
                <a:lnTo>
                  <a:pt x="61130" y="601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7490" y="5098838"/>
            <a:ext cx="1035685" cy="512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00"/>
              </a:lnSpc>
            </a:pP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i  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51321" y="5094103"/>
            <a:ext cx="881380" cy="512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 marR="5080" indent="-60960">
              <a:lnSpc>
                <a:spcPct val="101200"/>
              </a:lnSpc>
            </a:pP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r>
              <a:rPr sz="17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u  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upo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ebi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127210" y="4715967"/>
            <a:ext cx="231140" cy="302895"/>
          </a:xfrm>
          <a:custGeom>
            <a:avLst/>
            <a:gdLst/>
            <a:ahLst/>
            <a:cxnLst/>
            <a:rect l="l" t="t" r="r" b="b"/>
            <a:pathLst>
              <a:path w="231140" h="302895">
                <a:moveTo>
                  <a:pt x="230718" y="302799"/>
                </a:moveTo>
                <a:lnTo>
                  <a:pt x="230718" y="115009"/>
                </a:lnTo>
                <a:lnTo>
                  <a:pt x="221515" y="71742"/>
                </a:lnTo>
                <a:lnTo>
                  <a:pt x="196318" y="34293"/>
                </a:lnTo>
                <a:lnTo>
                  <a:pt x="160604" y="9492"/>
                </a:lnTo>
                <a:lnTo>
                  <a:pt x="115687" y="0"/>
                </a:lnTo>
                <a:lnTo>
                  <a:pt x="0" y="0"/>
                </a:lnTo>
              </a:path>
            </a:pathLst>
          </a:custGeom>
          <a:ln w="6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297454" y="4989231"/>
            <a:ext cx="121920" cy="121285"/>
          </a:xfrm>
          <a:custGeom>
            <a:avLst/>
            <a:gdLst/>
            <a:ahLst/>
            <a:cxnLst/>
            <a:rect l="l" t="t" r="r" b="b"/>
            <a:pathLst>
              <a:path w="121920" h="121285">
                <a:moveTo>
                  <a:pt x="0" y="0"/>
                </a:moveTo>
                <a:lnTo>
                  <a:pt x="60473" y="120782"/>
                </a:lnTo>
                <a:lnTo>
                  <a:pt x="113675" y="15286"/>
                </a:lnTo>
                <a:lnTo>
                  <a:pt x="60473" y="15286"/>
                </a:lnTo>
                <a:lnTo>
                  <a:pt x="44916" y="13708"/>
                </a:lnTo>
                <a:lnTo>
                  <a:pt x="29360" y="10551"/>
                </a:lnTo>
                <a:lnTo>
                  <a:pt x="13803" y="5794"/>
                </a:lnTo>
                <a:lnTo>
                  <a:pt x="0" y="0"/>
                </a:lnTo>
                <a:close/>
              </a:path>
              <a:path w="121920" h="121285">
                <a:moveTo>
                  <a:pt x="121384" y="0"/>
                </a:moveTo>
                <a:lnTo>
                  <a:pt x="107361" y="5794"/>
                </a:lnTo>
                <a:lnTo>
                  <a:pt x="92024" y="10551"/>
                </a:lnTo>
                <a:lnTo>
                  <a:pt x="75810" y="13708"/>
                </a:lnTo>
                <a:lnTo>
                  <a:pt x="60473" y="15286"/>
                </a:lnTo>
                <a:lnTo>
                  <a:pt x="113675" y="15286"/>
                </a:lnTo>
                <a:lnTo>
                  <a:pt x="121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74206" y="4715967"/>
            <a:ext cx="174625" cy="394335"/>
          </a:xfrm>
          <a:custGeom>
            <a:avLst/>
            <a:gdLst/>
            <a:ahLst/>
            <a:cxnLst/>
            <a:rect l="l" t="t" r="r" b="b"/>
            <a:pathLst>
              <a:path w="174625" h="394335">
                <a:moveTo>
                  <a:pt x="0" y="394045"/>
                </a:moveTo>
                <a:lnTo>
                  <a:pt x="0" y="111830"/>
                </a:lnTo>
                <a:lnTo>
                  <a:pt x="9092" y="68586"/>
                </a:lnTo>
                <a:lnTo>
                  <a:pt x="32624" y="32714"/>
                </a:lnTo>
                <a:lnTo>
                  <a:pt x="68470" y="9492"/>
                </a:lnTo>
                <a:lnTo>
                  <a:pt x="111809" y="0"/>
                </a:lnTo>
                <a:lnTo>
                  <a:pt x="174386" y="0"/>
                </a:lnTo>
              </a:path>
            </a:pathLst>
          </a:custGeom>
          <a:ln w="48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36278" y="4655836"/>
            <a:ext cx="60960" cy="121285"/>
          </a:xfrm>
          <a:custGeom>
            <a:avLst/>
            <a:gdLst/>
            <a:ahLst/>
            <a:cxnLst/>
            <a:rect l="l" t="t" r="r" b="b"/>
            <a:pathLst>
              <a:path w="60959" h="121285">
                <a:moveTo>
                  <a:pt x="0" y="0"/>
                </a:moveTo>
                <a:lnTo>
                  <a:pt x="0" y="120803"/>
                </a:lnTo>
                <a:lnTo>
                  <a:pt x="60451" y="601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72464" y="4872902"/>
            <a:ext cx="0" cy="545465"/>
          </a:xfrm>
          <a:custGeom>
            <a:avLst/>
            <a:gdLst/>
            <a:ahLst/>
            <a:cxnLst/>
            <a:rect l="l" t="t" r="r" b="b"/>
            <a:pathLst>
              <a:path h="545464">
                <a:moveTo>
                  <a:pt x="0" y="0"/>
                </a:moveTo>
                <a:lnTo>
                  <a:pt x="0" y="545445"/>
                </a:lnTo>
              </a:path>
            </a:pathLst>
          </a:custGeom>
          <a:ln w="63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69287" y="5376681"/>
            <a:ext cx="6350" cy="41910"/>
          </a:xfrm>
          <a:custGeom>
            <a:avLst/>
            <a:gdLst/>
            <a:ahLst/>
            <a:cxnLst/>
            <a:rect l="l" t="t" r="r" b="b"/>
            <a:pathLst>
              <a:path w="6350" h="41910">
                <a:moveTo>
                  <a:pt x="0" y="40087"/>
                </a:moveTo>
                <a:lnTo>
                  <a:pt x="0" y="3156"/>
                </a:lnTo>
                <a:lnTo>
                  <a:pt x="1533" y="1578"/>
                </a:lnTo>
                <a:lnTo>
                  <a:pt x="3067" y="0"/>
                </a:lnTo>
                <a:lnTo>
                  <a:pt x="4820" y="1578"/>
                </a:lnTo>
                <a:lnTo>
                  <a:pt x="6354" y="3156"/>
                </a:lnTo>
                <a:lnTo>
                  <a:pt x="6354" y="40087"/>
                </a:lnTo>
                <a:lnTo>
                  <a:pt x="4820" y="41666"/>
                </a:lnTo>
                <a:lnTo>
                  <a:pt x="3067" y="41666"/>
                </a:lnTo>
                <a:lnTo>
                  <a:pt x="1533" y="41666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69287" y="5314431"/>
            <a:ext cx="6350" cy="42545"/>
          </a:xfrm>
          <a:custGeom>
            <a:avLst/>
            <a:gdLst/>
            <a:ahLst/>
            <a:cxnLst/>
            <a:rect l="l" t="t" r="r" b="b"/>
            <a:pathLst>
              <a:path w="6350" h="42545">
                <a:moveTo>
                  <a:pt x="0" y="39028"/>
                </a:moveTo>
                <a:lnTo>
                  <a:pt x="0" y="1578"/>
                </a:lnTo>
                <a:lnTo>
                  <a:pt x="1533" y="0"/>
                </a:lnTo>
                <a:lnTo>
                  <a:pt x="3067" y="0"/>
                </a:lnTo>
                <a:lnTo>
                  <a:pt x="4820" y="0"/>
                </a:lnTo>
                <a:lnTo>
                  <a:pt x="6354" y="1578"/>
                </a:lnTo>
                <a:lnTo>
                  <a:pt x="6354" y="39028"/>
                </a:lnTo>
                <a:lnTo>
                  <a:pt x="4820" y="40606"/>
                </a:lnTo>
                <a:lnTo>
                  <a:pt x="3067" y="42206"/>
                </a:lnTo>
                <a:lnTo>
                  <a:pt x="1533" y="406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69287" y="5251120"/>
            <a:ext cx="6350" cy="41910"/>
          </a:xfrm>
          <a:custGeom>
            <a:avLst/>
            <a:gdLst/>
            <a:ahLst/>
            <a:cxnLst/>
            <a:rect l="l" t="t" r="r" b="b"/>
            <a:pathLst>
              <a:path w="6350" h="41910">
                <a:moveTo>
                  <a:pt x="0" y="38509"/>
                </a:moveTo>
                <a:lnTo>
                  <a:pt x="0" y="3178"/>
                </a:lnTo>
                <a:lnTo>
                  <a:pt x="1533" y="1600"/>
                </a:lnTo>
                <a:lnTo>
                  <a:pt x="3067" y="0"/>
                </a:lnTo>
                <a:lnTo>
                  <a:pt x="4820" y="1600"/>
                </a:lnTo>
                <a:lnTo>
                  <a:pt x="6354" y="3178"/>
                </a:lnTo>
                <a:lnTo>
                  <a:pt x="6354" y="38509"/>
                </a:lnTo>
                <a:lnTo>
                  <a:pt x="4820" y="41687"/>
                </a:lnTo>
                <a:lnTo>
                  <a:pt x="3067" y="41687"/>
                </a:lnTo>
                <a:lnTo>
                  <a:pt x="1533" y="41687"/>
                </a:lnTo>
                <a:lnTo>
                  <a:pt x="0" y="385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669287" y="5187291"/>
            <a:ext cx="6350" cy="42545"/>
          </a:xfrm>
          <a:custGeom>
            <a:avLst/>
            <a:gdLst/>
            <a:ahLst/>
            <a:cxnLst/>
            <a:rect l="l" t="t" r="r" b="b"/>
            <a:pathLst>
              <a:path w="6350" h="42545">
                <a:moveTo>
                  <a:pt x="0" y="40628"/>
                </a:moveTo>
                <a:lnTo>
                  <a:pt x="0" y="3178"/>
                </a:lnTo>
                <a:lnTo>
                  <a:pt x="1533" y="1600"/>
                </a:lnTo>
                <a:lnTo>
                  <a:pt x="3067" y="0"/>
                </a:lnTo>
                <a:lnTo>
                  <a:pt x="4820" y="1600"/>
                </a:lnTo>
                <a:lnTo>
                  <a:pt x="6354" y="3178"/>
                </a:lnTo>
                <a:lnTo>
                  <a:pt x="6354" y="40628"/>
                </a:lnTo>
                <a:lnTo>
                  <a:pt x="4820" y="42206"/>
                </a:lnTo>
                <a:lnTo>
                  <a:pt x="3067" y="42206"/>
                </a:lnTo>
                <a:lnTo>
                  <a:pt x="1533" y="42206"/>
                </a:lnTo>
                <a:lnTo>
                  <a:pt x="0" y="406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669287" y="5125581"/>
            <a:ext cx="6350" cy="41910"/>
          </a:xfrm>
          <a:custGeom>
            <a:avLst/>
            <a:gdLst/>
            <a:ahLst/>
            <a:cxnLst/>
            <a:rect l="l" t="t" r="r" b="b"/>
            <a:pathLst>
              <a:path w="6350" h="41910">
                <a:moveTo>
                  <a:pt x="0" y="38509"/>
                </a:moveTo>
                <a:lnTo>
                  <a:pt x="0" y="1578"/>
                </a:lnTo>
                <a:lnTo>
                  <a:pt x="1533" y="0"/>
                </a:lnTo>
                <a:lnTo>
                  <a:pt x="3067" y="0"/>
                </a:lnTo>
                <a:lnTo>
                  <a:pt x="4820" y="0"/>
                </a:lnTo>
                <a:lnTo>
                  <a:pt x="6354" y="1578"/>
                </a:lnTo>
                <a:lnTo>
                  <a:pt x="6354" y="38509"/>
                </a:lnTo>
                <a:lnTo>
                  <a:pt x="4820" y="40087"/>
                </a:lnTo>
                <a:lnTo>
                  <a:pt x="3067" y="41666"/>
                </a:lnTo>
                <a:lnTo>
                  <a:pt x="1533" y="40087"/>
                </a:lnTo>
                <a:lnTo>
                  <a:pt x="0" y="385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69287" y="5061752"/>
            <a:ext cx="6350" cy="42545"/>
          </a:xfrm>
          <a:custGeom>
            <a:avLst/>
            <a:gdLst/>
            <a:ahLst/>
            <a:cxnLst/>
            <a:rect l="l" t="t" r="r" b="b"/>
            <a:pathLst>
              <a:path w="6350" h="42545">
                <a:moveTo>
                  <a:pt x="0" y="39028"/>
                </a:moveTo>
                <a:lnTo>
                  <a:pt x="0" y="3156"/>
                </a:lnTo>
                <a:lnTo>
                  <a:pt x="1533" y="1578"/>
                </a:lnTo>
                <a:lnTo>
                  <a:pt x="3067" y="0"/>
                </a:lnTo>
                <a:lnTo>
                  <a:pt x="4820" y="1578"/>
                </a:lnTo>
                <a:lnTo>
                  <a:pt x="6354" y="3156"/>
                </a:lnTo>
                <a:lnTo>
                  <a:pt x="6354" y="39028"/>
                </a:lnTo>
                <a:lnTo>
                  <a:pt x="4820" y="42206"/>
                </a:lnTo>
                <a:lnTo>
                  <a:pt x="3067" y="42206"/>
                </a:lnTo>
                <a:lnTo>
                  <a:pt x="1533" y="422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669287" y="4998463"/>
            <a:ext cx="6350" cy="43815"/>
          </a:xfrm>
          <a:custGeom>
            <a:avLst/>
            <a:gdLst/>
            <a:ahLst/>
            <a:cxnLst/>
            <a:rect l="l" t="t" r="r" b="b"/>
            <a:pathLst>
              <a:path w="6350" h="43814">
                <a:moveTo>
                  <a:pt x="0" y="40087"/>
                </a:moveTo>
                <a:lnTo>
                  <a:pt x="0" y="3156"/>
                </a:lnTo>
                <a:lnTo>
                  <a:pt x="1533" y="1578"/>
                </a:lnTo>
                <a:lnTo>
                  <a:pt x="3067" y="0"/>
                </a:lnTo>
                <a:lnTo>
                  <a:pt x="4820" y="1578"/>
                </a:lnTo>
                <a:lnTo>
                  <a:pt x="6354" y="3156"/>
                </a:lnTo>
                <a:lnTo>
                  <a:pt x="6354" y="40087"/>
                </a:lnTo>
                <a:lnTo>
                  <a:pt x="4820" y="41666"/>
                </a:lnTo>
                <a:lnTo>
                  <a:pt x="3067" y="43244"/>
                </a:lnTo>
                <a:lnTo>
                  <a:pt x="1533" y="41666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69287" y="4936213"/>
            <a:ext cx="6350" cy="42545"/>
          </a:xfrm>
          <a:custGeom>
            <a:avLst/>
            <a:gdLst/>
            <a:ahLst/>
            <a:cxnLst/>
            <a:rect l="l" t="t" r="r" b="b"/>
            <a:pathLst>
              <a:path w="6350" h="42545">
                <a:moveTo>
                  <a:pt x="0" y="39028"/>
                </a:moveTo>
                <a:lnTo>
                  <a:pt x="0" y="3156"/>
                </a:lnTo>
                <a:lnTo>
                  <a:pt x="1533" y="0"/>
                </a:lnTo>
                <a:lnTo>
                  <a:pt x="3067" y="0"/>
                </a:lnTo>
                <a:lnTo>
                  <a:pt x="4820" y="0"/>
                </a:lnTo>
                <a:lnTo>
                  <a:pt x="6354" y="3156"/>
                </a:lnTo>
                <a:lnTo>
                  <a:pt x="6354" y="39028"/>
                </a:lnTo>
                <a:lnTo>
                  <a:pt x="4820" y="40606"/>
                </a:lnTo>
                <a:lnTo>
                  <a:pt x="3067" y="42206"/>
                </a:lnTo>
                <a:lnTo>
                  <a:pt x="1533" y="406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669287" y="4872902"/>
            <a:ext cx="6350" cy="41910"/>
          </a:xfrm>
          <a:custGeom>
            <a:avLst/>
            <a:gdLst/>
            <a:ahLst/>
            <a:cxnLst/>
            <a:rect l="l" t="t" r="r" b="b"/>
            <a:pathLst>
              <a:path w="6350" h="41910">
                <a:moveTo>
                  <a:pt x="0" y="40087"/>
                </a:moveTo>
                <a:lnTo>
                  <a:pt x="0" y="3178"/>
                </a:lnTo>
                <a:lnTo>
                  <a:pt x="1533" y="1578"/>
                </a:lnTo>
                <a:lnTo>
                  <a:pt x="3067" y="0"/>
                </a:lnTo>
                <a:lnTo>
                  <a:pt x="4820" y="1578"/>
                </a:lnTo>
                <a:lnTo>
                  <a:pt x="6354" y="3178"/>
                </a:lnTo>
                <a:lnTo>
                  <a:pt x="6354" y="40087"/>
                </a:lnTo>
                <a:lnTo>
                  <a:pt x="4820" y="41687"/>
                </a:lnTo>
                <a:lnTo>
                  <a:pt x="3067" y="41687"/>
                </a:lnTo>
                <a:lnTo>
                  <a:pt x="1533" y="41687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600488" y="4815668"/>
            <a:ext cx="121920" cy="60325"/>
          </a:xfrm>
          <a:custGeom>
            <a:avLst/>
            <a:gdLst/>
            <a:ahLst/>
            <a:cxnLst/>
            <a:rect l="l" t="t" r="r" b="b"/>
            <a:pathLst>
              <a:path w="121920" h="60325">
                <a:moveTo>
                  <a:pt x="60911" y="0"/>
                </a:moveTo>
                <a:lnTo>
                  <a:pt x="0" y="60131"/>
                </a:lnTo>
                <a:lnTo>
                  <a:pt x="121384" y="60131"/>
                </a:lnTo>
                <a:lnTo>
                  <a:pt x="6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553594" y="4872902"/>
            <a:ext cx="0" cy="545465"/>
          </a:xfrm>
          <a:custGeom>
            <a:avLst/>
            <a:gdLst/>
            <a:ahLst/>
            <a:cxnLst/>
            <a:rect l="l" t="t" r="r" b="b"/>
            <a:pathLst>
              <a:path h="545464">
                <a:moveTo>
                  <a:pt x="0" y="0"/>
                </a:moveTo>
                <a:lnTo>
                  <a:pt x="0" y="545445"/>
                </a:lnTo>
              </a:path>
            </a:pathLst>
          </a:custGeom>
          <a:ln w="4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51184" y="5376681"/>
            <a:ext cx="5080" cy="41910"/>
          </a:xfrm>
          <a:custGeom>
            <a:avLst/>
            <a:gdLst/>
            <a:ahLst/>
            <a:cxnLst/>
            <a:rect l="l" t="t" r="r" b="b"/>
            <a:pathLst>
              <a:path w="5079" h="41910">
                <a:moveTo>
                  <a:pt x="0" y="40087"/>
                </a:moveTo>
                <a:lnTo>
                  <a:pt x="0" y="3156"/>
                </a:lnTo>
                <a:lnTo>
                  <a:pt x="0" y="1578"/>
                </a:lnTo>
                <a:lnTo>
                  <a:pt x="3067" y="0"/>
                </a:lnTo>
                <a:lnTo>
                  <a:pt x="4820" y="1578"/>
                </a:lnTo>
                <a:lnTo>
                  <a:pt x="4820" y="3156"/>
                </a:lnTo>
                <a:lnTo>
                  <a:pt x="4820" y="40087"/>
                </a:lnTo>
                <a:lnTo>
                  <a:pt x="4820" y="41666"/>
                </a:lnTo>
                <a:lnTo>
                  <a:pt x="3067" y="41666"/>
                </a:lnTo>
                <a:lnTo>
                  <a:pt x="0" y="41666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51184" y="5314431"/>
            <a:ext cx="5080" cy="42545"/>
          </a:xfrm>
          <a:custGeom>
            <a:avLst/>
            <a:gdLst/>
            <a:ahLst/>
            <a:cxnLst/>
            <a:rect l="l" t="t" r="r" b="b"/>
            <a:pathLst>
              <a:path w="5079" h="42545">
                <a:moveTo>
                  <a:pt x="0" y="39028"/>
                </a:moveTo>
                <a:lnTo>
                  <a:pt x="0" y="1578"/>
                </a:lnTo>
                <a:lnTo>
                  <a:pt x="0" y="0"/>
                </a:lnTo>
                <a:lnTo>
                  <a:pt x="3067" y="0"/>
                </a:lnTo>
                <a:lnTo>
                  <a:pt x="4820" y="0"/>
                </a:lnTo>
                <a:lnTo>
                  <a:pt x="4820" y="1578"/>
                </a:lnTo>
                <a:lnTo>
                  <a:pt x="4820" y="39028"/>
                </a:lnTo>
                <a:lnTo>
                  <a:pt x="4820" y="40606"/>
                </a:lnTo>
                <a:lnTo>
                  <a:pt x="3067" y="42206"/>
                </a:lnTo>
                <a:lnTo>
                  <a:pt x="0" y="406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551184" y="5251120"/>
            <a:ext cx="5080" cy="41910"/>
          </a:xfrm>
          <a:custGeom>
            <a:avLst/>
            <a:gdLst/>
            <a:ahLst/>
            <a:cxnLst/>
            <a:rect l="l" t="t" r="r" b="b"/>
            <a:pathLst>
              <a:path w="5079" h="41910">
                <a:moveTo>
                  <a:pt x="0" y="38509"/>
                </a:moveTo>
                <a:lnTo>
                  <a:pt x="0" y="3178"/>
                </a:lnTo>
                <a:lnTo>
                  <a:pt x="0" y="1600"/>
                </a:lnTo>
                <a:lnTo>
                  <a:pt x="3067" y="0"/>
                </a:lnTo>
                <a:lnTo>
                  <a:pt x="4820" y="1600"/>
                </a:lnTo>
                <a:lnTo>
                  <a:pt x="4820" y="3178"/>
                </a:lnTo>
                <a:lnTo>
                  <a:pt x="4820" y="38509"/>
                </a:lnTo>
                <a:lnTo>
                  <a:pt x="4820" y="41687"/>
                </a:lnTo>
                <a:lnTo>
                  <a:pt x="3067" y="41687"/>
                </a:lnTo>
                <a:lnTo>
                  <a:pt x="0" y="41687"/>
                </a:lnTo>
                <a:lnTo>
                  <a:pt x="0" y="385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551184" y="5187291"/>
            <a:ext cx="5080" cy="42545"/>
          </a:xfrm>
          <a:custGeom>
            <a:avLst/>
            <a:gdLst/>
            <a:ahLst/>
            <a:cxnLst/>
            <a:rect l="l" t="t" r="r" b="b"/>
            <a:pathLst>
              <a:path w="5079" h="42545">
                <a:moveTo>
                  <a:pt x="0" y="40628"/>
                </a:moveTo>
                <a:lnTo>
                  <a:pt x="0" y="3178"/>
                </a:lnTo>
                <a:lnTo>
                  <a:pt x="0" y="1600"/>
                </a:lnTo>
                <a:lnTo>
                  <a:pt x="3067" y="0"/>
                </a:lnTo>
                <a:lnTo>
                  <a:pt x="4820" y="1600"/>
                </a:lnTo>
                <a:lnTo>
                  <a:pt x="4820" y="3178"/>
                </a:lnTo>
                <a:lnTo>
                  <a:pt x="4820" y="40628"/>
                </a:lnTo>
                <a:lnTo>
                  <a:pt x="4820" y="42206"/>
                </a:lnTo>
                <a:lnTo>
                  <a:pt x="3067" y="42206"/>
                </a:lnTo>
                <a:lnTo>
                  <a:pt x="0" y="42206"/>
                </a:lnTo>
                <a:lnTo>
                  <a:pt x="0" y="406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551184" y="5125581"/>
            <a:ext cx="5080" cy="41910"/>
          </a:xfrm>
          <a:custGeom>
            <a:avLst/>
            <a:gdLst/>
            <a:ahLst/>
            <a:cxnLst/>
            <a:rect l="l" t="t" r="r" b="b"/>
            <a:pathLst>
              <a:path w="5079" h="41910">
                <a:moveTo>
                  <a:pt x="0" y="38509"/>
                </a:moveTo>
                <a:lnTo>
                  <a:pt x="0" y="1578"/>
                </a:lnTo>
                <a:lnTo>
                  <a:pt x="0" y="0"/>
                </a:lnTo>
                <a:lnTo>
                  <a:pt x="3067" y="0"/>
                </a:lnTo>
                <a:lnTo>
                  <a:pt x="4820" y="0"/>
                </a:lnTo>
                <a:lnTo>
                  <a:pt x="4820" y="1578"/>
                </a:lnTo>
                <a:lnTo>
                  <a:pt x="4820" y="38509"/>
                </a:lnTo>
                <a:lnTo>
                  <a:pt x="4820" y="40087"/>
                </a:lnTo>
                <a:lnTo>
                  <a:pt x="3067" y="41666"/>
                </a:lnTo>
                <a:lnTo>
                  <a:pt x="0" y="40087"/>
                </a:lnTo>
                <a:lnTo>
                  <a:pt x="0" y="385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551184" y="5061752"/>
            <a:ext cx="5080" cy="42545"/>
          </a:xfrm>
          <a:custGeom>
            <a:avLst/>
            <a:gdLst/>
            <a:ahLst/>
            <a:cxnLst/>
            <a:rect l="l" t="t" r="r" b="b"/>
            <a:pathLst>
              <a:path w="5079" h="42545">
                <a:moveTo>
                  <a:pt x="0" y="39028"/>
                </a:moveTo>
                <a:lnTo>
                  <a:pt x="0" y="3156"/>
                </a:lnTo>
                <a:lnTo>
                  <a:pt x="0" y="1578"/>
                </a:lnTo>
                <a:lnTo>
                  <a:pt x="3067" y="0"/>
                </a:lnTo>
                <a:lnTo>
                  <a:pt x="4820" y="1578"/>
                </a:lnTo>
                <a:lnTo>
                  <a:pt x="4820" y="3156"/>
                </a:lnTo>
                <a:lnTo>
                  <a:pt x="4820" y="39028"/>
                </a:lnTo>
                <a:lnTo>
                  <a:pt x="4820" y="42206"/>
                </a:lnTo>
                <a:lnTo>
                  <a:pt x="3067" y="42206"/>
                </a:lnTo>
                <a:lnTo>
                  <a:pt x="0" y="422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551184" y="4998463"/>
            <a:ext cx="5080" cy="43815"/>
          </a:xfrm>
          <a:custGeom>
            <a:avLst/>
            <a:gdLst/>
            <a:ahLst/>
            <a:cxnLst/>
            <a:rect l="l" t="t" r="r" b="b"/>
            <a:pathLst>
              <a:path w="5079" h="43814">
                <a:moveTo>
                  <a:pt x="0" y="40087"/>
                </a:moveTo>
                <a:lnTo>
                  <a:pt x="0" y="3156"/>
                </a:lnTo>
                <a:lnTo>
                  <a:pt x="0" y="1578"/>
                </a:lnTo>
                <a:lnTo>
                  <a:pt x="3067" y="0"/>
                </a:lnTo>
                <a:lnTo>
                  <a:pt x="4820" y="1578"/>
                </a:lnTo>
                <a:lnTo>
                  <a:pt x="4820" y="3156"/>
                </a:lnTo>
                <a:lnTo>
                  <a:pt x="4820" y="40087"/>
                </a:lnTo>
                <a:lnTo>
                  <a:pt x="4820" y="41666"/>
                </a:lnTo>
                <a:lnTo>
                  <a:pt x="3067" y="43244"/>
                </a:lnTo>
                <a:lnTo>
                  <a:pt x="0" y="41666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551184" y="4936213"/>
            <a:ext cx="5080" cy="42545"/>
          </a:xfrm>
          <a:custGeom>
            <a:avLst/>
            <a:gdLst/>
            <a:ahLst/>
            <a:cxnLst/>
            <a:rect l="l" t="t" r="r" b="b"/>
            <a:pathLst>
              <a:path w="5079" h="42545">
                <a:moveTo>
                  <a:pt x="0" y="39028"/>
                </a:moveTo>
                <a:lnTo>
                  <a:pt x="0" y="3156"/>
                </a:lnTo>
                <a:lnTo>
                  <a:pt x="0" y="0"/>
                </a:lnTo>
                <a:lnTo>
                  <a:pt x="3067" y="0"/>
                </a:lnTo>
                <a:lnTo>
                  <a:pt x="4820" y="0"/>
                </a:lnTo>
                <a:lnTo>
                  <a:pt x="4820" y="3156"/>
                </a:lnTo>
                <a:lnTo>
                  <a:pt x="4820" y="39028"/>
                </a:lnTo>
                <a:lnTo>
                  <a:pt x="4820" y="40606"/>
                </a:lnTo>
                <a:lnTo>
                  <a:pt x="3067" y="42206"/>
                </a:lnTo>
                <a:lnTo>
                  <a:pt x="0" y="40606"/>
                </a:lnTo>
                <a:lnTo>
                  <a:pt x="0" y="390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551184" y="4872902"/>
            <a:ext cx="5080" cy="41910"/>
          </a:xfrm>
          <a:custGeom>
            <a:avLst/>
            <a:gdLst/>
            <a:ahLst/>
            <a:cxnLst/>
            <a:rect l="l" t="t" r="r" b="b"/>
            <a:pathLst>
              <a:path w="5079" h="41910">
                <a:moveTo>
                  <a:pt x="0" y="40087"/>
                </a:moveTo>
                <a:lnTo>
                  <a:pt x="0" y="3178"/>
                </a:lnTo>
                <a:lnTo>
                  <a:pt x="0" y="1578"/>
                </a:lnTo>
                <a:lnTo>
                  <a:pt x="3067" y="0"/>
                </a:lnTo>
                <a:lnTo>
                  <a:pt x="4820" y="1578"/>
                </a:lnTo>
                <a:lnTo>
                  <a:pt x="4820" y="3178"/>
                </a:lnTo>
                <a:lnTo>
                  <a:pt x="4820" y="40087"/>
                </a:lnTo>
                <a:lnTo>
                  <a:pt x="4820" y="41687"/>
                </a:lnTo>
                <a:lnTo>
                  <a:pt x="3067" y="41687"/>
                </a:lnTo>
                <a:lnTo>
                  <a:pt x="0" y="41687"/>
                </a:lnTo>
                <a:lnTo>
                  <a:pt x="0" y="400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482385" y="4815668"/>
            <a:ext cx="121920" cy="60325"/>
          </a:xfrm>
          <a:custGeom>
            <a:avLst/>
            <a:gdLst/>
            <a:ahLst/>
            <a:cxnLst/>
            <a:rect l="l" t="t" r="r" b="b"/>
            <a:pathLst>
              <a:path w="121920" h="60325">
                <a:moveTo>
                  <a:pt x="60911" y="0"/>
                </a:moveTo>
                <a:lnTo>
                  <a:pt x="0" y="60131"/>
                </a:lnTo>
                <a:lnTo>
                  <a:pt x="121384" y="60131"/>
                </a:lnTo>
                <a:lnTo>
                  <a:pt x="6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26686" y="5396951"/>
            <a:ext cx="906144" cy="410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9545">
              <a:lnSpc>
                <a:spcPct val="101800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Sistem 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kc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š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29815" y="5400679"/>
            <a:ext cx="1561465" cy="410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7034">
              <a:lnSpc>
                <a:spcPct val="102299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Sistem je 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verifikovan i</a:t>
            </a:r>
            <a:r>
              <a:rPr sz="135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validan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04875" y="5396951"/>
            <a:ext cx="1026794" cy="410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6525">
              <a:lnSpc>
                <a:spcPct val="101800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Sistem je  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ara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ć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98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cs typeface="Arial"/>
              </a:rPr>
              <a:t>FUNKCIONALNO </a:t>
            </a:r>
            <a:r>
              <a:rPr lang="en-US" sz="3200" spc="-5" dirty="0">
                <a:solidFill>
                  <a:schemeClr val="tx1"/>
                </a:solidFill>
                <a:cs typeface="Arial"/>
              </a:rPr>
              <a:t>TESTIRANJE</a:t>
            </a:r>
            <a:r>
              <a:rPr lang="en-US" sz="3200" spc="-5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200" spc="-5" dirty="0">
                <a:solidFill>
                  <a:schemeClr val="tx1"/>
                </a:solidFill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891" y="1787905"/>
            <a:ext cx="8001634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38798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izvodi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 principu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„crne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kutije“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proverava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obavlja neku  funkciju, ne vodeći računa o komponenti koja je za nju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odgovorna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efikasnost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zavisi od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redosleda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kome se funkcije testiraju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(treba</a:t>
            </a:r>
            <a:r>
              <a:rPr sz="180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voditi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prirodnoj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ugnježdenosti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obavlja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nezavisan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projektanata i programera koji su realizovali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6098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poznati ulazi i očekivani izlazi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on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 ispravne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 neispravne ulazne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podatke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velika verovatnoća otkrivanja grešaka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(uglavnom se detektuju greške koje bi  korisnik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sâm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otkrio prilikom upotrebe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softvera)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474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cs typeface="Arial"/>
              </a:rPr>
              <a:t>FUNKCIONALNO </a:t>
            </a:r>
            <a:r>
              <a:rPr lang="en-US" sz="3200" spc="-5" dirty="0">
                <a:solidFill>
                  <a:schemeClr val="tx1"/>
                </a:solidFill>
                <a:cs typeface="Arial"/>
              </a:rPr>
              <a:t>TESTIRANJE</a:t>
            </a:r>
            <a:r>
              <a:rPr lang="en-US" sz="3200" spc="-5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200" spc="-5" dirty="0">
                <a:solidFill>
                  <a:schemeClr val="tx1"/>
                </a:solidFill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340" y="1625853"/>
            <a:ext cx="7876540" cy="4710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se prave na osnovu specifikacije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obradu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teksta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funkcije koje se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testiraju: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333399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265" marR="468439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kreiranje dokumenata  modifikovanje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dokumenata  brisanje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dokumenata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 marR="5080" indent="-457200">
              <a:lnSpc>
                <a:spcPct val="177800"/>
              </a:lnSpc>
              <a:buClr>
                <a:srgbClr val="333399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svaka od navedenih funkcija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kroz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skup odgovarajućih podfunkcija  modifikovanje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dokumenata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927100" marR="39439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dodavanje/brisanje karaktera  dodavanje/brisanje reči  dodavanje/brisanje pasusa  izmena tipa/veličine fonta,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6511" y="2048255"/>
            <a:ext cx="8572500" cy="4438015"/>
          </a:xfrm>
          <a:custGeom>
            <a:avLst/>
            <a:gdLst/>
            <a:ahLst/>
            <a:cxnLst/>
            <a:rect l="l" t="t" r="r" b="b"/>
            <a:pathLst>
              <a:path w="8572500" h="4438015">
                <a:moveTo>
                  <a:pt x="0" y="4437888"/>
                </a:moveTo>
                <a:lnTo>
                  <a:pt x="8572500" y="4437888"/>
                </a:lnTo>
                <a:lnTo>
                  <a:pt x="8572500" y="0"/>
                </a:lnTo>
                <a:lnTo>
                  <a:pt x="0" y="0"/>
                </a:lnTo>
                <a:lnTo>
                  <a:pt x="0" y="4437888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73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cs typeface="Arial"/>
              </a:rPr>
              <a:t>TESTIRANJE PERFORMANSI</a:t>
            </a:r>
            <a:r>
              <a:rPr lang="en-US" sz="32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9591" y="1873630"/>
            <a:ext cx="7645400" cy="110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28575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nefunkcionalnih zahteva proverom načina na koji se funkcije  izvršavaju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performanse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mere o odnosu na ciljeve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je postavio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8055" y="3314700"/>
            <a:ext cx="8296909" cy="2702663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1575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941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funkcija: izračunava neki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statistički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parametar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veliki uzorak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9410" marR="301625">
              <a:lnSpc>
                <a:spcPct val="2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funkcionalno testiranje: proverava ispravnost realizacije statističkog metoda  testiranje performansi: testiraju se brzina odgovora, preciznost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izlaznog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8541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parametra i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dr.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porede sa performansama koje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85415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dao</a:t>
            </a:r>
            <a:r>
              <a:rPr sz="18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720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cs typeface="Arial"/>
              </a:rPr>
              <a:t>TESTIRANJE PERFORMANSI</a:t>
            </a:r>
            <a:r>
              <a:rPr lang="en-US" sz="32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589" y="1596390"/>
            <a:ext cx="8166100" cy="47705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algn="ctr">
              <a:lnSpc>
                <a:spcPct val="100000"/>
              </a:lnSpc>
            </a:pPr>
            <a:r>
              <a:rPr sz="2000" u="heavy" spc="-35" dirty="0">
                <a:solidFill>
                  <a:schemeClr val="tx1"/>
                </a:solidFill>
                <a:latin typeface="Arial"/>
                <a:cs typeface="Arial"/>
              </a:rPr>
              <a:t>Testovi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76835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testovi konfiguracije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ispituju ponašanje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različitim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hardversko/softverskim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okruženjima navedenim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zahtevima.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imaju ceo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spektar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konfiguracija namenjenih različitim</a:t>
            </a:r>
            <a:r>
              <a:rPr sz="1800" spc="2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korisnicima.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8575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  <a:tab pos="432689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opterećenja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ocenjuju rad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(njegove performanse) kada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optereti do svojih operativnih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granica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	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kratkom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vremenskom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periodu.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posebno važni kod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uglavnom rade ispod maksimalnog  opterećenja, ali u datim trenucima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trpe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vrlo veliko</a:t>
            </a:r>
            <a:r>
              <a:rPr sz="1800" spc="1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opterećenje.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kapaciteta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proveravaju kako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obrađuje velike količine podataka  (da li 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 definisane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imaju dovoljan kapacitet 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situacijama, dužine polja, zapisa,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datoteka,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kompatibilnosti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proveravaju da li je realizacija interfejsa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drugim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sistemima iz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skladu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zahtevima.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788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cs typeface="Arial"/>
              </a:rPr>
              <a:t>TESTIRANJE PERFORMANSI</a:t>
            </a:r>
            <a:r>
              <a:rPr lang="en-US" sz="32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589" y="1597405"/>
            <a:ext cx="8242300" cy="5009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45085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bezbednosti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ispituju da li su određene funkcije dostupne isključivo  onim korisnicima kojima su namenjene.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Takođe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testiraju i dostupnost,  integritet i poverljivost različitih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vrsta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344805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regresivni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primena jednom razvijenog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primera više puta za  testiranje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istog softvera. 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obično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radi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posle neke izmene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softveru,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 bi se proverilo da nije došlo do lošeg rada nekih funkcija koje nisu bile  obuhvaćene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izmenom.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4604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vremenski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proveravaju zahteve koji se odnose na vremena izvršenja  pojedinih funkcija i vremena odziva. Rade se u kombinaciji sa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testovima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opterećenja, kako bi se ispitalo da li 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vremenska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ograničenja zadovoljena i 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ekstremnim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uslovima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analiziraju sposobnost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radi na lokaciji na kojoj je  instaliran.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zahtevima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postavljene granice tolerancije 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temperaturu,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vlagu, električna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magnetna polja, prisustvo hemikalija, radioaktivnost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sl.,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ovim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proverava da li 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granice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ispoštovane.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6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KLASIFIKACIJA GREŠAKA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489" y="1724533"/>
            <a:ext cx="8246109" cy="417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zbog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prekoračenja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725170" lvl="1" indent="-286385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postojeća ograničenja u sistemu se prenose u dizajn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kroz strukture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 (dimenzije nizova, tabela, veličine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bafera,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dužine redova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čekanja)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nastaju zbog prepunjavanja korišćenih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3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zbog</a:t>
            </a:r>
            <a:r>
              <a:rPr sz="1800" u="heavy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performansi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nastaju kada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postiže performanse predviđene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se izbeći testiranjem programa u ekstremnim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104394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poželjno je utvrditi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 se desilo ako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optereti preko  maksimuma (dobro za eventualna proširenja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2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u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dokumentaciji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programski kôd se piše na osnovu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otklanjanje proveravanjem usklađenosti kôda i programske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29705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cs typeface="Arial"/>
              </a:rPr>
              <a:t>TESTIRANJE PERFORMANSI</a:t>
            </a:r>
            <a:r>
              <a:rPr lang="en-US" sz="32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ial"/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589" y="1597405"/>
            <a:ext cx="8177530" cy="5009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386715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oporavka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ispituju kako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reaguje na pojavu grešaka u smislu  gubitka napajanja, gubitka podataka, uređaja ili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usluga.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06375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upotrebljivosti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analiziraju zahteve vezane za interakciju korisnika sa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sistemom.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Ocenjuju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estetski aspekt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aplikacije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kroz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izgled ekrana,  konzistentnost korisničkog interfejsa, informativnost poruka koje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daju  korisniku,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formate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izveštaja,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dokumentacije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proveravaju da li su svi predviđeni dokumenti zaista  napisani. 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uglavnom uputstvo za korisnika, uputstvo za održavanje i  tehnička dokumentacija. Analizira se i sadržaj dokumenata kako bi se utvrdilo  da li su konzistentno i precizno napisani,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 su</a:t>
            </a:r>
            <a:r>
              <a:rPr sz="1800" spc="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upotrebljivi.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79400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održavanja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postoji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zahtev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obezbede logičke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šeme,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dijagnostički programi, snimci memorije, praćenje transakcija i druga  pomagala koja olakšavaju nalaženje grešaka, potrebno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sprovesti testove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održavanja. Njima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proverava da li 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pomagala postoje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da li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ispravno  rade.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809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cs typeface="Arial"/>
              </a:rPr>
              <a:t>TEST PRIHVATLJIVOSTI</a:t>
            </a:r>
            <a:r>
              <a:rPr lang="en-US" sz="40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912" y="1620011"/>
            <a:ext cx="8171815" cy="95795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95250" rIns="0" bIns="0" rtlCol="0">
            <a:spAutoFit/>
          </a:bodyPr>
          <a:lstStyle/>
          <a:p>
            <a:pPr marL="368300" marR="791210">
              <a:lnSpc>
                <a:spcPct val="100000"/>
              </a:lnSpc>
              <a:spcBef>
                <a:spcPts val="750"/>
              </a:spcBef>
            </a:pPr>
            <a:r>
              <a:rPr sz="2000" spc="-20" dirty="0">
                <a:solidFill>
                  <a:schemeClr val="tx1"/>
                </a:solidFill>
                <a:latin typeface="Arial"/>
                <a:cs typeface="Arial"/>
              </a:rPr>
              <a:t>Testiranje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prihvatljivosti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 da se kupcima i korisnicima  omogući da se sami uvere da li napravljeni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zaista zadovoljava  njihove potrebe 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očekivanja.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591" y="2849245"/>
            <a:ext cx="712724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prihvatljivosti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pišu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izvode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procenjuju korisnici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a učesnici u  razvoju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 pružaju pomoć oko tehničkih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pitanja,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ukoliko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njih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 može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proceni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tri</a:t>
            </a:r>
            <a:r>
              <a:rPr sz="1800" u="heavy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načina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19835" lvl="1" indent="-292735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122047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referentnim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19835" lvl="1" indent="-292735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122047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pilot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19835" lvl="1" indent="-292735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122047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paralelnim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199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3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cs typeface="Arial"/>
              </a:rPr>
              <a:t>TEST PRIHVATLJIVOSTI</a:t>
            </a:r>
            <a:r>
              <a:rPr lang="en-US" sz="40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9591" y="1615313"/>
            <a:ext cx="7701915" cy="47089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" algn="ctr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Referentno</a:t>
            </a:r>
            <a:r>
              <a:rPr sz="2000" u="heavy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generiše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referentne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slučajeve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predstavljaju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uobičajene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kojima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treba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radi kada bude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instaliran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8419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izvode stvarni korisnici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(ili poseban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tim)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su dobro upoznati sa  zahtevima i mogu da procene performanse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koristi 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kupac ima posebne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zahteve: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marR="28194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kupac može da angažuje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dva razvojna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realizaciju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njegovoj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specifikaciji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69151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budu gotovi, kupac može nad njima da sprovede  referentno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iako oba sistema možda zadovoljavaju zahteve, referentno testiranje  može da pokaže da je jedan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brži ili lakši za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upotrebu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rezultati testiranja pomažu kupcu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odabere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će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koristiti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9701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4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cs typeface="Arial"/>
              </a:rPr>
              <a:t>TEST PRIHVATLJIVOSTI</a:t>
            </a:r>
            <a:r>
              <a:rPr lang="en-US" sz="40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498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algn="ctr">
              <a:lnSpc>
                <a:spcPct val="100000"/>
              </a:lnSpc>
            </a:pPr>
            <a:r>
              <a:rPr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</a:t>
            </a:r>
            <a:r>
              <a:rPr sz="2800" spc="-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</a:t>
            </a:r>
            <a:endParaRPr lang="sr-Latn-R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645" algn="ctr">
              <a:lnSpc>
                <a:spcPct val="100000"/>
              </a:lnSpc>
            </a:pP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5595" indent="-285750">
              <a:lnSpc>
                <a:spcPct val="100000"/>
              </a:lnSpc>
              <a:buClr>
                <a:srgbClr val="CC0000"/>
              </a:buClr>
              <a:buSzPct val="88888"/>
              <a:buFont typeface="Wingdings" panose="05000000000000000000" pitchFamily="2" charset="2"/>
              <a:buChar char="q"/>
              <a:tabLst>
                <a:tab pos="298450" algn="l"/>
              </a:tabLst>
            </a:pP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podrazumeva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instalaciju sistema </a:t>
            </a:r>
            <a:r>
              <a:rPr sz="1800" u="heav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1800" u="heavy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probnoj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lokaciji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sz="1800" u="none" spc="1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sr-Latn-RS"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je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već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800" u="heavy" spc="-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upotrebi</a:t>
            </a: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2"/>
              </a:spcBef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5595" marR="1142365" indent="-285750">
              <a:lnSpc>
                <a:spcPct val="100000"/>
              </a:lnSpc>
              <a:buClr>
                <a:srgbClr val="CC0000"/>
              </a:buClr>
              <a:buSzPct val="88888"/>
              <a:buFont typeface="Wingdings" panose="05000000000000000000" pitchFamily="2" charset="2"/>
              <a:buChar char="q"/>
              <a:tabLst>
                <a:tab pos="298450" algn="l"/>
              </a:tabLst>
            </a:pP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prave se posebni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slučajevi,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sprovodi</a:t>
            </a:r>
            <a:r>
              <a:rPr lang="sr-Latn-RS"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heavy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800" u="heavy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imulacijom</a:t>
            </a:r>
            <a:r>
              <a:rPr lang="sr-Latn-RS"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heavy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svakodnevnog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rada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1800" u="none" spc="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sistemu</a:t>
            </a: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5595" indent="-285750">
              <a:lnSpc>
                <a:spcPct val="100000"/>
              </a:lnSpc>
              <a:buClr>
                <a:srgbClr val="CC0000"/>
              </a:buClr>
              <a:buSzPct val="88888"/>
              <a:buFont typeface="Wingdings" panose="05000000000000000000" pitchFamily="2" charset="2"/>
              <a:buChar char="q"/>
              <a:tabLst>
                <a:tab pos="298450" algn="l"/>
              </a:tabLst>
            </a:pP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 je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manje</a:t>
            </a:r>
            <a:r>
              <a:rPr sz="1800" u="none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zvanično</a:t>
            </a:r>
            <a:r>
              <a:rPr lang="sr-Latn-RS"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se isporučuju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velikom broju korisnika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pilot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</a:t>
            </a:r>
            <a:r>
              <a:rPr lang="sr-Latn-RS"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obično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sprovodi u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dve</a:t>
            </a:r>
            <a:r>
              <a:rPr sz="1800" u="heavy" spc="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heav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</a:t>
            </a: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2795" lvl="1">
              <a:buClr>
                <a:srgbClr val="CC0000"/>
              </a:buClr>
              <a:buSzPct val="88888"/>
              <a:buFont typeface="Arial" panose="020B0604020202020204" pitchFamily="34" charset="0"/>
              <a:buChar char="•"/>
              <a:tabLst>
                <a:tab pos="774065" algn="l"/>
              </a:tabLst>
            </a:pPr>
            <a:r>
              <a:rPr sz="1800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najpre testiraju korisnici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</a:t>
            </a:r>
            <a:r>
              <a:rPr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organizacije koja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sz="1800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razvila</a:t>
            </a:r>
            <a:r>
              <a:rPr sz="1800" spc="1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sr-Latn-RS"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(alfa</a:t>
            </a:r>
            <a:r>
              <a:rPr sz="1800" u="none" spc="-9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test)</a:t>
            </a: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2795" lvl="1">
              <a:buClr>
                <a:srgbClr val="CC0000"/>
              </a:buClr>
              <a:buSzPct val="88888"/>
              <a:buFont typeface="Arial" panose="020B0604020202020204" pitchFamily="34" charset="0"/>
              <a:buChar char="•"/>
              <a:tabLst>
                <a:tab pos="774065" algn="l"/>
              </a:tabLst>
            </a:pP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zatim </a:t>
            </a:r>
            <a:r>
              <a:rPr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sledi pilot testiranje koje radi stvarni korisnik (beta</a:t>
            </a:r>
            <a:r>
              <a:rPr sz="1800" spc="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test)</a:t>
            </a: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24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4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cs typeface="Arial"/>
              </a:rPr>
              <a:t>TEST PRIHVATLJIVOSTI</a:t>
            </a:r>
            <a:r>
              <a:rPr lang="en-US" sz="40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cs typeface="Arial"/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9591" y="1920113"/>
            <a:ext cx="7666990" cy="3108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 algn="ctr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Paralelno</a:t>
            </a:r>
            <a:r>
              <a:rPr sz="2000" u="heavy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 se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faznom razvoju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kada jedna verzija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zamenjuje drugu,  ili kada novi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zameni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stari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paralelno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(istovremeno)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rade dva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(stari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novi)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korisnici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postepeno privikavaju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novi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ali i dalje koriste i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stari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3213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korisnici mogu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uporede dva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provere da li je novi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efikasniji i delotvorniji od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starog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869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0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cs typeface="Arial"/>
              </a:rPr>
              <a:t>INSTALACIONO</a:t>
            </a:r>
            <a:r>
              <a:rPr lang="en-US" sz="3600" spc="-8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3600" spc="-5" dirty="0">
                <a:solidFill>
                  <a:schemeClr val="tx1"/>
                </a:solidFill>
                <a:cs typeface="Arial"/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143" y="1568830"/>
            <a:ext cx="7777480" cy="503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sprovodi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instaliranjem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lokaciji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kojoj će se stvarno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otpočinje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konfigurisanjem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skladu sa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5245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povezuje da potrebnim brojem uređaja iz okruženja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 uspostavlja se komunikacija između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njih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97345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sledi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alokacija potrebnih datoteka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postavljanje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kontrole pristupa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pojedinim funkcijama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096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radi se u saradnji sa korisnicima da bi se utvrdilo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potrebno posebno  proveriti na datoj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lokaciji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8509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ispituje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postoje na lokaciji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utiču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neke funkcionalne ili  nefunkcionalne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osobine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 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5595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kupac postane zadovoljan rezultatima, testiranje se završava 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formalno</a:t>
            </a:r>
            <a:r>
              <a:rPr sz="1800" u="heavy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isporučuje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57288" y="600455"/>
            <a:ext cx="18364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633" y="654558"/>
            <a:ext cx="1617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9371" y="841247"/>
            <a:ext cx="556259" cy="542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206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PROCES</a:t>
            </a:r>
            <a:r>
              <a:rPr lang="en-US" spc="-5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4443" y="1805304"/>
            <a:ext cx="7408545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460" indent="-23876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209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da bude vrlo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zahtevan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složen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teškoće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da budu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posledica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korišćene hardverske ili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softverske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platforme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postupaka implementiranih u samom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prirode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(distribuirani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realnom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vremenu)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velikog broja ljudi (koordinacija razvojnog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teškoće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uspešno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prevazilaze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sistematičnim i dobro organizovanim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definisanjem standardizovanih propisa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procedura načina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testiranje, kao i ostalih učesnika u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dokumentovanjem aktivnosti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02292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TIM ZA</a:t>
            </a:r>
            <a:r>
              <a:rPr lang="en-US" spc="-6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191" y="1549653"/>
            <a:ext cx="8040370" cy="5024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veličina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testiranje zavisi od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složenosti</a:t>
            </a:r>
            <a:r>
              <a:rPr sz="1800" u="heavy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Uloge 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timu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349250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menadžer kvaliteta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odgovoran za planiranje testiranja, kontroliše proces  testiranja, proverava rokove realizacije, obezbeđuje neophodan materijal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timu 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izveštaje i ostalu neophodnu dokumentaciju,  informiše rukovodstvo projekta o rezultatima rada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član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koji razvija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generiše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primere i serije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testova</a:t>
            </a: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član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koji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testira softver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izvršava ove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šalje izveštaje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prijavljenim greškama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otkazima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menadžer zahteva </a:t>
            </a: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b="1" spc="-5" dirty="0">
                <a:solidFill>
                  <a:schemeClr val="tx1"/>
                </a:solidFill>
                <a:latin typeface="Arial"/>
                <a:cs typeface="Arial"/>
              </a:rPr>
              <a:t>izmenama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 rezultate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na osnovu njih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potrebnim izmenama, dodeljuje im prioritete i planira  redosled njihovog sproveđenja po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iteracijama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99677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  <a:cs typeface="Arial"/>
              </a:rPr>
              <a:t>AKTIVNOSTI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0591" y="1873630"/>
            <a:ext cx="6590030" cy="2800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Proces testiranja softverskog proizvoda sprovodi se kroz sledeće  aktivnosti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izrada plana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specifikacija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realizacija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evaluacija rezultata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1218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PLAN</a:t>
            </a:r>
            <a:r>
              <a:rPr lang="en-US" spc="-6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212" y="1447800"/>
            <a:ext cx="8801100" cy="34753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309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Plan testiranja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dokument u kome je opisana organizacija procesa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089" y="2010790"/>
            <a:ext cx="8376284" cy="464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32893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pravi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osnovu poznavanja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projektnih zahteva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dizajna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projekta  kôda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05156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obuhvata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različite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faze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počevši od jediničnog, preko integracionog, do  sistemskog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svaku fazu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planu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navodi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cilj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970280" lvl="1" indent="-286385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identifikuju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zahtevi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ukazuju 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da bude istestirano  (funkcije sistema, performanse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pouzdanost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osnovu zahteva,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projektuju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u="heavy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slučajevi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utvrđuje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redosled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će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 biti testirane (prioriteti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H, M i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svaki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kriterijum uspešnosti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osoba će raditi testiranje,  kog dana, u koje vreme, korišćeni alati, standardi i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399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KLASIFIKACIJA GREŠAKA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491" y="1676653"/>
            <a:ext cx="8106409" cy="412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u vremenskoj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koordinaciji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realnom vremenu,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deo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bavi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usklađivanjem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redosleda izvršavanja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identifikuju 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ispravljaju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problemi u detekciji: nije lako predvideti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moguća stanja; zbog velikog  broja parametara koji utiču na redosled procesa, ponekad nije moguće  ponoviti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uslove u kojima se greška pojavila, pa se detaljnija analiza i  ne može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sprovesti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2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zbog nepoštovanja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standarda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propisuju se standardne procedure za izradu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nastaju zbog nepoštovanja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da utiču na rad programa, ali i ne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moraju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549275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čak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ako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remete rad programa, stvaraju probleme pri testiranju i  održavanju, jer se ne razume logika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9847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ZAVRŠETAK </a:t>
            </a:r>
            <a:r>
              <a:rPr lang="en-US" spc="-5" dirty="0">
                <a:solidFill>
                  <a:schemeClr val="tx1"/>
                </a:solidFill>
              </a:rPr>
              <a:t>TESTIRANJA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191" y="1796415"/>
            <a:ext cx="8508365" cy="4216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396240" indent="-266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Pitanje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završetka testiranja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vrlo važno, posebno kada se ima u vidu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 praktično nemoguće napraviti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bez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Kada treba prestati sa</a:t>
            </a:r>
            <a:r>
              <a:rPr sz="1800" u="heavy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testiranjem?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8415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trivijalni odgovori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istekne vreme planirano za testiranje, kada se uspešno  izvrše svi planirani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 algn="just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bolji odgovor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 kriterijum postaviti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izabrane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metode testiranja kroz koje sistem  mora da prođe (nije dovoljno dobro, neke metode pogodnije za jedne, a druge za  druge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32067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najbolji odgovor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kao efikasniji kriterijum uvesti da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testira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pronađe zadati broj grešaka (broj grešaka nije proizvoljan,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dobija na  osnovu iskustva, ili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matematičkih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modela)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5787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ZAVRŠETAK </a:t>
            </a:r>
            <a:r>
              <a:rPr lang="en-US" spc="-5" dirty="0">
                <a:solidFill>
                  <a:schemeClr val="tx1"/>
                </a:solidFill>
              </a:rPr>
              <a:t>TESTIRANJA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544" y="1476755"/>
            <a:ext cx="8839200" cy="1206741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160020" marR="273685">
              <a:lnSpc>
                <a:spcPct val="100000"/>
              </a:lnSpc>
              <a:spcBef>
                <a:spcPts val="53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Sejanje grešaka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(Mills 1972.g.) je metod koji se izvodi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jedan član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 testiranje namerno ubaci (poseje) poznati broj grešaka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S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testira,  a zatim ostali članovi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testiranje pokušavaju da pronađu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6002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740" y="2891028"/>
            <a:ext cx="7837805" cy="174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neka je otkriveno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s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posejanih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smatra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da 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odnos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otkrivenih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posejanih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 prema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posejanih grešaka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 i odnos otkrivenih neposejanih grešaka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 ukupnom broju neposejanih grešaka u programu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94055" algn="ctr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39" y="4788408"/>
            <a:ext cx="8839200" cy="1560042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191770">
              <a:lnSpc>
                <a:spcPct val="100000"/>
              </a:lnSpc>
              <a:spcBef>
                <a:spcPts val="385"/>
              </a:spcBef>
              <a:tabLst>
                <a:tab pos="10560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tokom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pronađeno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100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489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posejano: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S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40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489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testiranju pronađeno: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s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10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posejanih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48970">
              <a:lnSpc>
                <a:spcPct val="100000"/>
              </a:lnSpc>
              <a:spcBef>
                <a:spcPts val="144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zaključak: u programu je ostalo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 (400 – 100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300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85420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ZAVRŠETAK </a:t>
            </a:r>
            <a:r>
              <a:rPr lang="en-US" spc="-5" dirty="0">
                <a:solidFill>
                  <a:schemeClr val="tx1"/>
                </a:solidFill>
              </a:rPr>
              <a:t>TESTIRANJA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843" y="1749805"/>
            <a:ext cx="8310245" cy="4639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Metod sejanja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vrlo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jasan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jednostavan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bi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bio koristan, trebalo bi da posejane greške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budu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iste vrste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iste</a:t>
            </a:r>
            <a:r>
              <a:rPr sz="1800" u="heavy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složenosti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 stvarne greške u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960119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nemoguće je znati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kakve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greške postoje u programu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 one ne budu  pronađene, pa je vrlo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posejati reprezentativne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Prevazilaženje</a:t>
            </a:r>
            <a:r>
              <a:rPr sz="1800" u="heavy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problema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koriste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istorijski podaci o greškama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prikupljeni u ranijim sličnim</a:t>
            </a:r>
            <a:r>
              <a:rPr sz="1800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uvode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dve nezavisne grupe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testiraju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isti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vodi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evidencija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pronađenim greškama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određenom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vremenskom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intervalu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6233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ZAVRŠETAK </a:t>
            </a:r>
            <a:r>
              <a:rPr lang="en-US" spc="-5" dirty="0">
                <a:solidFill>
                  <a:schemeClr val="tx1"/>
                </a:solidFill>
              </a:rPr>
              <a:t>TESTIRANJA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391" y="1558290"/>
            <a:ext cx="5081270" cy="135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179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Dve nezavisne</a:t>
            </a:r>
            <a:r>
              <a:rPr sz="2000" u="heavy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grupe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Neka je prva grupa otkrila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 druga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y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 od  mogućih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neka su obe grupe pronašle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zajedničkih grešaka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q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≤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x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≤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).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2391" y="3175127"/>
            <a:ext cx="5534025" cy="339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9847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Efikasnost grupe je njena sposobnost da pronađe  greške iz datog skupa postojećih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440"/>
              </a:spcBef>
              <a:tabLst>
                <a:tab pos="2406650" algn="l"/>
                <a:tab pos="3218815" algn="l"/>
              </a:tabLst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=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n	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	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Ako se uzme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grupe podjednako efikasno pronalaze  greške u svakom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delu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programa,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onda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927100" marR="3188335">
              <a:lnSpc>
                <a:spcPct val="100000"/>
              </a:lnSpc>
              <a:spcBef>
                <a:spcPts val="1440"/>
              </a:spcBef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y  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x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 se dobija da je ukupan broj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440"/>
              </a:spcBef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/(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9359" y="2116835"/>
            <a:ext cx="2527300" cy="3397250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y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y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15/30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0,5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15/25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0,6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ukupan broj grešaka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15/(0,5*0,6)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50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2015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ZAVRŠETAK </a:t>
            </a:r>
            <a:r>
              <a:rPr lang="en-US" spc="-5" dirty="0">
                <a:solidFill>
                  <a:schemeClr val="tx1"/>
                </a:solidFill>
              </a:rPr>
              <a:t>TESTIRANJA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840" y="1577213"/>
            <a:ext cx="6910705" cy="2419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913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Evidencija pronađenih grešaka u vremenskom</a:t>
            </a:r>
            <a:r>
              <a:rPr sz="2000" u="heavy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intervalu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primenjuje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pronađenih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ne može da</a:t>
            </a:r>
            <a:r>
              <a:rPr sz="1800" u="heavy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dostigne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zadati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193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prave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dijagrami zavisnosti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između broja pronađenih grešaka i  broja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nedelja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47603" y="6160914"/>
            <a:ext cx="2303780" cy="0"/>
          </a:xfrm>
          <a:custGeom>
            <a:avLst/>
            <a:gdLst/>
            <a:ahLst/>
            <a:cxnLst/>
            <a:rect l="l" t="t" r="r" b="b"/>
            <a:pathLst>
              <a:path w="2303779">
                <a:moveTo>
                  <a:pt x="2303413" y="0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40423" y="6100581"/>
            <a:ext cx="60325" cy="120650"/>
          </a:xfrm>
          <a:custGeom>
            <a:avLst/>
            <a:gdLst/>
            <a:ahLst/>
            <a:cxnLst/>
            <a:rect l="l" t="t" r="r" b="b"/>
            <a:pathLst>
              <a:path w="60325" h="120650">
                <a:moveTo>
                  <a:pt x="0" y="0"/>
                </a:moveTo>
                <a:lnTo>
                  <a:pt x="0" y="120128"/>
                </a:lnTo>
                <a:lnTo>
                  <a:pt x="60101" y="60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47603" y="4643900"/>
            <a:ext cx="0" cy="1517015"/>
          </a:xfrm>
          <a:custGeom>
            <a:avLst/>
            <a:gdLst/>
            <a:ahLst/>
            <a:cxnLst/>
            <a:rect l="l" t="t" r="r" b="b"/>
            <a:pathLst>
              <a:path h="1517014">
                <a:moveTo>
                  <a:pt x="0" y="0"/>
                </a:moveTo>
                <a:lnTo>
                  <a:pt x="0" y="1517014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7415" y="4596167"/>
            <a:ext cx="119380" cy="60325"/>
          </a:xfrm>
          <a:custGeom>
            <a:avLst/>
            <a:gdLst/>
            <a:ahLst/>
            <a:cxnLst/>
            <a:rect l="l" t="t" r="r" b="b"/>
            <a:pathLst>
              <a:path w="119380" h="60325">
                <a:moveTo>
                  <a:pt x="60187" y="0"/>
                </a:moveTo>
                <a:lnTo>
                  <a:pt x="0" y="60311"/>
                </a:lnTo>
                <a:lnTo>
                  <a:pt x="118775" y="60311"/>
                </a:lnTo>
                <a:lnTo>
                  <a:pt x="60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84435" y="6160914"/>
            <a:ext cx="2303780" cy="0"/>
          </a:xfrm>
          <a:custGeom>
            <a:avLst/>
            <a:gdLst/>
            <a:ahLst/>
            <a:cxnLst/>
            <a:rect l="l" t="t" r="r" b="b"/>
            <a:pathLst>
              <a:path w="2303779">
                <a:moveTo>
                  <a:pt x="2303305" y="0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77147" y="6100581"/>
            <a:ext cx="60325" cy="120650"/>
          </a:xfrm>
          <a:custGeom>
            <a:avLst/>
            <a:gdLst/>
            <a:ahLst/>
            <a:cxnLst/>
            <a:rect l="l" t="t" r="r" b="b"/>
            <a:pathLst>
              <a:path w="60325" h="120650">
                <a:moveTo>
                  <a:pt x="0" y="0"/>
                </a:moveTo>
                <a:lnTo>
                  <a:pt x="0" y="120128"/>
                </a:lnTo>
                <a:lnTo>
                  <a:pt x="60317" y="60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84435" y="4643900"/>
            <a:ext cx="0" cy="1517015"/>
          </a:xfrm>
          <a:custGeom>
            <a:avLst/>
            <a:gdLst/>
            <a:ahLst/>
            <a:cxnLst/>
            <a:rect l="l" t="t" r="r" b="b"/>
            <a:pathLst>
              <a:path h="1517014">
                <a:moveTo>
                  <a:pt x="0" y="0"/>
                </a:moveTo>
                <a:lnTo>
                  <a:pt x="0" y="1517014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24334" y="4596167"/>
            <a:ext cx="121285" cy="60325"/>
          </a:xfrm>
          <a:custGeom>
            <a:avLst/>
            <a:gdLst/>
            <a:ahLst/>
            <a:cxnLst/>
            <a:rect l="l" t="t" r="r" b="b"/>
            <a:pathLst>
              <a:path w="121285" h="60325">
                <a:moveTo>
                  <a:pt x="60101" y="0"/>
                </a:moveTo>
                <a:lnTo>
                  <a:pt x="0" y="60311"/>
                </a:lnTo>
                <a:lnTo>
                  <a:pt x="120851" y="60311"/>
                </a:lnTo>
                <a:lnTo>
                  <a:pt x="601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7691" y="6275475"/>
            <a:ext cx="873125" cy="40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1920">
              <a:lnSpc>
                <a:spcPct val="75300"/>
              </a:lnSpc>
            </a:pP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vreme  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(nedel</a:t>
            </a:r>
            <a:r>
              <a:rPr sz="170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700" spc="3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53811" y="4123154"/>
            <a:ext cx="8001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5104">
              <a:lnSpc>
                <a:spcPct val="75500"/>
              </a:lnSpc>
            </a:pP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broj  g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šaka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43948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39753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36098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31925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28270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24096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19923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16268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12051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08353" y="611161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605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80737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76607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72909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68778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65080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60950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357252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553121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748991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45293" y="6113181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36"/>
                </a:lnTo>
              </a:path>
            </a:pathLst>
          </a:custGeom>
          <a:ln w="4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95339" y="6195620"/>
            <a:ext cx="12318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79682" y="6195620"/>
            <a:ext cx="12318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98151" y="6195620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23285" y="6200329"/>
            <a:ext cx="12318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07412" y="6200329"/>
            <a:ext cx="12318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42873" y="6200329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98506" y="5775887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385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798506" y="5378282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385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54096" y="5662663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60428" y="5267144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984435" y="5378282"/>
            <a:ext cx="685800" cy="782955"/>
          </a:xfrm>
          <a:custGeom>
            <a:avLst/>
            <a:gdLst/>
            <a:ahLst/>
            <a:cxnLst/>
            <a:rect l="l" t="t" r="r" b="b"/>
            <a:pathLst>
              <a:path w="685800" h="782954">
                <a:moveTo>
                  <a:pt x="685543" y="0"/>
                </a:moveTo>
                <a:lnTo>
                  <a:pt x="637548" y="3139"/>
                </a:lnTo>
                <a:lnTo>
                  <a:pt x="589986" y="11008"/>
                </a:lnTo>
                <a:lnTo>
                  <a:pt x="543721" y="21501"/>
                </a:lnTo>
                <a:lnTo>
                  <a:pt x="498753" y="38810"/>
                </a:lnTo>
                <a:lnTo>
                  <a:pt x="455515" y="60311"/>
                </a:lnTo>
                <a:lnTo>
                  <a:pt x="413790" y="88112"/>
                </a:lnTo>
                <a:lnTo>
                  <a:pt x="372065" y="118537"/>
                </a:lnTo>
                <a:lnTo>
                  <a:pt x="332070" y="155778"/>
                </a:lnTo>
                <a:lnTo>
                  <a:pt x="293371" y="195663"/>
                </a:lnTo>
                <a:lnTo>
                  <a:pt x="256403" y="241805"/>
                </a:lnTo>
                <a:lnTo>
                  <a:pt x="219434" y="292699"/>
                </a:lnTo>
                <a:lnTo>
                  <a:pt x="185276" y="348302"/>
                </a:lnTo>
                <a:lnTo>
                  <a:pt x="151550" y="408097"/>
                </a:lnTo>
                <a:lnTo>
                  <a:pt x="117608" y="474709"/>
                </a:lnTo>
                <a:lnTo>
                  <a:pt x="86476" y="543965"/>
                </a:lnTo>
                <a:lnTo>
                  <a:pt x="55993" y="619500"/>
                </a:lnTo>
                <a:lnTo>
                  <a:pt x="27888" y="697657"/>
                </a:lnTo>
                <a:lnTo>
                  <a:pt x="0" y="782631"/>
                </a:lnTo>
              </a:path>
            </a:pathLst>
          </a:custGeom>
          <a:ln w="47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669979" y="5374090"/>
            <a:ext cx="562610" cy="298450"/>
          </a:xfrm>
          <a:custGeom>
            <a:avLst/>
            <a:gdLst/>
            <a:ahLst/>
            <a:cxnLst/>
            <a:rect l="l" t="t" r="r" b="b"/>
            <a:pathLst>
              <a:path w="562610" h="298450">
                <a:moveTo>
                  <a:pt x="562098" y="298461"/>
                </a:moveTo>
                <a:lnTo>
                  <a:pt x="522102" y="247589"/>
                </a:lnTo>
                <a:lnTo>
                  <a:pt x="481891" y="201425"/>
                </a:lnTo>
                <a:lnTo>
                  <a:pt x="441895" y="161561"/>
                </a:lnTo>
                <a:lnTo>
                  <a:pt x="400170" y="124299"/>
                </a:lnTo>
                <a:lnTo>
                  <a:pt x="358445" y="92305"/>
                </a:lnTo>
                <a:lnTo>
                  <a:pt x="316720" y="66073"/>
                </a:lnTo>
                <a:lnTo>
                  <a:pt x="273482" y="43002"/>
                </a:lnTo>
                <a:lnTo>
                  <a:pt x="228514" y="24640"/>
                </a:lnTo>
                <a:lnTo>
                  <a:pt x="183762" y="12062"/>
                </a:lnTo>
                <a:lnTo>
                  <a:pt x="138795" y="2623"/>
                </a:lnTo>
                <a:lnTo>
                  <a:pt x="94043" y="0"/>
                </a:lnTo>
                <a:lnTo>
                  <a:pt x="47994" y="0"/>
                </a:lnTo>
                <a:lnTo>
                  <a:pt x="0" y="4192"/>
                </a:lnTo>
              </a:path>
            </a:pathLst>
          </a:custGeom>
          <a:ln w="47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232077" y="5672551"/>
            <a:ext cx="713740" cy="440690"/>
          </a:xfrm>
          <a:custGeom>
            <a:avLst/>
            <a:gdLst/>
            <a:ahLst/>
            <a:cxnLst/>
            <a:rect l="l" t="t" r="r" b="b"/>
            <a:pathLst>
              <a:path w="713740" h="440689">
                <a:moveTo>
                  <a:pt x="713216" y="440629"/>
                </a:moveTo>
                <a:lnTo>
                  <a:pt x="651385" y="434329"/>
                </a:lnTo>
                <a:lnTo>
                  <a:pt x="589554" y="423320"/>
                </a:lnTo>
                <a:lnTo>
                  <a:pt x="530966" y="409667"/>
                </a:lnTo>
                <a:lnTo>
                  <a:pt x="472378" y="389735"/>
                </a:lnTo>
                <a:lnTo>
                  <a:pt x="414871" y="365094"/>
                </a:lnTo>
                <a:lnTo>
                  <a:pt x="358013" y="335723"/>
                </a:lnTo>
                <a:lnTo>
                  <a:pt x="304181" y="301622"/>
                </a:lnTo>
                <a:lnTo>
                  <a:pt x="249701" y="263328"/>
                </a:lnTo>
                <a:lnTo>
                  <a:pt x="197382" y="220303"/>
                </a:lnTo>
                <a:lnTo>
                  <a:pt x="146794" y="172570"/>
                </a:lnTo>
                <a:lnTo>
                  <a:pt x="95556" y="120128"/>
                </a:lnTo>
                <a:lnTo>
                  <a:pt x="47562" y="61902"/>
                </a:lnTo>
                <a:lnTo>
                  <a:pt x="0" y="0"/>
                </a:lnTo>
              </a:path>
            </a:pathLst>
          </a:custGeom>
          <a:ln w="47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847603" y="5672551"/>
            <a:ext cx="857250" cy="488950"/>
          </a:xfrm>
          <a:custGeom>
            <a:avLst/>
            <a:gdLst/>
            <a:ahLst/>
            <a:cxnLst/>
            <a:rect l="l" t="t" r="r" b="b"/>
            <a:pathLst>
              <a:path w="857250" h="488950">
                <a:moveTo>
                  <a:pt x="857156" y="0"/>
                </a:moveTo>
                <a:lnTo>
                  <a:pt x="767436" y="24662"/>
                </a:lnTo>
                <a:lnTo>
                  <a:pt x="680873" y="54033"/>
                </a:lnTo>
                <a:lnTo>
                  <a:pt x="595888" y="84973"/>
                </a:lnTo>
                <a:lnTo>
                  <a:pt x="517259" y="118559"/>
                </a:lnTo>
                <a:lnTo>
                  <a:pt x="440187" y="155799"/>
                </a:lnTo>
                <a:lnTo>
                  <a:pt x="367352" y="195663"/>
                </a:lnTo>
                <a:lnTo>
                  <a:pt x="296614" y="237096"/>
                </a:lnTo>
                <a:lnTo>
                  <a:pt x="230114" y="281690"/>
                </a:lnTo>
                <a:lnTo>
                  <a:pt x="168370" y="329423"/>
                </a:lnTo>
                <a:lnTo>
                  <a:pt x="108182" y="380296"/>
                </a:lnTo>
                <a:lnTo>
                  <a:pt x="52772" y="432759"/>
                </a:lnTo>
                <a:lnTo>
                  <a:pt x="0" y="488362"/>
                </a:lnTo>
              </a:path>
            </a:pathLst>
          </a:custGeom>
          <a:ln w="47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704760" y="5183135"/>
            <a:ext cx="858519" cy="489584"/>
          </a:xfrm>
          <a:custGeom>
            <a:avLst/>
            <a:gdLst/>
            <a:ahLst/>
            <a:cxnLst/>
            <a:rect l="l" t="t" r="r" b="b"/>
            <a:pathLst>
              <a:path w="858520" h="489585">
                <a:moveTo>
                  <a:pt x="858237" y="0"/>
                </a:moveTo>
                <a:lnTo>
                  <a:pt x="780646" y="66095"/>
                </a:lnTo>
                <a:lnTo>
                  <a:pt x="706751" y="125891"/>
                </a:lnTo>
                <a:lnTo>
                  <a:pt x="634435" y="183084"/>
                </a:lnTo>
                <a:lnTo>
                  <a:pt x="563179" y="233957"/>
                </a:lnTo>
                <a:lnTo>
                  <a:pt x="493522" y="280121"/>
                </a:lnTo>
                <a:lnTo>
                  <a:pt x="425962" y="323123"/>
                </a:lnTo>
                <a:lnTo>
                  <a:pt x="359440" y="359848"/>
                </a:lnTo>
                <a:lnTo>
                  <a:pt x="294517" y="393949"/>
                </a:lnTo>
                <a:lnTo>
                  <a:pt x="232773" y="421751"/>
                </a:lnTo>
                <a:lnTo>
                  <a:pt x="171029" y="446413"/>
                </a:lnTo>
                <a:lnTo>
                  <a:pt x="112441" y="464754"/>
                </a:lnTo>
                <a:lnTo>
                  <a:pt x="55431" y="478923"/>
                </a:lnTo>
                <a:lnTo>
                  <a:pt x="0" y="489416"/>
                </a:lnTo>
              </a:path>
            </a:pathLst>
          </a:custGeom>
          <a:ln w="47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562997" y="4987493"/>
            <a:ext cx="220979" cy="196215"/>
          </a:xfrm>
          <a:custGeom>
            <a:avLst/>
            <a:gdLst/>
            <a:ahLst/>
            <a:cxnLst/>
            <a:rect l="l" t="t" r="r" b="b"/>
            <a:pathLst>
              <a:path w="220979" h="196214">
                <a:moveTo>
                  <a:pt x="220709" y="0"/>
                </a:moveTo>
                <a:lnTo>
                  <a:pt x="183741" y="39863"/>
                </a:lnTo>
                <a:lnTo>
                  <a:pt x="143529" y="78157"/>
                </a:lnTo>
                <a:lnTo>
                  <a:pt x="100291" y="116967"/>
                </a:lnTo>
                <a:lnTo>
                  <a:pt x="50567" y="156831"/>
                </a:lnTo>
                <a:lnTo>
                  <a:pt x="0" y="195641"/>
                </a:lnTo>
              </a:path>
            </a:pathLst>
          </a:custGeom>
          <a:ln w="4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98506" y="4985902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385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60428" y="4874269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935359" y="5769588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449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935359" y="5376713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449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90902" y="5656901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97172" y="5265574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35359" y="4985902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449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697172" y="4874269"/>
            <a:ext cx="21971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90589" y="4123154"/>
            <a:ext cx="8001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5104">
              <a:lnSpc>
                <a:spcPct val="75500"/>
              </a:lnSpc>
            </a:pP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broj  g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šaka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68458" y="6211482"/>
            <a:ext cx="63182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vr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10" dirty="0">
                <a:solidFill>
                  <a:schemeClr val="tx1"/>
                </a:solidFill>
                <a:latin typeface="Arial"/>
                <a:cs typeface="Arial"/>
              </a:rPr>
              <a:t>me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046526" y="6406620"/>
            <a:ext cx="87376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700" dirty="0">
                <a:solidFill>
                  <a:schemeClr val="tx1"/>
                </a:solidFill>
                <a:latin typeface="Arial"/>
                <a:cs typeface="Arial"/>
              </a:rPr>
              <a:t>nedel</a:t>
            </a:r>
            <a:r>
              <a:rPr sz="170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700" spc="3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9891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SPECIFIKACIJA</a:t>
            </a:r>
            <a:r>
              <a:rPr lang="en-US" spc="-9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TESTOVA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552955"/>
            <a:ext cx="8792210" cy="623889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11760" marR="436880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Specifikacija testova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 identifikaciju i opis skupa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primera za  verifikaciju sistema, kao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procedura koje opisuju način izvršenja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089" y="2450846"/>
            <a:ext cx="848741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pravi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osnovu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projektnih zahteva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modela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projektne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dokumentacije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1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Skup testova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formira na osnovu projektnih zahteva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generisanjem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tabele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povezanosti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zahteva. 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Tabela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sadrži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vrste: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funkcije sistema/performanse koje treba da budu predmet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kolone: pojedinačni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polja: oznaka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X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povezuje funkciju sa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48834"/>
              </p:ext>
            </p:extLst>
          </p:nvPr>
        </p:nvGraphicFramePr>
        <p:xfrm>
          <a:off x="896937" y="4954523"/>
          <a:ext cx="7250112" cy="1432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Zahtev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6.1: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Rad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sa bazom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podataka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87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Zahtev 6.2: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Dohvatanje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podataka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943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Zahtev 6.3:  Izrada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izveštaja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25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1. Izrada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indeksa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2.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Menjanje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polja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Brisanje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polja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1471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SPECIFIKACIJA</a:t>
            </a:r>
            <a:r>
              <a:rPr lang="en-US" spc="-10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TESTA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994" y="2111628"/>
            <a:ext cx="6908165" cy="2523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svaki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pojedinačni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posebna specifikacija koja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sadrži: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zahteve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čiju realizaciju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proveri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svrhu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skup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metoda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pogodnih za izvršavanje konkretnog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 na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će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proceniti da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li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kompletan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opis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(centralni deo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specifikacije)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40125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OPIS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TESTA</a:t>
            </a:r>
            <a:r>
              <a:rPr lang="en-US" spc="-8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567815"/>
            <a:ext cx="8370570" cy="5047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640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Dokument opisa testa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bude napisan na jasan i razumljiv način, i da  sadrži: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opšti opis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</a:t>
            </a: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sredstva kontrole koja će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koristiti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testiranju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li će se testiranje pokretati  i kontrolisati ručno ili automatski (na 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pr.,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li se ulazni podaci unose preko  tastature, ili će se preuzimati iz nekog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95885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podatke bitne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ulazni podaci, ulazne komande, ulazna stanja,  izlazni podaci, izlazna stanja i poruke koje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šalje (na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pr.,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opisu ulaznih  komandi treba objasniti kako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pokreće, zaustavlja, prekida, ponavlja,  nastavlja i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sl.)</a:t>
            </a: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9050" indent="-267970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procedure koje će se primenjivati pri testiranju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vrednosti koje treba uneti,  radnje koje treba obaviti, očekivani rezultati ili odzivi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tekstualnom ili grafičkom  obliku), kao i opis aktivnosti koje treba obaviti nakon završetka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(na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primer,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štampanje rezultata, brisanje nekih podataka, isključivanje delova opreme i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sl.).</a:t>
            </a:r>
          </a:p>
        </p:txBody>
      </p:sp>
    </p:spTree>
    <p:extLst>
      <p:ext uri="{BB962C8B-B14F-4D97-AF65-F5344CB8AC3E}">
        <p14:creationId xmlns:p14="http://schemas.microsoft.com/office/powerpoint/2010/main" val="361769227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OPIS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TESTA</a:t>
            </a:r>
            <a:r>
              <a:rPr lang="en-US" spc="-8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474470"/>
            <a:ext cx="7452995" cy="3582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opis testa za funkciju </a:t>
            </a:r>
            <a:r>
              <a:rPr sz="1600" spc="-45" dirty="0">
                <a:solidFill>
                  <a:schemeClr val="tx1"/>
                </a:solidFill>
                <a:latin typeface="Arial"/>
                <a:cs typeface="Arial"/>
              </a:rPr>
              <a:t>AVG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(računa srednju vrednost elemenata datog</a:t>
            </a:r>
            <a:r>
              <a:rPr sz="16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niza)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INPUT</a:t>
            </a:r>
            <a:r>
              <a:rPr sz="16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DATA: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Ulazni podaci se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preuzimaju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iz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programa</a:t>
            </a:r>
            <a:r>
              <a:rPr sz="1600" spc="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GEN_NIZ.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marR="1720214">
              <a:lnSpc>
                <a:spcPct val="100000"/>
              </a:lnSpc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Program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generiše niz od N prirodnih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brojeva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iz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opsega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1 do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100. 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Program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se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poziva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sa GEN_NIZ(N) u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pokretaču</a:t>
            </a:r>
            <a:r>
              <a:rPr sz="1600" spc="1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testiranja.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marR="360172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Izlaz se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smešta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u globalnu promenljivu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A. 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Skup podataka za</a:t>
            </a: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testiranje: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marR="2545715" algn="just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slučaj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1: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Upotrebiti GEN_NIZ sa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parametrom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 =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100 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slučaj 2: Upotrebiti GEN_NIZ sa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parametrom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 =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500 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slučaj 3: Upotrebiti GEN_NIZ sa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parametrom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 =</a:t>
            </a:r>
            <a:r>
              <a:rPr sz="1600" spc="10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1000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INPUT</a:t>
            </a:r>
            <a:r>
              <a:rPr sz="1600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COMMANDS: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marR="2321560">
              <a:lnSpc>
                <a:spcPct val="100000"/>
              </a:lnSpc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Program 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AVG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računa srednju vrednost elemenata niza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A. 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Program 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AVG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se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poziva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sa</a:t>
            </a:r>
            <a:r>
              <a:rPr sz="1600" spc="9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Calibri"/>
                <a:cs typeface="Calibri"/>
              </a:rPr>
              <a:t>AVG().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OUTPUT</a:t>
            </a:r>
            <a:r>
              <a:rPr sz="16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DATA:</a:t>
            </a:r>
            <a:endParaRPr sz="1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6103" y="5033898"/>
            <a:ext cx="768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189" y="5033898"/>
            <a:ext cx="4577715" cy="99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Rezultat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se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štampa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na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ekranu</a:t>
            </a:r>
            <a:r>
              <a:rPr sz="1600" spc="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računara.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  <a:r>
              <a:rPr sz="16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MESSAGES: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Dok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traje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računanje,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na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ekranu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se ispisuje</a:t>
            </a:r>
            <a:r>
              <a:rPr sz="1600" spc="1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poruka: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600" spc="-25" dirty="0">
                <a:solidFill>
                  <a:schemeClr val="tx1"/>
                </a:solidFill>
                <a:latin typeface="Calibri"/>
                <a:cs typeface="Calibri"/>
              </a:rPr>
              <a:t>„Calculating...“.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694" y="6009233"/>
            <a:ext cx="663448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Po završetku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računanja,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na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ekranu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se ispisuje</a:t>
            </a:r>
            <a:r>
              <a:rPr sz="1600" spc="1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poruka: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„Calculation is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Calibri"/>
                <a:cs typeface="Calibri"/>
              </a:rPr>
              <a:t>completed.“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solidFill>
                  <a:schemeClr val="tx1"/>
                </a:solidFill>
                <a:latin typeface="Calibri"/>
                <a:cs typeface="Calibri"/>
              </a:rPr>
              <a:t>Testiranje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se </a:t>
            </a: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može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prekinuti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pre završne poruke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pristiskom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na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Ctrl-C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na</a:t>
            </a:r>
            <a:r>
              <a:rPr sz="1600" spc="2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tastaturi.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79147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REALIZACIJA</a:t>
            </a:r>
            <a:r>
              <a:rPr lang="en-US" spc="-7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511553"/>
            <a:ext cx="75171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realizacija testiranja polazi od razvoja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skriptova koji odgovaraju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355" y="2218944"/>
            <a:ext cx="8801100" cy="634148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416559" marR="372745" indent="-266700">
              <a:lnSpc>
                <a:spcPct val="100000"/>
              </a:lnSpc>
              <a:spcBef>
                <a:spcPts val="385"/>
              </a:spcBef>
            </a:pPr>
            <a:r>
              <a:rPr sz="2000" spc="-55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skriptovi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predstavljaju uputstvo iz koga se jasno vidi kako se korak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korak  izvršava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189" y="3066288"/>
            <a:ext cx="7974965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obezeđuju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potpunu kontrolu nad testiranjem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(ukoliko dođe do nekog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otkaza,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uslovi testiranja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ponoviti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 ponovo dovesti do tog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skript sa aktivnostima koje treba preduzeti da bi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tekst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napisan u  programu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MS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Word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boldovao.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375853"/>
              </p:ext>
            </p:extLst>
          </p:nvPr>
        </p:nvGraphicFramePr>
        <p:xfrm>
          <a:off x="539750" y="4505325"/>
          <a:ext cx="8031226" cy="2012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Korak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62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Instrukcija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Očekivani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rezultat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Stvarni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rezultat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Komentar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Aktivirati aplikaciju MS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Word.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Word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je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aktivan.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redu.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2165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Za test se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koristi  MS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Word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2003.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Kreirati novi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dokument.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Prazan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dokument je na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ekranu.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redu.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142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Ispisati tekst „This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is what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bold  text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looks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like.“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Rečenica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je uneta u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dokument.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redu.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Selektovati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reč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„bold“.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Reč „bold“ je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označena.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redu.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Pritisnuti Ctrl-B na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tastaturi.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Reč „bold“ je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boldovana.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redu.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90500" y="3762755"/>
            <a:ext cx="8772525" cy="2943225"/>
          </a:xfrm>
          <a:custGeom>
            <a:avLst/>
            <a:gdLst/>
            <a:ahLst/>
            <a:cxnLst/>
            <a:rect l="l" t="t" r="r" b="b"/>
            <a:pathLst>
              <a:path w="8772525" h="2943225">
                <a:moveTo>
                  <a:pt x="0" y="2942844"/>
                </a:moveTo>
                <a:lnTo>
                  <a:pt x="8772144" y="2942844"/>
                </a:lnTo>
                <a:lnTo>
                  <a:pt x="8772144" y="0"/>
                </a:lnTo>
                <a:lnTo>
                  <a:pt x="0" y="0"/>
                </a:lnTo>
                <a:lnTo>
                  <a:pt x="0" y="2942844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6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OPORAVAK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40" y="1734565"/>
            <a:ext cx="8696325" cy="141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3987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izradi softvera, posebna pažnja se mora posvetiti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oporavku 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 različitih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vrsta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bi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trebalo da se oporavi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prihvatljiv način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ako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obezbedi,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nastaju nekontrolisane greške i otkazi čije posledice ne mogu uvek da se</a:t>
            </a:r>
            <a:r>
              <a:rPr sz="1800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sagledaju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456" y="3534155"/>
            <a:ext cx="8743315" cy="2672526"/>
          </a:xfrm>
          <a:prstGeom prst="rect">
            <a:avLst/>
          </a:prstGeom>
          <a:ln w="9143">
            <a:solidFill>
              <a:srgbClr val="33339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16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nestanak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napajanja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načini</a:t>
            </a:r>
            <a:r>
              <a:rPr sz="1800" u="heavy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oporavka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07720" indent="-28638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8083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nastaviti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radom uz uključivanje sopstvenih strujnih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agregata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333399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07720" indent="-28638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8083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zapamtiti datoteke pre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Clr>
                <a:srgbClr val="333399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07720" indent="-28638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8083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sačuvati skup poslednjih transakcija, pa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ih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ponoviti po dolasku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napajanja,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010005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IZVEŠTAVANJE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539113"/>
            <a:ext cx="8498205" cy="4909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17653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rezultati testiranja se unose u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izveštaj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sadrži različite obrasce sa podacima  relavantnim za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pojedine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aspekte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Izveštaj o greškama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sadrži podatke 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pronađenim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greškama: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datum identifikovanja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identitet člana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 koji je pronašao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datum kada je pronađen i otklonjen uzrok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broj časova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potreban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ispravljanje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cenu otklanjanja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vrstu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identifikator dela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 je pronađena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razvoju u kojoj je načinjena greška (analiza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zahteva,</a:t>
            </a:r>
            <a:r>
              <a:rPr sz="1800" spc="2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projektovanje,...)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poruke ili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aktivnost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je dovela do otkrivanja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greška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prouzrokovala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mehanizam koji ukazuje kako je izvor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greške nastao,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otkriven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ispravljen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ljudskog propusta koja je dovela do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ozbiljnost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otkaza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 koga je došlo ili je moglo da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dođe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918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/>
              </a:rPr>
              <a:t>EVALUACIJA</a:t>
            </a:r>
            <a:r>
              <a:rPr lang="en-US" spc="-114" dirty="0">
                <a:solidFill>
                  <a:schemeClr val="tx1"/>
                </a:solidFill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REZULTATA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2491" y="1920113"/>
            <a:ext cx="6911340" cy="28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svake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 radi se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evaluacija rezultata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tj.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procena uspešnosti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7630" algn="ctr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Postupci</a:t>
            </a:r>
            <a:r>
              <a:rPr sz="1800" u="heavy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evaluacije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merenje učinka ili delotvornosti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merenje efikasnosti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 pronađenih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32488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UČINAK</a:t>
            </a:r>
            <a:r>
              <a:rPr lang="en-US" spc="-7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TESTIRANJA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189" y="1510538"/>
            <a:ext cx="8072755" cy="865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Graham (1996.g.): predložio merenje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učinka testa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 računanje odnosa broja  grešaka koje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pronađene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datom testu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ukupnog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broja otkrivenih grešaka  (uključujući i greške pronađene po završetku datog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311" y="2581655"/>
            <a:ext cx="8801100" cy="4029710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42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95910" indent="-175260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2965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tokom integracionog testiranja otkriveno: 36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333399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749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27813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ukupno pronađeno: 90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333399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749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27813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efikasnost integracionog testiranja: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40%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333399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95910" marR="1123950" indent="-175260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2965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ukoliko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 isporuke sistema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nađeno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90 grešaka,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isporuke još  30 grešaka za prva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meseca korišćenja softvera,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efikasnost  integracionog testiranja smanjuje na 30%, jer je od mogućih 120 grešaka  u ovoj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pronađeno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36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333399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7495" indent="-156845">
              <a:lnSpc>
                <a:spcPct val="100000"/>
              </a:lnSpc>
              <a:buClr>
                <a:srgbClr val="333399"/>
              </a:buClr>
              <a:buSzPct val="88888"/>
              <a:buFont typeface="Wingdings"/>
              <a:buChar char=""/>
              <a:tabLst>
                <a:tab pos="27813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 protokom vremena, učinak datog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samo dalje da se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smanjuje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03494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98329"/>
            <a:ext cx="82264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</a:rPr>
              <a:t>EFIKASNOST </a:t>
            </a:r>
            <a:r>
              <a:rPr lang="en-US" sz="3200" spc="-5" dirty="0">
                <a:solidFill>
                  <a:schemeClr val="tx1"/>
                </a:solidFill>
              </a:rPr>
              <a:t>TESTIRANJA </a:t>
            </a:r>
            <a:r>
              <a:rPr lang="en-US" sz="3200" dirty="0">
                <a:solidFill>
                  <a:schemeClr val="tx1"/>
                </a:solidFill>
              </a:rPr>
              <a:t>I ANALIZA</a:t>
            </a:r>
            <a:r>
              <a:rPr lang="en-US" sz="3200" spc="-85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GRAŠAKA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811" y="1772411"/>
            <a:ext cx="8257540" cy="719428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133350" rIns="0" bIns="0" rtlCol="0">
            <a:spAutoFit/>
          </a:bodyPr>
          <a:lstStyle/>
          <a:p>
            <a:pPr marL="273050" marR="348615">
              <a:lnSpc>
                <a:spcPct val="100000"/>
              </a:lnSpc>
              <a:spcBef>
                <a:spcPts val="105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Efikasnost testiranja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određuje kao odnos broja grešaka pronađenih pri  testiranju i rada koji je uložen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089" y="2765425"/>
            <a:ext cx="579564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6035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izražava se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broju grešaka po</a:t>
            </a:r>
            <a:r>
              <a:rPr sz="1800" u="heavy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čovek/satu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6035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 se za izračunavanje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troškova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nalaženja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051" y="3968496"/>
            <a:ext cx="8258809" cy="719428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16383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129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 pronađenih grešaka 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cilj da ukaže na česte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zajedničke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781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razvija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softver.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089" y="4960366"/>
            <a:ext cx="769556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se predložiti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aktivnosti koje bi poboljšale proces razvoja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 na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primer,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pohađanje određenih kurseva, sticanje naprednijih znanja,  promena alata korišćenih u razvoju,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8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ULOGA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r>
              <a:rPr lang="en-US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994" y="2097659"/>
            <a:ext cx="7227570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mnogi programeri testiranje programa shvataju kao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dokazivanje da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ti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programi ispravno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rade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svrha testiranja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obrnuta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cilj testiranja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nalaženje grešaka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programima, pa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uspešnim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99695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smatra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onaj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tokom koga je identifikovana neka greška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 ili je došlo do nekog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032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ispravno shvatanje uloge testiranja doprinosi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poboljšanju kvaliteta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softvera, jer u potpunosti angažuje programera u njegovim naporima  da pronađe grešku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softveru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120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2889</TotalTime>
  <Words>8111</Words>
  <Application>Microsoft Office PowerPoint</Application>
  <PresentationFormat>On-screen Show (4:3)</PresentationFormat>
  <Paragraphs>1378</Paragraphs>
  <Slides>83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0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UVOD</vt:lpstr>
      <vt:lpstr>GREŠKE I OTKAZI</vt:lpstr>
      <vt:lpstr>OTKAZI</vt:lpstr>
      <vt:lpstr>KLASIFIKACIJA GREŠAKA (1)</vt:lpstr>
      <vt:lpstr>KLASIFIKACIJA GREŠAKA (2)</vt:lpstr>
      <vt:lpstr>KLASIFIKACIJA GREŠAKA (3)</vt:lpstr>
      <vt:lpstr>OPORAVAK SISTEMA</vt:lpstr>
      <vt:lpstr>ULOGA TESTIRANJA (1)</vt:lpstr>
      <vt:lpstr>ULOGA TESTIRANJA (2)</vt:lpstr>
      <vt:lpstr>ULOGA TESTIRANJA (3)</vt:lpstr>
      <vt:lpstr>ULOGA TESTIRANJA (4)</vt:lpstr>
      <vt:lpstr>VRSTE TESTIRANJA</vt:lpstr>
      <vt:lpstr>PROCES TESTIRANJA</vt:lpstr>
      <vt:lpstr>JEDINIČNO TESTIRANJE</vt:lpstr>
      <vt:lpstr>OKRUŽENJE ZA TESTIRANJE</vt:lpstr>
      <vt:lpstr>NALAŽENJE GREŠAKA</vt:lpstr>
      <vt:lpstr>PREGLED KÔDA</vt:lpstr>
      <vt:lpstr>INSPEKCIJA KÔDA</vt:lpstr>
      <vt:lpstr>REZULTATI PREGLEDA</vt:lpstr>
      <vt:lpstr>METODE TESTIRANJA</vt:lpstr>
      <vt:lpstr>METOD “CRNE KUTIJE”</vt:lpstr>
      <vt:lpstr>PRIMER</vt:lpstr>
      <vt:lpstr>FUNKCIONALNO TESTIRANJE</vt:lpstr>
      <vt:lpstr>KLASE EKVIVALENCIJE (1)</vt:lpstr>
      <vt:lpstr>KLASE EKVIVALENCIJE (2)</vt:lpstr>
      <vt:lpstr>KLASE EKVIVALENCIJE (3)</vt:lpstr>
      <vt:lpstr>KLASE EKVIVALENCIJE (4)</vt:lpstr>
      <vt:lpstr>GRANIČNE VREDNOSTI (1)</vt:lpstr>
      <vt:lpstr>GRANIČNE VREDNOSTI (2)</vt:lpstr>
      <vt:lpstr>GRANIČNE VREDNOSTI (3)</vt:lpstr>
      <vt:lpstr>UZROČNO-POSLEDIČNI GRAFOVI (1)</vt:lpstr>
      <vt:lpstr>UZROČNO-POSLEDIČNI GRAFOVI (2)</vt:lpstr>
      <vt:lpstr>UZROČNO-POSLEDIČNI GRAFOVI (3)</vt:lpstr>
      <vt:lpstr>UZROČNO-POSLEDIČNI GRAFOVI (4)</vt:lpstr>
      <vt:lpstr>UZROČNO-POSLEDIČNI GRAFOVI (5)</vt:lpstr>
      <vt:lpstr>METOD “BELE KUTIJE”</vt:lpstr>
      <vt:lpstr>STRUKTURNO TESTIRANJE</vt:lpstr>
      <vt:lpstr>POKRIVANJE ISKAZA</vt:lpstr>
      <vt:lpstr>POKRIVANJE ODLUKA</vt:lpstr>
      <vt:lpstr>POKRIVANJE USLOVA</vt:lpstr>
      <vt:lpstr>INTEGRACIONO TESTIRANJE</vt:lpstr>
      <vt:lpstr>PROBLEMI</vt:lpstr>
      <vt:lpstr>STRATEGIJE TESTIRANJA</vt:lpstr>
      <vt:lpstr>“VELIKI PRASAK”</vt:lpstr>
      <vt:lpstr>OD DNA KA VRHU (1)</vt:lpstr>
      <vt:lpstr>OD DNA KA VRHU (2)</vt:lpstr>
      <vt:lpstr>OD DNA KA VRHU (3)</vt:lpstr>
      <vt:lpstr>OD VRHA KA DNU (1)</vt:lpstr>
      <vt:lpstr>OD VRHA KA DNU (2)</vt:lpstr>
      <vt:lpstr>OD VRHA KA DNU (3)</vt:lpstr>
      <vt:lpstr>“SENDVIČ”</vt:lpstr>
      <vt:lpstr>SISTEMSKO TESTIRANJE</vt:lpstr>
      <vt:lpstr>POSTUPAK TESTIRANJA</vt:lpstr>
      <vt:lpstr>FUNKCIONALNO TESTIRANJE (1)</vt:lpstr>
      <vt:lpstr>FUNKCIONALNO TESTIRANJE (2)</vt:lpstr>
      <vt:lpstr>TESTIRANJE PERFORMANSI (1)</vt:lpstr>
      <vt:lpstr>TESTIRANJE PERFORMANSI (2)</vt:lpstr>
      <vt:lpstr>TESTIRANJE PERFORMANSI (3)</vt:lpstr>
      <vt:lpstr>TESTIRANJE PERFORMANSI (4)</vt:lpstr>
      <vt:lpstr>TEST PRIHVATLJIVOSTI (1)</vt:lpstr>
      <vt:lpstr>TEST PRIHVATLJIVOSTI (2)</vt:lpstr>
      <vt:lpstr>TEST PRIHVATLJIVOSTI (3)</vt:lpstr>
      <vt:lpstr>TEST PRIHVATLJIVOSTI (4)</vt:lpstr>
      <vt:lpstr>INSTALACIONO TESTIRANJE</vt:lpstr>
      <vt:lpstr>PROCES TESTIRANJA</vt:lpstr>
      <vt:lpstr>TIM ZA TESTIRANJE</vt:lpstr>
      <vt:lpstr>AKTIVNOSTI</vt:lpstr>
      <vt:lpstr>PLAN TESTIRANJA</vt:lpstr>
      <vt:lpstr>ZAVRŠETAK TESTIRANJA (1)</vt:lpstr>
      <vt:lpstr>ZAVRŠETAK TESTIRANJA (2)</vt:lpstr>
      <vt:lpstr>ZAVRŠETAK TESTIRANJA (3)</vt:lpstr>
      <vt:lpstr>ZAVRŠETAK TESTIRANJA (4)</vt:lpstr>
      <vt:lpstr>ZAVRŠETAK TESTIRANJA (5)</vt:lpstr>
      <vt:lpstr>SPECIFIKACIJA TESTOVA</vt:lpstr>
      <vt:lpstr>SPECIFIKACIJA TESTA</vt:lpstr>
      <vt:lpstr>OPIS TESTA (1)</vt:lpstr>
      <vt:lpstr>OPIS TESTA (2)</vt:lpstr>
      <vt:lpstr>REALIZACIJA TESTIRANJA</vt:lpstr>
      <vt:lpstr>IZVEŠTAVANJE</vt:lpstr>
      <vt:lpstr>EVALUACIJA REZULTATA</vt:lpstr>
      <vt:lpstr>UČINAK TESTIRANJA</vt:lpstr>
      <vt:lpstr>EFIKASNOST TESTIRANJA I ANALIZA GRAŠAKA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320</cp:revision>
  <cp:lastPrinted>1601-01-01T00:00:00Z</cp:lastPrinted>
  <dcterms:created xsi:type="dcterms:W3CDTF">2013-06-21T04:37:36Z</dcterms:created>
  <dcterms:modified xsi:type="dcterms:W3CDTF">2020-03-20T16:57:20Z</dcterms:modified>
</cp:coreProperties>
</file>