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96" r:id="rId2"/>
    <p:sldId id="452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470" r:id="rId18"/>
  </p:sldIdLst>
  <p:sldSz cx="9525000" cy="6858000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3E0E4F-4019-472B-8F77-38AB17A2CCAA}">
          <p14:sldIdLst>
            <p14:sldId id="396"/>
            <p14:sldId id="452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333FF"/>
    <a:srgbClr val="3366CC"/>
    <a:srgbClr val="0066CC"/>
    <a:srgbClr val="990033"/>
    <a:srgbClr val="003366"/>
    <a:srgbClr val="66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44" autoAdjust="0"/>
  </p:normalViewPr>
  <p:slideViewPr>
    <p:cSldViewPr>
      <p:cViewPr varScale="1">
        <p:scale>
          <a:sx n="74" d="100"/>
          <a:sy n="74" d="100"/>
        </p:scale>
        <p:origin x="1200" y="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1253" y="-30466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7" y="-30466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41363"/>
            <a:ext cx="5180013" cy="3729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395" y="4706232"/>
            <a:ext cx="5015576" cy="44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2" tIns="46867" rIns="93732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1253" y="9364358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7" y="9364358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0" y="103"/>
              <a:ext cx="100" cy="4126"/>
              <a:chOff x="50" y="103"/>
              <a:chExt cx="100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" y="2116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50" y="2404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0" y="2549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0" y="2691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50" y="2979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50" y="4134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0" y="103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50" y="67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90625" y="2286000"/>
            <a:ext cx="8096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6675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6E3B-C40B-4838-AEE9-18B25CAA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1D6-8CC3-4A8E-BEED-D6AE022A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609600"/>
            <a:ext cx="20240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09600"/>
            <a:ext cx="59197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5A58-E272-474F-A573-9AB11C43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609600"/>
            <a:ext cx="8096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BC0B-D302-4531-BBC5-594B59A0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0B7-BB92-4474-B576-6DDEF427F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E02-7B74-4C3A-B886-38622676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3C49-C5C6-4009-96ED-52CB5478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F0CB-7A48-4590-944B-7008A19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729-2015-47B1-939B-66101F1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29B-6D8B-4530-9A9E-DCDEE37B2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5FA5-619E-4F65-94E4-2894FDB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B87-ED6E-4A22-BFFF-FCD11F7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1033" name="Group 32"/>
            <p:cNvGrpSpPr>
              <a:grpSpLocks/>
            </p:cNvGrpSpPr>
            <p:nvPr/>
          </p:nvGrpSpPr>
          <p:grpSpPr bwMode="auto">
            <a:xfrm>
              <a:off x="50" y="102"/>
              <a:ext cx="100" cy="4128"/>
              <a:chOff x="50" y="102"/>
              <a:chExt cx="100" cy="4128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0" y="2115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0" y="240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0" y="254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0" y="269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0" y="298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0" y="413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0" y="10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0" y="67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609600"/>
            <a:ext cx="8096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2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062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735337C4-71B4-4FC3-B10A-04DAE9DC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908323"/>
            <a:ext cx="8064450" cy="1368152"/>
          </a:xfrm>
        </p:spPr>
        <p:txBody>
          <a:bodyPr/>
          <a:lstStyle/>
          <a:p>
            <a:pPr algn="ctr"/>
            <a:r>
              <a:rPr lang="sr-Latn-RS" sz="3200" b="1" dirty="0" smtClean="0">
                <a:solidFill>
                  <a:srgbClr val="3333CC"/>
                </a:solidFill>
              </a:rPr>
              <a:t>10</a:t>
            </a:r>
            <a:r>
              <a:rPr lang="sr-Latn-CS" sz="3200" b="1" dirty="0" smtClean="0">
                <a:solidFill>
                  <a:srgbClr val="3333CC"/>
                </a:solidFill>
              </a:rPr>
              <a:t>. </a:t>
            </a:r>
            <a:r>
              <a:rPr lang="sr-Latn-CS" sz="3200" b="1" dirty="0" smtClean="0">
                <a:solidFill>
                  <a:srgbClr val="3333CC"/>
                </a:solidFill>
              </a:rPr>
              <a:t>Predavanje</a:t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CS" sz="3200" b="1" dirty="0" smtClean="0">
                <a:solidFill>
                  <a:srgbClr val="3333CC"/>
                </a:solidFill>
              </a:rPr>
              <a:t/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RS" sz="3200" b="1" dirty="0" smtClean="0">
                <a:solidFill>
                  <a:srgbClr val="3333CC"/>
                </a:solidFill>
              </a:rPr>
              <a:t>Tržišni izvori finansiranja</a:t>
            </a:r>
            <a:r>
              <a:rPr lang="en-US" sz="3200" b="1" dirty="0" smtClean="0">
                <a:solidFill>
                  <a:srgbClr val="3333CC"/>
                </a:solidFill>
              </a:rPr>
              <a:t> MSPP</a:t>
            </a:r>
            <a:r>
              <a:rPr lang="sr-Latn-CS" sz="3200" b="1" dirty="0" smtClean="0">
                <a:solidFill>
                  <a:srgbClr val="3333CC"/>
                </a:solidFill>
              </a:rPr>
              <a:t> – FAKTORING  I POSLOVNI ANĐELI</a:t>
            </a:r>
            <a:r>
              <a:rPr lang="sr-Latn-CS" sz="3200" b="1" i="1" dirty="0" smtClean="0">
                <a:solidFill>
                  <a:srgbClr val="3333CC"/>
                </a:solidFill>
              </a:rPr>
              <a:t/>
            </a:r>
            <a:br>
              <a:rPr lang="sr-Latn-CS" sz="3200" b="1" i="1" dirty="0" smtClean="0">
                <a:solidFill>
                  <a:srgbClr val="3333CC"/>
                </a:solidFill>
              </a:rPr>
            </a:br>
            <a:r>
              <a:rPr lang="sr-Latn-CS" sz="2400" b="1" dirty="0" smtClean="0">
                <a:solidFill>
                  <a:srgbClr val="3333CC"/>
                </a:solidFill>
              </a:rPr>
              <a:t/>
            </a:r>
            <a:br>
              <a:rPr lang="sr-Latn-CS" sz="2400" b="1" dirty="0" smtClean="0">
                <a:solidFill>
                  <a:srgbClr val="3333CC"/>
                </a:solidFill>
              </a:rPr>
            </a:b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2276475"/>
            <a:ext cx="7243763" cy="3819525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 dirty="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>
              <a:latin typeface="Times New Roman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8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Prednosti faktoringa: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putem </a:t>
            </a:r>
            <a:r>
              <a:rPr lang="pl-PL" sz="2400" dirty="0">
                <a:solidFill>
                  <a:srgbClr val="3333CC"/>
                </a:solidFill>
                <a:effectLst/>
              </a:rPr>
              <a:t>faktoringa pruža brojne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prednosti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 MSP, a pre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svega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omogućava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dođu</a:t>
            </a:r>
            <a:r>
              <a:rPr lang="en-US" sz="2400" dirty="0">
                <a:solidFill>
                  <a:srgbClr val="3333CC"/>
                </a:solidFill>
                <a:effectLst/>
              </a:rPr>
              <a:t> do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dospeća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rizik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naplate </a:t>
            </a:r>
            <a:r>
              <a:rPr lang="pl-PL" sz="2400" dirty="0">
                <a:solidFill>
                  <a:srgbClr val="3333CC"/>
                </a:solidFill>
                <a:effectLst/>
              </a:rPr>
              <a:t>od krajnjeg dužnika prenose na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faktora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Na </a:t>
            </a:r>
            <a:r>
              <a:rPr lang="pl-PL" sz="2400" dirty="0">
                <a:solidFill>
                  <a:srgbClr val="3333CC"/>
                </a:solidFill>
                <a:effectLst/>
              </a:rPr>
              <a:t>taj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način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ubrzavaju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obrt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olakšava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uključivanje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nova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tržišta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Proizvođaču izvozniku se pruža mogućnost prodaje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gotovo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umesto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isporuka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proizvoda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odloženo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plaćanje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čime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eliminišu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loša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sporna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pružaju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povoljniji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uslovi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 izvoz na nova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tržišta;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Faktoring je u velikoj meri zamena za kredite, jer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privredni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subjekti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takvim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aranžmanom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novčanih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bez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dodatnog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zaduživanja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1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Kreditna sposobnost u poslu faktoringa vezuje se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kvalitet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veličinu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a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sposobnost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klijenta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čini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efikasnijim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Faktor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sebe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osigurava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potraživanja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moraju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dobrog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boniteta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pokrivena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garancijama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način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minimizira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preuzet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tj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nemogućnost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naplate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datog </a:t>
            </a:r>
            <a:r>
              <a:rPr lang="pl-PL" sz="2400" dirty="0">
                <a:solidFill>
                  <a:srgbClr val="3333CC"/>
                </a:solidFill>
                <a:effectLst/>
              </a:rPr>
              <a:t>duga o roku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dospeća;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46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Poslovni anđeli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posebno </a:t>
            </a:r>
            <a:r>
              <a:rPr lang="pl-PL" sz="2400" dirty="0">
                <a:solidFill>
                  <a:srgbClr val="3333CC"/>
                </a:solidFill>
                <a:effectLst/>
              </a:rPr>
              <a:t>značajna za preduzetnike početnike i novoosnovana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mala preduzeća </a:t>
            </a:r>
            <a:r>
              <a:rPr lang="pl-PL" sz="2400" dirty="0">
                <a:solidFill>
                  <a:srgbClr val="3333CC"/>
                </a:solidFill>
                <a:effectLst/>
              </a:rPr>
              <a:t>koja nisu u mogućnosti da na drugi način obezbede kapital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započinjanje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međutim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vid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još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uvek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nedovoljno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afirmisan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uglavnom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nepoznat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Poslovni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bogati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svoja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iskustvo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novoosnovana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mala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imaju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potencijal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brzi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Na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način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malih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nedostajuća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početak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ova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očekujući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godišnji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prinos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od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investiranja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uvećanje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imovine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kratkom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roku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b="1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61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Poslovni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iskustvo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uglavnom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start–up kompanije;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veoma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oprezni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odabiru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projekata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prihvataju </a:t>
            </a:r>
            <a:r>
              <a:rPr lang="pl-PL" sz="2400" dirty="0">
                <a:solidFill>
                  <a:srgbClr val="3333CC"/>
                </a:solidFill>
                <a:effectLst/>
              </a:rPr>
              <a:t>veoma mali broj u odnosu na broj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ponuđenih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Kapital koji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investiraju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višestruko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manji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profesionalni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investitori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Posebno su zainteresovani za brzorastuće biznise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jer očekuju </a:t>
            </a:r>
            <a:r>
              <a:rPr lang="pl-PL" sz="2400" dirty="0">
                <a:solidFill>
                  <a:srgbClr val="3333CC"/>
                </a:solidFill>
                <a:effectLst/>
              </a:rPr>
              <a:t>na kratak rok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višestruko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povraćaj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inicijalnih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godišnji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prinos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investicije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err="1">
                <a:solidFill>
                  <a:srgbClr val="3333CC"/>
                </a:solidFill>
                <a:effectLst/>
              </a:rPr>
              <a:t>F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inansiranje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putem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poslovnih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anđela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najzastupljenije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>
                <a:solidFill>
                  <a:srgbClr val="3333CC"/>
                </a:solidFill>
                <a:effectLst/>
              </a:rPr>
              <a:t>IT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uključujući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internet, e–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trgovanje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softver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multimedije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industrij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zdravstv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biotehnologij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u;</a:t>
            </a:r>
          </a:p>
        </p:txBody>
      </p:sp>
    </p:spTree>
    <p:extLst>
      <p:ext uri="{BB962C8B-B14F-4D97-AF65-F5344CB8AC3E}">
        <p14:creationId xmlns:p14="http://schemas.microsoft.com/office/powerpoint/2010/main" val="10726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3333CC"/>
                </a:solidFill>
                <a:effectLst/>
              </a:rPr>
              <a:t>Da bi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privuk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ao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>
                <a:solidFill>
                  <a:srgbClr val="3333CC"/>
                </a:solidFill>
                <a:effectLst/>
              </a:rPr>
              <a:t>poslovne anđele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sektor MSPP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t-BR" sz="2400" dirty="0">
                <a:solidFill>
                  <a:srgbClr val="3333CC"/>
                </a:solidFill>
                <a:effectLst/>
              </a:rPr>
              <a:t>treba da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ima </a:t>
            </a:r>
            <a:r>
              <a:rPr lang="pt-BR" sz="2400" dirty="0">
                <a:solidFill>
                  <a:srgbClr val="3333CC"/>
                </a:solidFill>
                <a:effectLst/>
              </a:rPr>
              <a:t>veoma atraktivne projekte, ali i da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potencijalnim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investitorima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uspešno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prezentuj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ideje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pogodan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sledećih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razloga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nema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povraćaja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novca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razliku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lizinga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slično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pored </a:t>
            </a:r>
            <a:r>
              <a:rPr lang="pl-PL" sz="2400" dirty="0">
                <a:solidFill>
                  <a:srgbClr val="3333CC"/>
                </a:solidFill>
                <a:effectLst/>
              </a:rPr>
              <a:t>kapitala mogu da ponude znanje i iskustvo 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pružanju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podrške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ukoliko </a:t>
            </a:r>
            <a:r>
              <a:rPr lang="pl-PL" sz="2400" dirty="0">
                <a:solidFill>
                  <a:srgbClr val="3333CC"/>
                </a:solidFill>
                <a:effectLst/>
              </a:rPr>
              <a:t>se kompanija razvija i raste mogu biti izvor za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dalja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ulaganja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stabilno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unapređuju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sistem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rukovođenja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kompanijom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66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razliku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Venture Capital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fondova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raspolažu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, 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zbog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čega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dostupna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Pri tome su delimično podstaknuti visokim prihodima, a delimično željom da se uključe u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posao; 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Poslovni anđeli su spremni da ulažu u preduzeća u najranijoj fazi poslovanja, pre nego što preduzeće postane atraktivno za </a:t>
            </a:r>
            <a:r>
              <a:rPr lang="sr-Latn-CS" sz="2400" i="1" dirty="0">
                <a:solidFill>
                  <a:srgbClr val="3333CC"/>
                </a:solidFill>
                <a:effectLst/>
              </a:rPr>
              <a:t>venture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kapital;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Oni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iskustvo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lični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motiv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ulaganje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određenu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delatnost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motiviše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angažovanje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preduzetničkom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poduhvatu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ostvarivanje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buduće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želja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prenosom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iskustva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vođenju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Investicije poslovnih anđela mnogo su razvijenije u SAD-u u odnosu na Evropsku uniju. Tome u prilog govore podaci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američke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Small Business Administration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gde broj aktivnih poslovnih anđela u SAD prevazilazi 250.000 dok ih u EU ima svega 75.000.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37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Kao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ostalim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zemljama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rizični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još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uvek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igra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sporednu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Osim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početnih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aktivnosti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Mreže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2010.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ulaganje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rizičnog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mezzanine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tek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89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>
                <a:solidFill>
                  <a:srgbClr val="3333CC"/>
                </a:solidFill>
              </a:rPr>
              <a:t>Literatura: </a:t>
            </a: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</a:rPr>
              <a:t>Erić</a:t>
            </a:r>
            <a:r>
              <a:rPr lang="en-US" sz="2400" dirty="0">
                <a:solidFill>
                  <a:srgbClr val="3333CC"/>
                </a:solidFill>
              </a:rPr>
              <a:t>, D.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ostali</a:t>
            </a:r>
            <a:r>
              <a:rPr lang="en-US" sz="2400" dirty="0">
                <a:solidFill>
                  <a:srgbClr val="3333CC"/>
                </a:solidFill>
              </a:rPr>
              <a:t> (2012). </a:t>
            </a:r>
            <a:r>
              <a:rPr lang="en-US" sz="2400" dirty="0" err="1">
                <a:solidFill>
                  <a:srgbClr val="3333CC"/>
                </a:solidFill>
              </a:rPr>
              <a:t>Finansiranje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malih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srednjih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preduzeća</a:t>
            </a:r>
            <a:r>
              <a:rPr lang="en-US" sz="2400" dirty="0">
                <a:solidFill>
                  <a:srgbClr val="3333CC"/>
                </a:solidFill>
              </a:rPr>
              <a:t> u </a:t>
            </a:r>
            <a:r>
              <a:rPr lang="en-US" sz="2400" dirty="0" err="1">
                <a:solidFill>
                  <a:srgbClr val="3333CC"/>
                </a:solidFill>
              </a:rPr>
              <a:t>Srbiji</a:t>
            </a:r>
            <a:r>
              <a:rPr lang="en-US" sz="2400" dirty="0">
                <a:solidFill>
                  <a:srgbClr val="3333CC"/>
                </a:solidFill>
              </a:rPr>
              <a:t>, </a:t>
            </a:r>
            <a:r>
              <a:rPr lang="en-US" sz="2400" dirty="0" err="1">
                <a:solidFill>
                  <a:srgbClr val="3333CC"/>
                </a:solidFill>
              </a:rPr>
              <a:t>Institut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ekonomskih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nauka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Privredna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komora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Srbije</a:t>
            </a:r>
            <a:r>
              <a:rPr lang="en-US" sz="2400" dirty="0">
                <a:solidFill>
                  <a:srgbClr val="3333CC"/>
                </a:solidFill>
              </a:rPr>
              <a:t>, Beograd</a:t>
            </a:r>
            <a:endParaRPr lang="sr-Latn-RS" sz="2400" dirty="0">
              <a:solidFill>
                <a:srgbClr val="3333CC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</a:rPr>
              <a:t/>
            </a:r>
            <a:br>
              <a:rPr lang="en-US" sz="2400" dirty="0">
                <a:solidFill>
                  <a:srgbClr val="3333CC"/>
                </a:solidFill>
              </a:rPr>
            </a:b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82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Clr>
                <a:srgbClr val="3333CC"/>
              </a:buClr>
              <a:buNone/>
              <a:defRPr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Faktoring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Faktoring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može biti značajan izvor finansiranja, naročito za preduzeća koja dugoročno sarađuju sa svojim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kupcima;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F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pogodan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kratkoročnog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pa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kvalitetna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žele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do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gotovog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novca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dođu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dospeća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prvenstveno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namenjen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tradicionalno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otežan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pristup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bankarskim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usled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niske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sposobnosti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neadekvatnih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P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redstavlja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najboljih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načina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brze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sigurne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naplate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nastalih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ugovora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prodaji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robe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pružanja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usluga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3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važan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izvoznike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razloga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pored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putem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nn-NO" sz="2400" dirty="0" smtClean="0">
                <a:solidFill>
                  <a:srgbClr val="3333CC"/>
                </a:solidFill>
                <a:effectLst/>
              </a:rPr>
              <a:t>avansne </a:t>
            </a:r>
            <a:r>
              <a:rPr lang="nn-NO" sz="2400" dirty="0">
                <a:solidFill>
                  <a:srgbClr val="3333CC"/>
                </a:solidFill>
                <a:effectLst/>
              </a:rPr>
              <a:t>naplate omogućava preuzimanje rizika naplate i upravljanje </a:t>
            </a:r>
            <a:r>
              <a:rPr lang="nn-NO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monitoring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čime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povećava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konkurentnost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izvozni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potencijali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međunarodnom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tržištu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Da bi smanjila svoj rizik, faktor kompanija avansira 80 do 90% vrednosti potraživanja. Provizija faktoring kompanija iznosi od 1 do 3% od ukupne vrednosti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potraživanja;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Iako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je ovo prilično skup način obezbeđenja potrebnih finansijskih sredstava, on mnogim preduzećima omogućava realizaciju ekspanzije. Preduzećima koja nemaju pristup bankarskim kreditima, faktoring može biti jedino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rešenje;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To je složen metod koji objedinjuje mešavinu finansija, kreditnog osiguranja i usluga finansijskog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upravljanja; 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66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Na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globalnom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poslednjih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faktoring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kontinuirano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beleži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rastući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trend,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zbog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nelikvidnosti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privrednih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subjekata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produženih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uzrokovanih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ekonomskom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krizom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Oko 11% malih preduzeća u Evropi koristi ovaj metod, ali postoje velike razlike među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zemljama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;</a:t>
            </a:r>
            <a:endParaRPr lang="sr-Latn-C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Prema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podacima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Međunarodnog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udruženja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(FCI), u SAD-u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110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ukupnim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godišnjim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prometom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83.739 mil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EUR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Britaniji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40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prometom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308.096 mil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EUR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dok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Francuskoj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14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prometom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200.459 mil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EUR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Republici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prisutan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2005.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još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uvek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nedovoljno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MSP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259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Faktoring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Republici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Agencija za osiguranje i finansiranje izvoza (AOFI).</a:t>
            </a: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Subjekti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učestvuju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ustupilac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prodavac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robe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nastalo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iz </a:t>
            </a:r>
            <a:r>
              <a:rPr lang="pl-PL" sz="2400" dirty="0">
                <a:solidFill>
                  <a:srgbClr val="3333CC"/>
                </a:solidFill>
                <a:effectLst/>
              </a:rPr>
              <a:t>ugovora o prodaji robe ili pružanja usluge prenosi na faktora,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AOFI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dužnik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robe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32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Predmet faktoringa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Predmet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postojeće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buduće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celo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delimično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nedospelo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kratkoročno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nastalo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ugovora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prodaji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robe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pružanja </a:t>
            </a:r>
            <a:r>
              <a:rPr lang="pt-BR" sz="2400" dirty="0">
                <a:solidFill>
                  <a:srgbClr val="3333CC"/>
                </a:solidFill>
                <a:effectLst/>
              </a:rPr>
              <a:t>usluge, ustupljeno faktoru do visine limita ustupanja, u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periodu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važenja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ugovora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faktoringu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Faktor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pored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otkupljivanja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nuditi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što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: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vođenje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računovodstva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prevoza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špediterske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pomoć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odabiru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kupaca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slično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pomenute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naplaćivati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posebnu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proviziju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zavisnosti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posla</a:t>
            </a:r>
            <a:r>
              <a:rPr lang="sr-Latn-RS" sz="2400" dirty="0"/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15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Vrste faktoringa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Domaći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podrazumeva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prodavac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robe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usluga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nalaze </a:t>
            </a:r>
            <a:r>
              <a:rPr lang="pl-PL" sz="2400" dirty="0">
                <a:solidFill>
                  <a:srgbClr val="3333CC"/>
                </a:solidFill>
                <a:effectLst/>
              </a:rPr>
              <a:t>u istoj zemlji, odnosno da se promet robe ili usluga odvija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teritoriji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Republike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Srbije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pitanju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jednofaktorski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sistem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samo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ugovorom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utvrđene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usluge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međunarodnog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prodavac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kupac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nalaze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različitim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zemljama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promet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uvozno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izvoznog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karaktera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obavljati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jednofaktorskom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dvofaktorskom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sistemu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Na razvijenim finansijskim tržištima veći deo faktoringa se realizuje </a:t>
            </a:r>
            <a:r>
              <a:rPr lang="sr-Latn-CS" sz="2400" b="1" dirty="0">
                <a:solidFill>
                  <a:srgbClr val="3333CC"/>
                </a:solidFill>
                <a:effectLst/>
              </a:rPr>
              <a:t>bez prava regresa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, pri čemu faktor kompanija otkupljuje potraživanje (veći deo ili u celosti) i preuzima rizik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naplate;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68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Kada je u pitanju faktoring </a:t>
            </a:r>
            <a:r>
              <a:rPr lang="sr-Latn-CS" sz="2400" b="1" dirty="0">
                <a:solidFill>
                  <a:srgbClr val="3333CC"/>
                </a:solidFill>
                <a:effectLst/>
              </a:rPr>
              <a:t>sa pravom regresa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, faktor kompanija zahteva da joj sredstva budu vraćena u slučaju neizvršenja plaćanja od strane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dužnika;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Ovaj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vid faktoringa prisutniji je u zemljama sa nerazvijenim finansijskim tržištem, gde je često teško proceniti rizik naplate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potraživanja;</a:t>
            </a:r>
          </a:p>
          <a:p>
            <a:pPr marL="0" indent="0" algn="just">
              <a:buNone/>
            </a:pPr>
            <a:r>
              <a:rPr lang="sr-Latn-CS" sz="2400" b="1" dirty="0" smtClean="0">
                <a:solidFill>
                  <a:srgbClr val="3333CC"/>
                </a:solidFill>
                <a:effectLst/>
              </a:rPr>
              <a:t>Cena faktoringa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Cena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provizije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obračunava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procentu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otkupljenog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kamatne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skladu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kretanjima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novca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Provizija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fiksni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trošak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obračunava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procenat</a:t>
            </a:r>
            <a:r>
              <a:rPr lang="en-US" sz="2400" dirty="0">
                <a:solidFill>
                  <a:srgbClr val="3333CC"/>
                </a:solidFill>
                <a:effectLst/>
              </a:rPr>
              <a:t> (1,5 – 2,5%)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potraživanja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Cena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zavisi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od:</a:t>
            </a:r>
            <a:endParaRPr lang="en-US" sz="2400" b="1" dirty="0">
              <a:solidFill>
                <a:srgbClr val="3333CC"/>
              </a:solidFill>
              <a:effectLst/>
            </a:endParaRPr>
          </a:p>
          <a:p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41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planiranog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ustupljen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naplatu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roka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rizika koji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zavisi od toga da li faktor preuzima na sebe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rizik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naplate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b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oniteta </a:t>
            </a:r>
            <a:r>
              <a:rPr lang="it-IT" sz="2400" dirty="0">
                <a:solidFill>
                  <a:srgbClr val="3333CC"/>
                </a:solidFill>
                <a:effectLst/>
              </a:rPr>
              <a:t>ustupioca i dužnika, kao 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rizika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zemlje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izvozi</a:t>
            </a:r>
            <a:r>
              <a:rPr lang="en-US" sz="2400" dirty="0">
                <a:solidFill>
                  <a:srgbClr val="3333CC"/>
                </a:solidFill>
                <a:effectLst/>
              </a:rPr>
              <a:t> (u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međunarodnog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).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60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Designs\Azure.pot</Template>
  <TotalTime>57024</TotalTime>
  <Words>1325</Words>
  <Application>Microsoft Office PowerPoint</Application>
  <PresentationFormat>Custom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Monotype Sorts</vt:lpstr>
      <vt:lpstr>Times New Roman</vt:lpstr>
      <vt:lpstr>Times New Roman CE</vt:lpstr>
      <vt:lpstr>Azure</vt:lpstr>
      <vt:lpstr>10. Predavanje  Tržišni izvori finansiranja MSPP – FAKTORING  I POSLOVNI ANĐELI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пословна школа струковних студија Нови Сад</dc:title>
  <dc:creator>Slobodanka Jovin</dc:creator>
  <cp:lastModifiedBy>Korisnik</cp:lastModifiedBy>
  <cp:revision>1275</cp:revision>
  <cp:lastPrinted>2018-02-21T13:21:29Z</cp:lastPrinted>
  <dcterms:created xsi:type="dcterms:W3CDTF">1995-06-02T22:19:30Z</dcterms:created>
  <dcterms:modified xsi:type="dcterms:W3CDTF">2020-05-10T23:11:18Z</dcterms:modified>
</cp:coreProperties>
</file>