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28" r:id="rId2"/>
    <p:sldId id="307" r:id="rId3"/>
    <p:sldId id="330" r:id="rId4"/>
    <p:sldId id="331" r:id="rId5"/>
    <p:sldId id="332" r:id="rId6"/>
    <p:sldId id="333" r:id="rId7"/>
    <p:sldId id="334" r:id="rId8"/>
    <p:sldId id="335" r:id="rId9"/>
    <p:sldId id="32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24" autoAdjust="0"/>
  </p:normalViewPr>
  <p:slideViewPr>
    <p:cSldViewPr>
      <p:cViewPr>
        <p:scale>
          <a:sx n="70" d="100"/>
          <a:sy n="70" d="100"/>
        </p:scale>
        <p:origin x="1205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2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73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2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err="1" smtClean="0"/>
              <a:t>PONA</a:t>
            </a:r>
            <a:r>
              <a:rPr lang="sr-Latn-RS" dirty="0" smtClean="0"/>
              <a:t>ŠANJE POTROŠAČA</a:t>
            </a:r>
            <a:br>
              <a:rPr lang="sr-Latn-RS" dirty="0" smtClean="0"/>
            </a:br>
            <a:r>
              <a:rPr lang="sr-Latn-RS" sz="2400" dirty="0" smtClean="0">
                <a:effectLst/>
              </a:rPr>
              <a:t>Predavanje </a:t>
            </a:r>
            <a:r>
              <a:rPr lang="en-US" sz="2400" dirty="0" smtClean="0">
                <a:effectLst/>
              </a:rPr>
              <a:t>27</a:t>
            </a:r>
            <a:r>
              <a:rPr lang="sr-Latn-RS" sz="2400" dirty="0" smtClean="0">
                <a:effectLst/>
              </a:rPr>
              <a:t>.maj 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dirty="0" smtClean="0"/>
          </a:p>
          <a:p>
            <a:pPr algn="r"/>
            <a:r>
              <a:rPr lang="en-US" sz="2100" dirty="0" err="1" smtClean="0"/>
              <a:t>Visoka</a:t>
            </a:r>
            <a:r>
              <a:rPr lang="en-US" sz="2100" dirty="0" smtClean="0"/>
              <a:t> </a:t>
            </a:r>
            <a:r>
              <a:rPr lang="en-US" sz="2100" dirty="0" err="1" smtClean="0"/>
              <a:t>poslovna</a:t>
            </a:r>
            <a:r>
              <a:rPr lang="en-US" sz="2100" dirty="0" smtClean="0"/>
              <a:t> </a:t>
            </a:r>
            <a:r>
              <a:rPr lang="sr-Latn-RS" sz="2100" dirty="0" smtClean="0"/>
              <a:t>škola strukovnih studija</a:t>
            </a:r>
          </a:p>
          <a:p>
            <a:pPr algn="r"/>
            <a:r>
              <a:rPr lang="sr-Latn-RS" sz="2100" dirty="0" smtClean="0"/>
              <a:t>Novi Sad</a:t>
            </a:r>
          </a:p>
          <a:p>
            <a:pPr algn="r"/>
            <a:r>
              <a:rPr lang="en-US" sz="2100" dirty="0" smtClean="0"/>
              <a:t>Prof. </a:t>
            </a:r>
            <a:r>
              <a:rPr lang="en-US" sz="2100" dirty="0" err="1" smtClean="0"/>
              <a:t>dr</a:t>
            </a:r>
            <a:r>
              <a:rPr lang="en-US" sz="2100" dirty="0" smtClean="0"/>
              <a:t> </a:t>
            </a:r>
            <a:r>
              <a:rPr lang="en-US" sz="2100" dirty="0" err="1" smtClean="0"/>
              <a:t>Dragoljub</a:t>
            </a:r>
            <a:r>
              <a:rPr lang="en-US" sz="2100" dirty="0" smtClean="0"/>
              <a:t> Jovi</a:t>
            </a:r>
            <a:r>
              <a:rPr lang="sr-Latn-RS" sz="2100" dirty="0" smtClean="0"/>
              <a:t>čić</a:t>
            </a:r>
          </a:p>
          <a:p>
            <a:pPr algn="r"/>
            <a:r>
              <a:rPr lang="sr-Latn-RS" sz="2100" dirty="0" smtClean="0"/>
              <a:t>djovicic</a:t>
            </a:r>
            <a:r>
              <a:rPr lang="en-US" sz="2100" dirty="0" smtClean="0"/>
              <a:t>@</a:t>
            </a:r>
            <a:r>
              <a:rPr lang="sr-Latn-RS" sz="2100" dirty="0" smtClean="0"/>
              <a:t>uns.ac.rs</a:t>
            </a:r>
            <a:endParaRPr lang="en-US" sz="2100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09612" cy="283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3701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>
                <a:effectLst/>
              </a:rPr>
              <a:t>V</a:t>
            </a:r>
            <a:r>
              <a:rPr lang="sr-Latn-RS" dirty="0" smtClean="0">
                <a:effectLst/>
              </a:rPr>
              <a:t>rste procesa odlučivanja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/>
          </a:bodyPr>
          <a:lstStyle/>
          <a:p>
            <a:r>
              <a:rPr lang="sr-Latn-RS" dirty="0" smtClean="0"/>
              <a:t>Tri vrste procesa odlučivanja potrošača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Produ</a:t>
            </a:r>
            <a:r>
              <a:rPr lang="sr-Latn-RS" dirty="0" smtClean="0"/>
              <a:t>ženi tip kupovine</a:t>
            </a:r>
          </a:p>
          <a:p>
            <a:pPr lvl="1"/>
            <a:r>
              <a:rPr lang="sr-Latn-RS" dirty="0" smtClean="0"/>
              <a:t>Ograničeni tip kupovne</a:t>
            </a:r>
          </a:p>
          <a:p>
            <a:pPr lvl="1"/>
            <a:r>
              <a:rPr lang="sr-Latn-RS" dirty="0" smtClean="0"/>
              <a:t>Rutinski tip kupovine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69160"/>
            <a:ext cx="2208460" cy="1426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549911"/>
            <a:ext cx="2753883" cy="2065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96" y="4549911"/>
            <a:ext cx="1753369" cy="1908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Uloge u procesu kupovine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r>
              <a:rPr lang="sr-Latn-RS" dirty="0" smtClean="0"/>
              <a:t>Potrošači mogu imati jednu od sledećih pet uloga u procesu kupovine</a:t>
            </a:r>
            <a:r>
              <a:rPr lang="en-US" dirty="0" smtClean="0"/>
              <a:t>:</a:t>
            </a:r>
          </a:p>
          <a:p>
            <a:pPr lvl="2"/>
            <a:r>
              <a:rPr lang="sr-Latn-RS" dirty="0" smtClean="0"/>
              <a:t>Inicijator</a:t>
            </a:r>
          </a:p>
          <a:p>
            <a:pPr lvl="2"/>
            <a:r>
              <a:rPr lang="sr-Latn-RS" dirty="0" smtClean="0"/>
              <a:t>Uticajna osoba</a:t>
            </a:r>
          </a:p>
          <a:p>
            <a:pPr lvl="2"/>
            <a:r>
              <a:rPr lang="sr-Latn-RS" dirty="0" smtClean="0"/>
              <a:t>Odlučivač</a:t>
            </a:r>
          </a:p>
          <a:p>
            <a:pPr lvl="2"/>
            <a:r>
              <a:rPr lang="sr-Latn-RS" dirty="0" smtClean="0"/>
              <a:t>Kupac</a:t>
            </a:r>
          </a:p>
          <a:p>
            <a:pPr lvl="2"/>
            <a:r>
              <a:rPr lang="sr-Latn-RS" dirty="0" smtClean="0"/>
              <a:t>Korisnik ili potrošač</a:t>
            </a:r>
          </a:p>
          <a:p>
            <a:pPr lvl="3"/>
            <a:r>
              <a:rPr lang="sr-Latn-RS" dirty="0" smtClean="0"/>
              <a:t>+ predkorisnik</a:t>
            </a:r>
          </a:p>
          <a:p>
            <a:pPr lvl="3"/>
            <a:r>
              <a:rPr lang="sr-Latn-RS" dirty="0" smtClean="0"/>
              <a:t>+ staratelj</a:t>
            </a:r>
          </a:p>
          <a:p>
            <a:pPr lvl="3"/>
            <a:r>
              <a:rPr lang="sr-Latn-RS" dirty="0" smtClean="0"/>
              <a:t>+ krajnji odlučivač</a:t>
            </a:r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43" y="4581128"/>
            <a:ext cx="2627784" cy="1751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43" y="2480133"/>
            <a:ext cx="2568718" cy="1568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704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Proces prihvatanja novog proizvoda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r>
              <a:rPr lang="sr-Latn-RS" dirty="0" smtClean="0"/>
              <a:t>U cilju rasta i razvoja, preduzeća su stalno u situaciji da unapređuju postojeće i uvode nove proizvode na tržište.</a:t>
            </a:r>
          </a:p>
          <a:p>
            <a:pPr marL="82296" indent="0">
              <a:buNone/>
            </a:pPr>
            <a:endParaRPr lang="sr-Latn-RS" dirty="0" smtClean="0"/>
          </a:p>
          <a:p>
            <a:r>
              <a:rPr lang="sr-Latn-RS" dirty="0" smtClean="0"/>
              <a:t>U procesu prihvatanja novog proizvoda javljaju se određene barijere od potrošača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sr-Latn-RS" dirty="0" smtClean="0"/>
              <a:t>Način korišćenja novog proizvoda</a:t>
            </a:r>
          </a:p>
          <a:p>
            <a:pPr lvl="2"/>
            <a:r>
              <a:rPr lang="sr-Latn-RS" dirty="0" smtClean="0"/>
              <a:t>Procena koristi koju donosi novi proizvod</a:t>
            </a:r>
          </a:p>
          <a:p>
            <a:pPr lvl="2"/>
            <a:r>
              <a:rPr lang="sr-Latn-RS" dirty="0" smtClean="0"/>
              <a:t>Očekivani rizik kupovine novog proizvoda</a:t>
            </a:r>
          </a:p>
          <a:p>
            <a:pPr lvl="2"/>
            <a:r>
              <a:rPr lang="sr-Latn-RS" dirty="0" smtClean="0"/>
              <a:t>Psihološke barijere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08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Proces prihvatanja novog proizvoda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Važno je analizirati šta stepen noviteta proizvoda znači za potrošače i kako oni to ocenjuju. Analiziraju se sledeći elementi</a:t>
            </a:r>
            <a:r>
              <a:rPr lang="en-US" sz="2800" dirty="0" smtClean="0"/>
              <a:t>:</a:t>
            </a:r>
            <a:endParaRPr lang="sr-Latn-RS" sz="2800" dirty="0" smtClean="0"/>
          </a:p>
          <a:p>
            <a:pPr lvl="1"/>
            <a:r>
              <a:rPr lang="sr-Latn-RS" dirty="0" smtClean="0"/>
              <a:t>Relativna prednost proizvoda</a:t>
            </a:r>
          </a:p>
          <a:p>
            <a:pPr lvl="1"/>
            <a:r>
              <a:rPr lang="sr-Latn-RS" dirty="0" smtClean="0"/>
              <a:t>Kompatibilnost</a:t>
            </a:r>
          </a:p>
          <a:p>
            <a:pPr lvl="1"/>
            <a:r>
              <a:rPr lang="sr-Latn-RS" dirty="0" smtClean="0"/>
              <a:t>Kompleksnost</a:t>
            </a:r>
          </a:p>
          <a:p>
            <a:pPr lvl="1"/>
            <a:r>
              <a:rPr lang="sr-Latn-RS" dirty="0" smtClean="0"/>
              <a:t>Mogućnost probanja</a:t>
            </a:r>
          </a:p>
          <a:p>
            <a:pPr lvl="1"/>
            <a:r>
              <a:rPr lang="sr-Latn-RS" dirty="0" smtClean="0"/>
              <a:t>Komunikativnost</a:t>
            </a:r>
          </a:p>
          <a:p>
            <a:pPr lvl="1"/>
            <a:r>
              <a:rPr lang="sr-Latn-RS" dirty="0" smtClean="0"/>
              <a:t>Sagledani rizik</a:t>
            </a:r>
          </a:p>
          <a:p>
            <a:pPr lvl="1"/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7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Kategorije prihvatilaca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r>
              <a:rPr lang="sr-Latn-RS" dirty="0" smtClean="0"/>
              <a:t>Zavisno od vremena prihvatanja novih proizvoda, navodi se klasifikacija potrošača na pet kategorija</a:t>
            </a:r>
            <a:r>
              <a:rPr lang="en-US" dirty="0" smtClean="0"/>
              <a:t>:</a:t>
            </a:r>
            <a:endParaRPr lang="sr-Latn-RS" dirty="0" smtClean="0"/>
          </a:p>
          <a:p>
            <a:pPr lvl="1"/>
            <a:r>
              <a:rPr lang="sr-Latn-RS" dirty="0"/>
              <a:t>I</a:t>
            </a:r>
            <a:r>
              <a:rPr lang="sr-Latn-RS" dirty="0" smtClean="0"/>
              <a:t>novatori</a:t>
            </a:r>
          </a:p>
          <a:p>
            <a:pPr lvl="1"/>
            <a:r>
              <a:rPr lang="sr-Latn-RS" dirty="0" smtClean="0"/>
              <a:t>Rani prihvatioci</a:t>
            </a:r>
          </a:p>
          <a:p>
            <a:pPr lvl="1"/>
            <a:r>
              <a:rPr lang="sr-Latn-RS" dirty="0" smtClean="0"/>
              <a:t>Rana većina</a:t>
            </a:r>
          </a:p>
          <a:p>
            <a:pPr lvl="1"/>
            <a:r>
              <a:rPr lang="sr-Latn-RS" dirty="0" smtClean="0"/>
              <a:t>Kasna većina</a:t>
            </a:r>
          </a:p>
          <a:p>
            <a:pPr lvl="1"/>
            <a:r>
              <a:rPr lang="sr-Latn-RS" dirty="0" smtClean="0"/>
              <a:t>Zakasneli </a:t>
            </a:r>
          </a:p>
          <a:p>
            <a:pPr lvl="1"/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17032"/>
            <a:ext cx="2575550" cy="1738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5241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Analiza procesa prihvatanja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268760"/>
            <a:ext cx="7952451" cy="5374950"/>
          </a:xfrm>
        </p:spPr>
        <p:txBody>
          <a:bodyPr>
            <a:normAutofit fontScale="92500" lnSpcReduction="20000"/>
          </a:bodyPr>
          <a:lstStyle/>
          <a:p>
            <a:r>
              <a:rPr lang="sr-Latn-RS" sz="2400" dirty="0" smtClean="0"/>
              <a:t>U procesu prihvatanja novog proizvoda od strane potrošača razlikuju se sledeće faze </a:t>
            </a:r>
            <a:r>
              <a:rPr lang="en-US" sz="2400" dirty="0" smtClean="0"/>
              <a:t>(</a:t>
            </a:r>
            <a:r>
              <a:rPr lang="sr-Latn-RS" sz="2400" dirty="0" smtClean="0"/>
              <a:t>tradicionalni proces</a:t>
            </a:r>
            <a:r>
              <a:rPr lang="en-US" sz="2400" dirty="0" smtClean="0"/>
              <a:t>):</a:t>
            </a:r>
            <a:endParaRPr lang="sr-Latn-RS" sz="2400" dirty="0" smtClean="0"/>
          </a:p>
          <a:p>
            <a:pPr lvl="1"/>
            <a:r>
              <a:rPr lang="sr-Latn-RS" sz="2400" dirty="0" smtClean="0"/>
              <a:t>Svesnost</a:t>
            </a:r>
          </a:p>
          <a:p>
            <a:pPr lvl="1"/>
            <a:r>
              <a:rPr lang="sr-Latn-RS" sz="2400" dirty="0" smtClean="0"/>
              <a:t>Interesovanje</a:t>
            </a:r>
          </a:p>
          <a:p>
            <a:pPr lvl="1"/>
            <a:r>
              <a:rPr lang="sr-Latn-RS" sz="2400" dirty="0" smtClean="0"/>
              <a:t>Ocenjivanje</a:t>
            </a:r>
          </a:p>
          <a:p>
            <a:pPr lvl="1"/>
            <a:r>
              <a:rPr lang="sr-Latn-RS" sz="2400" dirty="0" smtClean="0"/>
              <a:t>Proba</a:t>
            </a:r>
          </a:p>
          <a:p>
            <a:pPr lvl="1"/>
            <a:r>
              <a:rPr lang="sr-Latn-RS" sz="2400" dirty="0" smtClean="0"/>
              <a:t>Prihvatanje </a:t>
            </a:r>
            <a:r>
              <a:rPr lang="en-US" sz="2400" dirty="0" smtClean="0"/>
              <a:t>(</a:t>
            </a:r>
            <a:r>
              <a:rPr lang="sr-Latn-RS" sz="2400" dirty="0" smtClean="0"/>
              <a:t>ili odbijanje</a:t>
            </a:r>
            <a:r>
              <a:rPr lang="en-US" sz="2400" dirty="0" smtClean="0"/>
              <a:t>)</a:t>
            </a:r>
            <a:endParaRPr lang="sr-Latn-RS" sz="2400" dirty="0" smtClean="0"/>
          </a:p>
          <a:p>
            <a:pPr lvl="1"/>
            <a:endParaRPr lang="sr-Latn-RS" sz="2400" dirty="0"/>
          </a:p>
          <a:p>
            <a:r>
              <a:rPr lang="sr-Latn-RS" sz="2400" dirty="0" smtClean="0"/>
              <a:t>Revidirani proces </a:t>
            </a:r>
            <a:r>
              <a:rPr lang="en-US" sz="2400" dirty="0" smtClean="0"/>
              <a:t>(</a:t>
            </a:r>
            <a:r>
              <a:rPr lang="sr-Latn-RS" sz="2400" dirty="0" smtClean="0"/>
              <a:t>uvodi se zbog ograničenja tradicionalnog procesa</a:t>
            </a:r>
            <a:r>
              <a:rPr lang="en-US" sz="2400" dirty="0" smtClean="0"/>
              <a:t>)</a:t>
            </a:r>
            <a:r>
              <a:rPr lang="sr-Latn-RS" sz="2400" dirty="0" smtClean="0"/>
              <a:t> sadrži sledeće faze</a:t>
            </a:r>
            <a:r>
              <a:rPr lang="en-US" sz="2400" dirty="0" smtClean="0"/>
              <a:t>:</a:t>
            </a:r>
          </a:p>
          <a:p>
            <a:pPr lvl="1"/>
            <a:r>
              <a:rPr lang="sr-Latn-RS" sz="2400" dirty="0" smtClean="0"/>
              <a:t>Znanje </a:t>
            </a:r>
          </a:p>
          <a:p>
            <a:pPr lvl="1"/>
            <a:r>
              <a:rPr lang="sr-Latn-RS" sz="2400" dirty="0" smtClean="0"/>
              <a:t>Ubeđenje</a:t>
            </a:r>
          </a:p>
          <a:p>
            <a:pPr lvl="1"/>
            <a:r>
              <a:rPr lang="sr-Latn-RS" sz="2400" dirty="0" smtClean="0"/>
              <a:t>Odluka</a:t>
            </a:r>
          </a:p>
          <a:p>
            <a:pPr lvl="1"/>
            <a:r>
              <a:rPr lang="sr-Latn-RS" sz="2400" dirty="0" smtClean="0"/>
              <a:t>Primena</a:t>
            </a:r>
          </a:p>
          <a:p>
            <a:pPr lvl="1"/>
            <a:r>
              <a:rPr lang="sr-Latn-RS" sz="2400" dirty="0" smtClean="0"/>
              <a:t>Potvrda </a:t>
            </a:r>
            <a:endParaRPr lang="sr-Latn-RS" sz="2400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97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Upravljanje inovacijom – ciljevi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268760"/>
            <a:ext cx="7952451" cy="537495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Upravljanje inovacijom od strane preduzeća zahteva postiznje sledećih ciljeva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pPr lvl="1"/>
            <a:r>
              <a:rPr lang="sr-Latn-RS" sz="2400" dirty="0" smtClean="0"/>
              <a:t>Osigurati inicijalnu prodaju što je pre moguće</a:t>
            </a:r>
          </a:p>
          <a:p>
            <a:pPr lvl="1"/>
            <a:r>
              <a:rPr lang="sr-Latn-RS" sz="2400" dirty="0" smtClean="0"/>
              <a:t>Dostići kumulativnu prodaju u obliku stepenaste S krive</a:t>
            </a:r>
          </a:p>
          <a:p>
            <a:pPr lvl="1"/>
            <a:r>
              <a:rPr lang="sr-Latn-RS" sz="2400" dirty="0" smtClean="0"/>
              <a:t>Obezbediti najveći mogući potencijal prodaje na ciljnim tržištima</a:t>
            </a:r>
          </a:p>
          <a:p>
            <a:pPr lvl="1"/>
            <a:r>
              <a:rPr lang="sr-Latn-RS" sz="2400" dirty="0" smtClean="0"/>
              <a:t>Održati prodaju na što duži rok</a:t>
            </a:r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437112"/>
            <a:ext cx="2743200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4577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97152"/>
            <a:ext cx="7498080" cy="1584176"/>
          </a:xfrm>
        </p:spPr>
        <p:txBody>
          <a:bodyPr/>
          <a:lstStyle/>
          <a:p>
            <a:pPr algn="r"/>
            <a:r>
              <a:rPr lang="sr-Latn-RS" dirty="0" smtClean="0"/>
              <a:t>Hvala na pažnji.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12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</TotalTime>
  <Words>284</Words>
  <Application>Microsoft Office PowerPoint</Application>
  <PresentationFormat>On-screen Show (4:3)</PresentationFormat>
  <Paragraphs>87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 2</vt:lpstr>
      <vt:lpstr>Solstice</vt:lpstr>
      <vt:lpstr>PONAŠANJE POTROŠAČA Predavanje 27.maj 2020.</vt:lpstr>
      <vt:lpstr>Vrste procesa odlučivanja</vt:lpstr>
      <vt:lpstr>Uloge u procesu kupovine</vt:lpstr>
      <vt:lpstr>Proces prihvatanja novog proizvoda</vt:lpstr>
      <vt:lpstr>Proces prihvatanja novog proizvoda</vt:lpstr>
      <vt:lpstr>Kategorije prihvatilaca</vt:lpstr>
      <vt:lpstr>Analiza procesa prihvatanja</vt:lpstr>
      <vt:lpstr>Upravljanje inovacijom – ciljevi </vt:lpstr>
      <vt:lpstr>Hvala na pažnji.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Acer</cp:lastModifiedBy>
  <cp:revision>261</cp:revision>
  <dcterms:created xsi:type="dcterms:W3CDTF">2016-10-30T09:59:39Z</dcterms:created>
  <dcterms:modified xsi:type="dcterms:W3CDTF">2020-05-09T13:43:21Z</dcterms:modified>
</cp:coreProperties>
</file>