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28" r:id="rId2"/>
    <p:sldId id="307" r:id="rId3"/>
    <p:sldId id="308" r:id="rId4"/>
    <p:sldId id="309" r:id="rId5"/>
    <p:sldId id="330" r:id="rId6"/>
    <p:sldId id="310" r:id="rId7"/>
    <p:sldId id="311" r:id="rId8"/>
    <p:sldId id="32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err="1" smtClean="0"/>
              <a:t>PONA</a:t>
            </a:r>
            <a:r>
              <a:rPr lang="sr-Latn-RS" dirty="0" smtClean="0"/>
              <a:t>ŠANJE POTROŠAČA</a:t>
            </a:r>
            <a:br>
              <a:rPr lang="sr-Latn-RS" dirty="0" smtClean="0"/>
            </a:br>
            <a:r>
              <a:rPr lang="sr-Latn-RS" sz="2400" dirty="0" smtClean="0">
                <a:effectLst/>
              </a:rPr>
              <a:t>Predavanje 13.maj 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dirty="0" smtClean="0"/>
          </a:p>
          <a:p>
            <a:pPr algn="r"/>
            <a:r>
              <a:rPr lang="en-US" sz="2100" dirty="0" err="1" smtClean="0"/>
              <a:t>Visoka</a:t>
            </a:r>
            <a:r>
              <a:rPr lang="en-US" sz="2100" dirty="0" smtClean="0"/>
              <a:t> </a:t>
            </a:r>
            <a:r>
              <a:rPr lang="en-US" sz="2100" dirty="0" err="1" smtClean="0"/>
              <a:t>poslovna</a:t>
            </a:r>
            <a:r>
              <a:rPr lang="en-US" sz="2100" dirty="0" smtClean="0"/>
              <a:t> </a:t>
            </a:r>
            <a:r>
              <a:rPr lang="sr-Latn-RS" sz="2100" dirty="0" smtClean="0"/>
              <a:t>škola strukovnih studija</a:t>
            </a:r>
          </a:p>
          <a:p>
            <a:pPr algn="r"/>
            <a:r>
              <a:rPr lang="sr-Latn-RS" sz="2100" dirty="0" smtClean="0"/>
              <a:t>Novi Sad</a:t>
            </a:r>
          </a:p>
          <a:p>
            <a:pPr algn="r"/>
            <a:r>
              <a:rPr lang="en-US" sz="2100" dirty="0" smtClean="0"/>
              <a:t>Prof</a:t>
            </a:r>
            <a:r>
              <a:rPr lang="sr-Latn-RS" sz="2100" dirty="0" smtClean="0"/>
              <a:t>.</a:t>
            </a:r>
            <a:r>
              <a:rPr lang="en-US" sz="2100" dirty="0" smtClean="0"/>
              <a:t> </a:t>
            </a:r>
            <a:r>
              <a:rPr lang="en-US" sz="2100" dirty="0" err="1" smtClean="0"/>
              <a:t>dr</a:t>
            </a:r>
            <a:r>
              <a:rPr lang="en-US" sz="2100" dirty="0" smtClean="0"/>
              <a:t> </a:t>
            </a:r>
            <a:r>
              <a:rPr lang="en-US" sz="2100" dirty="0" err="1" smtClean="0"/>
              <a:t>Dragoljub</a:t>
            </a:r>
            <a:r>
              <a:rPr lang="en-US" sz="2100" dirty="0" smtClean="0"/>
              <a:t> Jovi</a:t>
            </a:r>
            <a:r>
              <a:rPr lang="sr-Latn-RS" sz="2100" dirty="0" smtClean="0"/>
              <a:t>čić</a:t>
            </a:r>
          </a:p>
          <a:p>
            <a:pPr algn="r"/>
            <a:r>
              <a:rPr lang="sr-Latn-RS" sz="2100" dirty="0" smtClean="0"/>
              <a:t>djovicic</a:t>
            </a:r>
            <a:r>
              <a:rPr lang="en-US" sz="2100" dirty="0" smtClean="0"/>
              <a:t>@</a:t>
            </a:r>
            <a:r>
              <a:rPr lang="sr-Latn-RS" sz="2100" dirty="0" smtClean="0"/>
              <a:t>uns.ac.rs</a:t>
            </a:r>
            <a:endParaRPr lang="en-US" sz="2100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09612" cy="283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37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/>
          <a:lstStyle/>
          <a:p>
            <a:r>
              <a:rPr lang="sr-Latn-RS" dirty="0" smtClean="0"/>
              <a:t>6. Porodica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Pojam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Vrste</a:t>
            </a:r>
          </a:p>
          <a:p>
            <a:pPr lvl="2"/>
            <a:r>
              <a:rPr lang="en-US" dirty="0" smtClean="0"/>
              <a:t>U</a:t>
            </a:r>
            <a:r>
              <a:rPr lang="sr-Latn-RS" dirty="0" smtClean="0"/>
              <a:t>ža, proširena, jednočlana</a:t>
            </a:r>
          </a:p>
          <a:p>
            <a:pPr lvl="2"/>
            <a:r>
              <a:rPr lang="sr-Latn-RS" dirty="0" smtClean="0"/>
              <a:t>Primarna i sekundarna</a:t>
            </a:r>
          </a:p>
          <a:p>
            <a:pPr lvl="2"/>
            <a:endParaRPr lang="sr-Latn-RS" dirty="0" smtClean="0"/>
          </a:p>
          <a:p>
            <a:r>
              <a:rPr lang="sr-Latn-RS" dirty="0" smtClean="0"/>
              <a:t>Uloge u procesu kupovine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Dominantna uloga supruge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sr-Latn-RS" dirty="0" smtClean="0"/>
              <a:t>ominantna uloga supruga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sr-Latn-RS" dirty="0" smtClean="0"/>
              <a:t>utonomne odluke</a:t>
            </a:r>
          </a:p>
          <a:p>
            <a:pPr marL="1117854" lvl="2" indent="-514350">
              <a:buFont typeface="+mj-lt"/>
              <a:buAutoNum type="arabicPeriod"/>
            </a:pPr>
            <a:r>
              <a:rPr lang="sr-Latn-RS" dirty="0" smtClean="0"/>
              <a:t>Zajedničke odluke</a:t>
            </a:r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9675" y="0"/>
            <a:ext cx="7934325" cy="6643688"/>
          </a:xfrm>
        </p:spPr>
        <p:txBody>
          <a:bodyPr/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RAZLIKE IZMEĐU ŽENA I MUŠKARACA</a:t>
            </a:r>
          </a:p>
          <a:p>
            <a:pPr>
              <a:buNone/>
            </a:pPr>
            <a:r>
              <a:rPr lang="sr-Latn-RS" u="sng" dirty="0" smtClean="0"/>
              <a:t>POTROŠAČA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dirty="0" smtClean="0"/>
              <a:t>Obazrivost</a:t>
            </a:r>
          </a:p>
          <a:p>
            <a:pPr>
              <a:buNone/>
            </a:pPr>
            <a:r>
              <a:rPr lang="sr-Latn-RS" dirty="0" smtClean="0"/>
              <a:t>Lojalnost</a:t>
            </a:r>
          </a:p>
          <a:p>
            <a:pPr>
              <a:buNone/>
            </a:pPr>
            <a:r>
              <a:rPr lang="sr-Latn-RS" dirty="0" smtClean="0"/>
              <a:t>Fokusiran i periferan uvid</a:t>
            </a:r>
          </a:p>
          <a:p>
            <a:pPr>
              <a:buNone/>
            </a:pPr>
            <a:r>
              <a:rPr lang="sr-Latn-RS" dirty="0" smtClean="0"/>
              <a:t>Eksterni izvori informacija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T</a:t>
            </a:r>
            <a:r>
              <a:rPr lang="sr-Latn-RS" dirty="0" smtClean="0"/>
              <a:t>rendovi: ekonomska nezavisnost, “muški sportovi”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1563" y="1412776"/>
            <a:ext cx="8072437" cy="5445224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Segmentacija tržišta žena potrošača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T</a:t>
            </a:r>
            <a:r>
              <a:rPr lang="sr-Latn-RS" dirty="0" smtClean="0"/>
              <a:t>radicionalna domaćica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rimorana domaćica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Z</a:t>
            </a:r>
            <a:r>
              <a:rPr lang="sr-Latn-RS" dirty="0" smtClean="0"/>
              <a:t>aposlena po potrebi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Ž</a:t>
            </a:r>
            <a:r>
              <a:rPr lang="sr-Latn-RS" dirty="0" smtClean="0"/>
              <a:t>ena karijerista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1563" y="0"/>
            <a:ext cx="8072437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Ključni elementi marketinga prema ženama</a:t>
            </a:r>
          </a:p>
          <a:p>
            <a:pPr lvl="2"/>
            <a:r>
              <a:rPr lang="sr-Latn-RS" dirty="0" smtClean="0"/>
              <a:t>Poštovanje</a:t>
            </a:r>
          </a:p>
          <a:p>
            <a:pPr lvl="2"/>
            <a:r>
              <a:rPr lang="en-US" dirty="0" smtClean="0"/>
              <a:t>I</a:t>
            </a:r>
            <a:r>
              <a:rPr lang="sr-Latn-RS" dirty="0" smtClean="0"/>
              <a:t>ndividualnost</a:t>
            </a:r>
          </a:p>
          <a:p>
            <a:pPr lvl="2"/>
            <a:r>
              <a:rPr lang="en-US" dirty="0" smtClean="0"/>
              <a:t>O</a:t>
            </a:r>
            <a:r>
              <a:rPr lang="sr-Latn-RS" dirty="0" smtClean="0"/>
              <a:t>slobađanje od stresa</a:t>
            </a:r>
          </a:p>
          <a:p>
            <a:pPr lvl="2"/>
            <a:r>
              <a:rPr lang="en-US" dirty="0" smtClean="0"/>
              <a:t>P</a:t>
            </a:r>
            <a:r>
              <a:rPr lang="sr-Latn-RS" dirty="0" smtClean="0"/>
              <a:t>ovezivanje</a:t>
            </a:r>
          </a:p>
          <a:p>
            <a:pPr lvl="2"/>
            <a:r>
              <a:rPr lang="sr-Latn-RS" dirty="0" smtClean="0"/>
              <a:t>Odnosi</a:t>
            </a:r>
          </a:p>
          <a:p>
            <a:pPr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201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1563" y="0"/>
            <a:ext cx="8072437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DECA POTROŠAČI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sr-Latn-RS" dirty="0" smtClean="0"/>
              <a:t>ojam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...Čine sledeća tržišta: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rimarno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sr-Latn-RS" dirty="0" smtClean="0"/>
              <a:t>ticajno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sr-Latn-RS" dirty="0" smtClean="0"/>
              <a:t>uduće</a:t>
            </a:r>
          </a:p>
          <a:p>
            <a:pPr marL="1117854" lvl="2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Potrošačka socijalizacija</a:t>
            </a:r>
          </a:p>
          <a:p>
            <a:pPr marL="870966" lvl="1" indent="-514350"/>
            <a:r>
              <a:rPr lang="en-US" dirty="0" smtClean="0"/>
              <a:t>P</a:t>
            </a:r>
            <a:r>
              <a:rPr lang="sr-Latn-RS" dirty="0" smtClean="0"/>
              <a:t>orodica</a:t>
            </a:r>
          </a:p>
          <a:p>
            <a:pPr marL="1328166" lvl="3" indent="-514350">
              <a:buNone/>
            </a:pPr>
            <a:r>
              <a:rPr lang="sr-Latn-RS" dirty="0" smtClean="0"/>
              <a:t>        </a:t>
            </a:r>
            <a:r>
              <a:rPr lang="en-US" dirty="0" smtClean="0"/>
              <a:t>P</a:t>
            </a:r>
            <a:r>
              <a:rPr lang="sr-Latn-RS" dirty="0" smtClean="0"/>
              <a:t>et faza u razvoju:</a:t>
            </a:r>
          </a:p>
          <a:p>
            <a:pPr marL="1328166" lvl="3" indent="-514350">
              <a:buNone/>
            </a:pPr>
            <a:r>
              <a:rPr lang="sr-Latn-RS" dirty="0" smtClean="0"/>
              <a:t>        </a:t>
            </a:r>
            <a:r>
              <a:rPr lang="en-US" dirty="0" smtClean="0"/>
              <a:t>P</a:t>
            </a:r>
            <a:r>
              <a:rPr lang="sr-Latn-RS" dirty="0" smtClean="0"/>
              <a:t>osmatrane </a:t>
            </a:r>
            <a:r>
              <a:rPr lang="sr-Latn-RS" dirty="0" smtClean="0">
                <a:sym typeface="Wingdings" pitchFamily="2" charset="2"/>
              </a:rPr>
              <a:t> postavljanje zahteva  biranje  obavljanje manjih kupovina  samostalno kupovanje</a:t>
            </a:r>
          </a:p>
          <a:p>
            <a:pPr marL="870966" lvl="1" indent="-514350"/>
            <a:r>
              <a:rPr lang="sr-Latn-RS" dirty="0" smtClean="0"/>
              <a:t>Prijatelji</a:t>
            </a:r>
          </a:p>
          <a:p>
            <a:pPr marL="870966" lvl="1" indent="-514350">
              <a:buNone/>
            </a:pPr>
            <a:r>
              <a:rPr lang="sr-Latn-RS" sz="2300" dirty="0" smtClean="0"/>
              <a:t>...Ovo je dvosmeran proces...</a:t>
            </a:r>
          </a:p>
          <a:p>
            <a:pPr marL="870966" lvl="1" indent="-514350">
              <a:buNone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Karakteristike dece pt.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Pitanje etike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180" y="4286256"/>
            <a:ext cx="4535821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0125" y="0"/>
            <a:ext cx="8143875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u="sng" dirty="0" smtClean="0"/>
              <a:t>ŽIVOTNI CIKLUS PORODICE</a:t>
            </a:r>
          </a:p>
          <a:p>
            <a:pPr>
              <a:buNone/>
            </a:pPr>
            <a:endParaRPr lang="sr-Latn-RS" u="sng" dirty="0" smtClean="0"/>
          </a:p>
          <a:p>
            <a:pPr>
              <a:buNone/>
            </a:pPr>
            <a:r>
              <a:rPr lang="sr-Latn-RS" dirty="0" smtClean="0"/>
              <a:t>Osam faza:</a:t>
            </a:r>
          </a:p>
          <a:p>
            <a:pPr marL="596646" indent="-514350">
              <a:buNone/>
            </a:pPr>
            <a:r>
              <a:rPr lang="sr-Latn-RS" sz="2000" dirty="0" smtClean="0"/>
              <a:t>I</a:t>
            </a:r>
            <a:r>
              <a:rPr lang="sr-Latn-RS" sz="2800" dirty="0" smtClean="0"/>
              <a:t>      </a:t>
            </a:r>
            <a:r>
              <a:rPr lang="en-US" sz="2800" dirty="0" smtClean="0"/>
              <a:t>M</a:t>
            </a:r>
            <a:r>
              <a:rPr lang="sr-Latn-RS" sz="2800" dirty="0" smtClean="0"/>
              <a:t>lada neoženjena / neudata lica</a:t>
            </a:r>
          </a:p>
          <a:p>
            <a:pPr marL="596646" indent="-514350">
              <a:buNone/>
            </a:pPr>
            <a:r>
              <a:rPr lang="sr-Latn-RS" sz="2000" dirty="0" smtClean="0"/>
              <a:t>II</a:t>
            </a:r>
            <a:r>
              <a:rPr lang="sr-Latn-RS" sz="2800" dirty="0" smtClean="0"/>
              <a:t>     </a:t>
            </a:r>
            <a:r>
              <a:rPr lang="en-US" sz="2800" dirty="0" smtClean="0"/>
              <a:t>M</a:t>
            </a:r>
            <a:r>
              <a:rPr lang="sr-Latn-RS" sz="2800" dirty="0" smtClean="0"/>
              <a:t>ladi bračni parovi bez dece</a:t>
            </a:r>
          </a:p>
          <a:p>
            <a:pPr marL="596646" indent="-514350">
              <a:buNone/>
            </a:pPr>
            <a:r>
              <a:rPr lang="sr-Latn-RS" sz="2000" dirty="0" smtClean="0"/>
              <a:t>III</a:t>
            </a:r>
            <a:r>
              <a:rPr lang="sr-Latn-RS" sz="2800" dirty="0" smtClean="0"/>
              <a:t>    </a:t>
            </a:r>
            <a:r>
              <a:rPr lang="en-US" sz="2800" dirty="0" smtClean="0"/>
              <a:t>P</a:t>
            </a:r>
            <a:r>
              <a:rPr lang="sr-Latn-RS" sz="2800" dirty="0" smtClean="0"/>
              <a:t>uno gnezdo I</a:t>
            </a:r>
          </a:p>
          <a:p>
            <a:pPr marL="596646" indent="-514350">
              <a:buNone/>
            </a:pPr>
            <a:r>
              <a:rPr lang="sr-Latn-RS" sz="2000" dirty="0" smtClean="0"/>
              <a:t>IV</a:t>
            </a:r>
            <a:r>
              <a:rPr lang="sr-Latn-RS" sz="2800" dirty="0" smtClean="0"/>
              <a:t>    </a:t>
            </a:r>
            <a:r>
              <a:rPr lang="en-US" sz="2800" dirty="0" smtClean="0"/>
              <a:t>P</a:t>
            </a:r>
            <a:r>
              <a:rPr lang="sr-Latn-RS" sz="2800" dirty="0" smtClean="0"/>
              <a:t>uno gnezdo II</a:t>
            </a:r>
          </a:p>
          <a:p>
            <a:pPr marL="596646" indent="-514350">
              <a:buNone/>
            </a:pPr>
            <a:r>
              <a:rPr lang="sr-Latn-RS" sz="2000" dirty="0" smtClean="0"/>
              <a:t>V</a:t>
            </a:r>
            <a:r>
              <a:rPr lang="sr-Latn-RS" sz="2800" dirty="0" smtClean="0"/>
              <a:t>     </a:t>
            </a:r>
            <a:r>
              <a:rPr lang="en-US" sz="2800" dirty="0" smtClean="0"/>
              <a:t>P</a:t>
            </a:r>
            <a:r>
              <a:rPr lang="sr-Latn-RS" sz="2800" dirty="0" smtClean="0"/>
              <a:t>uno gnezdo III</a:t>
            </a:r>
          </a:p>
          <a:p>
            <a:pPr marL="596646" indent="-514350">
              <a:buNone/>
            </a:pPr>
            <a:r>
              <a:rPr lang="sr-Latn-RS" sz="2000" dirty="0" smtClean="0"/>
              <a:t>VI</a:t>
            </a:r>
            <a:r>
              <a:rPr lang="sr-Latn-RS" sz="2800" dirty="0" smtClean="0"/>
              <a:t>    Prazno gnezdo I</a:t>
            </a:r>
          </a:p>
          <a:p>
            <a:pPr marL="596646" indent="-514350">
              <a:buNone/>
            </a:pPr>
            <a:r>
              <a:rPr lang="sr-Latn-RS" sz="2000" dirty="0" smtClean="0"/>
              <a:t>VII</a:t>
            </a:r>
            <a:r>
              <a:rPr lang="sr-Latn-RS" sz="2800" dirty="0" smtClean="0"/>
              <a:t>   Prazno gnezdo II</a:t>
            </a:r>
          </a:p>
          <a:p>
            <a:pPr marL="596646" indent="-514350">
              <a:buNone/>
            </a:pPr>
            <a:r>
              <a:rPr lang="sr-Latn-RS" sz="2000" dirty="0" smtClean="0"/>
              <a:t>VIII</a:t>
            </a:r>
            <a:r>
              <a:rPr lang="sr-Latn-RS" sz="2800" dirty="0" smtClean="0"/>
              <a:t>  Jedan od supružnika / usamljene osobe</a:t>
            </a:r>
          </a:p>
          <a:p>
            <a:pPr marL="596646" indent="-514350">
              <a:buNone/>
            </a:pPr>
            <a:endParaRPr lang="sr-Latn-RS" sz="2800" dirty="0" smtClean="0"/>
          </a:p>
          <a:p>
            <a:pPr marL="870966" lvl="1" indent="-514350">
              <a:buNone/>
            </a:pPr>
            <a:r>
              <a:rPr lang="sr-Latn-RS" sz="2400" i="1" dirty="0" smtClean="0">
                <a:sym typeface="Wingdings" pitchFamily="2" charset="2"/>
              </a:rPr>
              <a:t>  </a:t>
            </a:r>
            <a:r>
              <a:rPr lang="sr-Latn-RS" sz="2400" i="1" dirty="0" smtClean="0"/>
              <a:t>Omogućava utvrđivanje relativno homogenih trž.</a:t>
            </a:r>
          </a:p>
          <a:p>
            <a:pPr marL="870966" lvl="1" indent="-514350">
              <a:buNone/>
            </a:pPr>
            <a:r>
              <a:rPr lang="sr-Latn-RS" sz="2400" i="1" dirty="0" smtClean="0"/>
              <a:t>segmenata i postavljanje adekvatnog mkt. miks</a:t>
            </a:r>
          </a:p>
          <a:p>
            <a:pPr marL="870966" lvl="1" indent="-514350">
              <a:buNone/>
            </a:pPr>
            <a:r>
              <a:rPr lang="sr-Latn-RS" sz="2400" i="1" dirty="0" smtClean="0"/>
              <a:t>programa</a:t>
            </a:r>
            <a:endParaRPr lang="en-US" sz="2400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97152"/>
            <a:ext cx="7498080" cy="1584176"/>
          </a:xfrm>
        </p:spPr>
        <p:txBody>
          <a:bodyPr/>
          <a:lstStyle/>
          <a:p>
            <a:pPr algn="r"/>
            <a:r>
              <a:rPr lang="sr-Latn-RS" dirty="0" smtClean="0"/>
              <a:t>Hvala na pažnji.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12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4216</TotalTime>
  <Words>230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PONAŠANJE POTROŠAČA Predavanje 13.maj 2020.</vt:lpstr>
      <vt:lpstr>6. Porodica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Windows7</cp:lastModifiedBy>
  <cp:revision>236</cp:revision>
  <dcterms:created xsi:type="dcterms:W3CDTF">2016-10-30T09:59:39Z</dcterms:created>
  <dcterms:modified xsi:type="dcterms:W3CDTF">2020-04-28T07:42:02Z</dcterms:modified>
</cp:coreProperties>
</file>