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3D1F0-D66F-4BCD-9DD7-F99B4C6B46B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149EC-E12B-4C56-800F-DCB87123D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149EC-E12B-4C56-800F-DCB87123DCB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54CE65-DA51-42CF-B49B-DE1A7D916CA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29036-C3A4-4848-A4AF-21B2F59A3D8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743200"/>
          </a:xfrm>
        </p:spPr>
        <p:txBody>
          <a:bodyPr>
            <a:normAutofit/>
          </a:bodyPr>
          <a:lstStyle/>
          <a:p>
            <a:r>
              <a:rPr lang="sr-Latn-RS" dirty="0" smtClean="0"/>
              <a:t>Visoka poslovna škola strukovnih studija novi sad</a:t>
            </a:r>
          </a:p>
          <a:p>
            <a:endParaRPr lang="sr-Latn-RS" dirty="0" smtClean="0"/>
          </a:p>
          <a:p>
            <a:r>
              <a:rPr lang="en-US" dirty="0" smtClean="0"/>
              <a:t>M</a:t>
            </a:r>
            <a:r>
              <a:rPr lang="sr-Latn-RS" dirty="0" smtClean="0"/>
              <a:t>arketing u turizmu</a:t>
            </a:r>
          </a:p>
          <a:p>
            <a:r>
              <a:rPr lang="sr-Latn-RS" dirty="0" smtClean="0"/>
              <a:t> </a:t>
            </a:r>
            <a:r>
              <a:rPr lang="sr-Latn-RS" dirty="0" smtClean="0"/>
              <a:t>PROFESOR: dr NATAŠA PAVLOVIĆ</a:t>
            </a:r>
          </a:p>
          <a:p>
            <a:r>
              <a:rPr lang="sr-Latn-RS" dirty="0" smtClean="0"/>
              <a:t>ASISENT: DRAGANA GAŠEVIĆ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N</a:t>
            </a:r>
            <a:r>
              <a:rPr lang="sr-Latn-RS" dirty="0" smtClean="0"/>
              <a:t>ovi sad, 12.05.2020. godine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KANALI PRODAJE KAO INSTRUMENT MARKETINGA U TURI</a:t>
            </a:r>
            <a:r>
              <a:rPr lang="sr-Latn-RS" sz="3600" b="1" dirty="0" smtClean="0"/>
              <a:t>ZMU I HOTELIJERSTVU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ODNOSI U KANALIMA PRODAJE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truktura kanala prodaje može se podeliti na osnovne dve grupe:</a:t>
            </a:r>
          </a:p>
          <a:p>
            <a:pPr marL="342900" indent="-342900">
              <a:buAutoNum type="arabicPeriod"/>
            </a:pPr>
            <a:r>
              <a:rPr lang="en-US" dirty="0" smtClean="0"/>
              <a:t>K</a:t>
            </a:r>
            <a:r>
              <a:rPr lang="sr-Latn-RS" dirty="0" smtClean="0"/>
              <a:t>onvencionalni kanali prodaje – konvencionalni marketing sistemi</a:t>
            </a:r>
          </a:p>
          <a:p>
            <a:pPr marL="342900" indent="-342900">
              <a:buAutoNum type="arabicPeriod"/>
            </a:pPr>
            <a:r>
              <a:rPr lang="en-US" dirty="0" smtClean="0"/>
              <a:t>V</a:t>
            </a:r>
            <a:r>
              <a:rPr lang="sr-Latn-RS" dirty="0" smtClean="0"/>
              <a:t>ertikalno integrisani kanali prodaje – vertikalni marketing sistemi:</a:t>
            </a:r>
          </a:p>
          <a:p>
            <a:pPr marL="342900" indent="-342900">
              <a:buAutoNum type="arabicPeriod"/>
            </a:pPr>
            <a:r>
              <a:rPr lang="sr-Latn-RS" dirty="0" smtClean="0"/>
              <a:t>- korporacijski</a:t>
            </a:r>
          </a:p>
          <a:p>
            <a:pPr marL="342900" indent="-342900">
              <a:buAutoNum type="arabicPeriod"/>
            </a:pPr>
            <a:r>
              <a:rPr lang="sr-Latn-RS" dirty="0" smtClean="0"/>
              <a:t>- administrativni i </a:t>
            </a:r>
          </a:p>
          <a:p>
            <a:pPr marL="342900" indent="-342900">
              <a:buAutoNum type="arabicPeriod"/>
            </a:pPr>
            <a:r>
              <a:rPr lang="sr-Latn-RS" dirty="0" smtClean="0"/>
              <a:t>- ugovorni marketing sistemi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90206" y="1219200"/>
            <a:ext cx="5548993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HVALA NA PAŽNJI!!! </a:t>
            </a:r>
            <a:endParaRPr lang="en-US" dirty="0"/>
          </a:p>
        </p:txBody>
      </p:sp>
      <p:pic>
        <p:nvPicPr>
          <p:cNvPr id="4" name="Content Placeholder 3" descr="unname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05931" y="2127250"/>
            <a:ext cx="3095625" cy="3371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5814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C00000"/>
                </a:solidFill>
              </a:rPr>
              <a:t> </a:t>
            </a:r>
            <a:r>
              <a:rPr lang="sr-Latn-RS" sz="1800" cap="none" dirty="0" smtClean="0">
                <a:solidFill>
                  <a:srgbClr val="C00000"/>
                </a:solidFill>
              </a:rPr>
              <a:t>Prodaja </a:t>
            </a:r>
            <a:r>
              <a:rPr lang="sr-Latn-RS" sz="1800" cap="none" dirty="0" smtClean="0">
                <a:sym typeface="Wingdings"/>
              </a:rPr>
              <a:t> jedna od najosetljivijih faza u poslovanju na turističkom tržištu</a:t>
            </a:r>
          </a:p>
          <a:p>
            <a:pPr algn="l">
              <a:buFont typeface="Wingdings" pitchFamily="2" charset="2"/>
              <a:buChar char="Ø"/>
            </a:pPr>
            <a:r>
              <a:rPr lang="sr-Latn-RS" sz="1800" cap="none" dirty="0" smtClean="0">
                <a:sym typeface="Wingdings"/>
              </a:rPr>
              <a:t>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Neistovremenost</a:t>
            </a:r>
            <a:r>
              <a:rPr lang="sr-Latn-RS" sz="1800" cap="none" dirty="0" smtClean="0">
                <a:sym typeface="Wingdings"/>
              </a:rPr>
              <a:t> odvijanja procesa proizvodnje i procesa kupovine, omogućava kupovinu turističkog proizvoda (</a:t>
            </a:r>
            <a:r>
              <a:rPr lang="sr-Latn-RS" sz="1800" i="1" cap="none" dirty="0" smtClean="0">
                <a:solidFill>
                  <a:srgbClr val="C00000"/>
                </a:solidFill>
                <a:sym typeface="Wingdings"/>
              </a:rPr>
              <a:t>ex ante prodaja</a:t>
            </a:r>
            <a:r>
              <a:rPr lang="sr-Latn-RS" sz="1800" cap="none" dirty="0" smtClean="0">
                <a:sym typeface="Wingdings"/>
              </a:rPr>
              <a:t>) pre njegovog korišćenja (</a:t>
            </a:r>
            <a:r>
              <a:rPr lang="sr-Latn-RS" sz="1800" i="1" cap="none" dirty="0" smtClean="0">
                <a:solidFill>
                  <a:srgbClr val="C00000"/>
                </a:solidFill>
                <a:sym typeface="Wingdings"/>
              </a:rPr>
              <a:t>ex post isporuci</a:t>
            </a:r>
            <a:r>
              <a:rPr lang="sr-Latn-RS" sz="1800" cap="none" dirty="0" smtClean="0">
                <a:sym typeface="Wingdings"/>
              </a:rPr>
              <a:t>)</a:t>
            </a:r>
          </a:p>
          <a:p>
            <a:pPr algn="l">
              <a:buFont typeface="Wingdings" pitchFamily="2" charset="2"/>
              <a:buChar char="Ø"/>
            </a:pP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Heterogenost i složenost </a:t>
            </a:r>
            <a:r>
              <a:rPr lang="sr-Latn-RS" sz="1800" cap="none" dirty="0" smtClean="0">
                <a:sym typeface="Wingdings"/>
              </a:rPr>
              <a:t>odnosa na turističkom tržištu potreba postojanja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raznovrsnih oblika prodaje</a:t>
            </a:r>
            <a:r>
              <a:rPr lang="sr-Latn-RS" sz="1800" cap="none" dirty="0" smtClean="0">
                <a:sym typeface="Wingdings"/>
              </a:rPr>
              <a:t> osnovni cilj da se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turistički proizvod učini raspoloživim</a:t>
            </a:r>
            <a:r>
              <a:rPr lang="sr-Latn-RS" sz="1800" cap="none" dirty="0" smtClean="0">
                <a:sym typeface="Wingdings"/>
              </a:rPr>
              <a:t> i dostupnim potencijalnim potrošačima: u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određenom vremenu</a:t>
            </a:r>
            <a:r>
              <a:rPr lang="sr-Latn-RS" sz="1800" cap="none" dirty="0" smtClean="0">
                <a:sym typeface="Wingdings"/>
              </a:rPr>
              <a:t>,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na određenom mestu</a:t>
            </a:r>
            <a:r>
              <a:rPr lang="sr-Latn-RS" sz="1800" cap="none" dirty="0" smtClean="0">
                <a:sym typeface="Wingdings"/>
              </a:rPr>
              <a:t>,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na pravi način</a:t>
            </a:r>
            <a:r>
              <a:rPr lang="sr-Latn-RS" sz="1800" cap="none" dirty="0" smtClean="0">
                <a:sym typeface="Wingdings"/>
              </a:rPr>
              <a:t>, uz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najniže troškove</a:t>
            </a:r>
            <a:r>
              <a:rPr lang="sr-Latn-RS" sz="1800" cap="none" dirty="0" smtClean="0">
                <a:sym typeface="Wingdings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ISPORUKA VREDNOSTI – KANALI PRODAJE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Funkcija kanala prodaje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2900" dirty="0" smtClean="0">
                <a:solidFill>
                  <a:srgbClr val="C00000"/>
                </a:solidFill>
              </a:rPr>
              <a:t>D</a:t>
            </a:r>
            <a:r>
              <a:rPr lang="sr-Latn-RS" sz="2900" dirty="0" smtClean="0">
                <a:solidFill>
                  <a:srgbClr val="C00000"/>
                </a:solidFill>
              </a:rPr>
              <a:t>istribucija kroz kanale prodaje uključuje dve osnovne vrste aktivnosti:</a:t>
            </a:r>
          </a:p>
          <a:p>
            <a:pPr>
              <a:buNone/>
            </a:pPr>
            <a:r>
              <a:rPr lang="sr-Latn-RS" sz="2900" dirty="0" smtClean="0">
                <a:solidFill>
                  <a:srgbClr val="C00000"/>
                </a:solidFill>
              </a:rPr>
              <a:t>	</a:t>
            </a:r>
            <a:r>
              <a:rPr lang="sr-Latn-RS" sz="2900" dirty="0" smtClean="0">
                <a:solidFill>
                  <a:srgbClr val="C00000"/>
                </a:solidFill>
              </a:rPr>
              <a:t>- izbor kanala prodaje i fizičku distribuciju</a:t>
            </a:r>
          </a:p>
          <a:p>
            <a:pPr>
              <a:buNone/>
            </a:pPr>
            <a:r>
              <a:rPr lang="sr-Latn-RS" sz="2900" dirty="0" smtClean="0">
                <a:solidFill>
                  <a:srgbClr val="C00000"/>
                </a:solidFill>
              </a:rPr>
              <a:t>	</a:t>
            </a:r>
            <a:r>
              <a:rPr lang="sr-Latn-RS" sz="2900" dirty="0" smtClean="0">
                <a:solidFill>
                  <a:srgbClr val="C00000"/>
                </a:solidFill>
              </a:rPr>
              <a:t>- marketinšku logistiku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 smtClean="0">
                <a:solidFill>
                  <a:srgbClr val="C00000"/>
                </a:solidFill>
              </a:rPr>
              <a:t>O</a:t>
            </a:r>
            <a:r>
              <a:rPr lang="sr-Latn-RS" sz="2900" dirty="0" smtClean="0">
                <a:solidFill>
                  <a:srgbClr val="C00000"/>
                </a:solidFill>
              </a:rPr>
              <a:t>snovna funkcija kanala prodaje (kanala marketinga, kanala distribucije) odnosi se na olakšavanje procesa razmene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 premošćavanje jaza između proizvodnje i potrošnje, kao dve krajnje faze celokupnog procesa reprodukcije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O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snovne funkcije u širem kontekstu mogu se sistematizovati na sledeći način (Kotler &amp; Bowen, 2010):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I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nformisanje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P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romocija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K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ontakti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U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sklađivanje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P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regovaranje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F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izička distribucija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F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inansiranje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900" dirty="0" smtClean="0">
                <a:solidFill>
                  <a:srgbClr val="C00000"/>
                </a:solidFill>
                <a:sym typeface="Wingdings"/>
              </a:rPr>
              <a:t>P</a:t>
            </a:r>
            <a:r>
              <a:rPr lang="sr-Latn-RS" sz="2900" dirty="0" smtClean="0">
                <a:solidFill>
                  <a:srgbClr val="C00000"/>
                </a:solidFill>
                <a:sym typeface="Wingdings"/>
              </a:rPr>
              <a:t>reuzimanje rizika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038600"/>
            <a:ext cx="2867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352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1800" cap="none" dirty="0" smtClean="0">
                <a:solidFill>
                  <a:srgbClr val="C00000"/>
                </a:solidFill>
              </a:rPr>
              <a:t>P</a:t>
            </a:r>
            <a:r>
              <a:rPr lang="sr-Latn-RS" sz="1800" cap="none" dirty="0" smtClean="0">
                <a:solidFill>
                  <a:srgbClr val="C00000"/>
                </a:solidFill>
              </a:rPr>
              <a:t>osrednici</a:t>
            </a:r>
            <a:r>
              <a:rPr lang="sr-Latn-RS" sz="1800" cap="none" dirty="0" smtClean="0">
                <a:sym typeface="Wingdings"/>
              </a:rPr>
              <a:t> članovi marketinškog kanala u turizmu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uobičajeno ne kupuju turistički proizvod</a:t>
            </a:r>
            <a:r>
              <a:rPr lang="sr-Latn-RS" sz="1800" cap="none" dirty="0" smtClean="0">
                <a:sym typeface="Wingdings"/>
              </a:rPr>
              <a:t> koji miksuju i stvaraju sopstveni turistički proizvod time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ne preuzimaju rizik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cap="none" dirty="0" smtClean="0">
                <a:solidFill>
                  <a:srgbClr val="C00000"/>
                </a:solidFill>
                <a:sym typeface="Wingdings"/>
              </a:rPr>
              <a:t>P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osrednici mogu kupovati turističke proizvode</a:t>
            </a:r>
            <a:r>
              <a:rPr lang="sr-Latn-RS" sz="1800" cap="none" dirty="0" smtClean="0">
                <a:sym typeface="Wingdings"/>
              </a:rPr>
              <a:t>, biti njihovi vlasnici i preprodavati ih dok postoji grupa učesnika u kanalima prodaje koji pomažu procesu distribucije, ali se </a:t>
            </a:r>
            <a:r>
              <a:rPr lang="sr-Latn-RS" sz="1800" cap="none" dirty="0" smtClean="0">
                <a:solidFill>
                  <a:srgbClr val="C00000"/>
                </a:solidFill>
                <a:sym typeface="Wingdings"/>
              </a:rPr>
              <a:t>ne bave preuzimanjem vlasništva</a:t>
            </a:r>
          </a:p>
          <a:p>
            <a:pPr algn="l"/>
            <a:endParaRPr lang="sr-Latn-RS" dirty="0" smtClean="0">
              <a:sym typeface="Wingdings"/>
            </a:endParaRP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POSREDNICI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287291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81000"/>
            <a:ext cx="287291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VIŠEKANALNI MARKETING</a:t>
            </a:r>
            <a:endParaRPr lang="en-US" dirty="0"/>
          </a:p>
        </p:txBody>
      </p:sp>
      <p:pic>
        <p:nvPicPr>
          <p:cNvPr id="5" name="Picture Placeholder 4" descr="1_j8MEPQ354f61MXrKS41zHw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35" b="113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b="1" dirty="0" smtClean="0">
                <a:solidFill>
                  <a:schemeClr val="bg1">
                    <a:lumMod val="75000"/>
                  </a:schemeClr>
                </a:solidFill>
              </a:rPr>
              <a:t>korišćenje dva ili više kanala u cilju dostizanja ključnih segmenata tržišta u cilju prodaje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>
                <a:solidFill>
                  <a:schemeClr val="bg1">
                    <a:lumMod val="75000"/>
                  </a:schemeClr>
                </a:solidFill>
              </a:rPr>
              <a:t>usmerava preduzeća ka stvarnju integrisanog sistema marketinga</a:t>
            </a:r>
            <a:r>
              <a:rPr lang="sr-Latn-RS" b="1" dirty="0" smtClean="0">
                <a:solidFill>
                  <a:schemeClr val="bg1">
                    <a:lumMod val="75000"/>
                  </a:schemeClr>
                </a:solidFill>
                <a:sym typeface="Wingdings"/>
              </a:rPr>
              <a:t>strategije i taktike prodaje jednim kanalom održavaju strategije i taktike svim drugim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>
                <a:solidFill>
                  <a:schemeClr val="bg1">
                    <a:lumMod val="75000"/>
                  </a:schemeClr>
                </a:solidFill>
                <a:sym typeface="Wingdings"/>
              </a:rPr>
              <a:t>obezbeđuje se veća pokrivenost tržišta, niži troškovi i bolje prilagođavanje potrebama pojedinih kupaca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Tradicio</a:t>
            </a:r>
            <a:r>
              <a:rPr lang="sr-Latn-RS" dirty="0" smtClean="0"/>
              <a:t>nalni distributivni sistemi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istributivni sistemi zasnovani na internetu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C00000"/>
                </a:solidFill>
              </a:rPr>
              <a:t>N</a:t>
            </a:r>
            <a:r>
              <a:rPr lang="sr-Latn-RS" sz="1800" dirty="0" smtClean="0">
                <a:solidFill>
                  <a:srgbClr val="C00000"/>
                </a:solidFill>
              </a:rPr>
              <a:t>astali u drugoj polovini XX veka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C00000"/>
                </a:solidFill>
              </a:rPr>
              <a:t>S</a:t>
            </a:r>
            <a:r>
              <a:rPr lang="sr-Latn-RS" sz="1800" dirty="0" smtClean="0">
                <a:solidFill>
                  <a:srgbClr val="C00000"/>
                </a:solidFill>
              </a:rPr>
              <a:t>astoje se od:</a:t>
            </a:r>
          </a:p>
          <a:p>
            <a:pPr>
              <a:buNone/>
            </a:pPr>
            <a:r>
              <a:rPr lang="sr-Latn-RS" sz="1800" dirty="0" smtClean="0">
                <a:solidFill>
                  <a:srgbClr val="C00000"/>
                </a:solidFill>
              </a:rPr>
              <a:t>	</a:t>
            </a:r>
            <a:r>
              <a:rPr lang="sr-Latn-RS" sz="1800" dirty="0" smtClean="0">
                <a:solidFill>
                  <a:srgbClr val="C00000"/>
                </a:solidFill>
              </a:rPr>
              <a:t>- direktnih kanala od potrošača do proizvođača</a:t>
            </a:r>
          </a:p>
          <a:p>
            <a:pPr>
              <a:buNone/>
            </a:pPr>
            <a:r>
              <a:rPr lang="sr-Latn-RS" sz="1800" dirty="0" smtClean="0">
                <a:solidFill>
                  <a:srgbClr val="C00000"/>
                </a:solidFill>
              </a:rPr>
              <a:t>	</a:t>
            </a:r>
            <a:r>
              <a:rPr lang="sr-Latn-RS" sz="1800" dirty="0" smtClean="0">
                <a:solidFill>
                  <a:srgbClr val="C00000"/>
                </a:solidFill>
              </a:rPr>
              <a:t>- turističkih organizacija koje olakšavaju proces kupovine</a:t>
            </a:r>
          </a:p>
          <a:p>
            <a:pPr>
              <a:buNone/>
            </a:pPr>
            <a:r>
              <a:rPr lang="sr-Latn-RS" sz="1800" dirty="0" smtClean="0">
                <a:solidFill>
                  <a:srgbClr val="C00000"/>
                </a:solidFill>
              </a:rPr>
              <a:t>	</a:t>
            </a:r>
            <a:r>
              <a:rPr lang="sr-Latn-RS" sz="1800" dirty="0" smtClean="0">
                <a:solidFill>
                  <a:srgbClr val="C00000"/>
                </a:solidFill>
              </a:rPr>
              <a:t>- posrednika</a:t>
            </a:r>
          </a:p>
          <a:p>
            <a:pPr>
              <a:buNone/>
            </a:pPr>
            <a:r>
              <a:rPr lang="sr-Latn-RS" sz="1800" dirty="0" smtClean="0">
                <a:solidFill>
                  <a:srgbClr val="C00000"/>
                </a:solidFill>
              </a:rPr>
              <a:t>	</a:t>
            </a:r>
            <a:r>
              <a:rPr lang="sr-Latn-RS" sz="1800" dirty="0" smtClean="0">
                <a:solidFill>
                  <a:srgbClr val="C00000"/>
                </a:solidFill>
              </a:rPr>
              <a:t>- posebnih sistema: globalni distributivni sistemi i centralni rezervacioni sistemi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C00000"/>
                </a:solidFill>
              </a:rPr>
              <a:t>K</a:t>
            </a:r>
            <a:r>
              <a:rPr lang="sr-Latn-RS" sz="1800" dirty="0" smtClean="0">
                <a:solidFill>
                  <a:srgbClr val="C00000"/>
                </a:solidFill>
              </a:rPr>
              <a:t>rajem XX i početkom XXI veka potrošači imaju mnogo veći izbor digitalnih kanala pomoću kojih dobijaju informacije i rezervišu putovanja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C00000"/>
                </a:solidFill>
              </a:rPr>
              <a:t>U</a:t>
            </a:r>
            <a:r>
              <a:rPr lang="sr-Latn-RS" sz="1800" dirty="0" smtClean="0">
                <a:solidFill>
                  <a:srgbClr val="C00000"/>
                </a:solidFill>
              </a:rPr>
              <a:t>vođenje interneta omogućilo je svima da imaju pristup i da se uključe u objedinjenu platformu za informacije i rezervisanje putovanja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C00000"/>
                </a:solidFill>
              </a:rPr>
              <a:t>I</a:t>
            </a:r>
            <a:r>
              <a:rPr lang="sr-Latn-RS" sz="1800" dirty="0" smtClean="0">
                <a:solidFill>
                  <a:srgbClr val="C00000"/>
                </a:solidFill>
              </a:rPr>
              <a:t>nternet stvorio izuzetne poslovne mogućnosti za e-posrednike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000" b="1" dirty="0" smtClean="0"/>
              <a:t>TRADICIONALNI I DISTRIBUTIVNI SISTEMI ZASNOVANI NA INTERNETU</a:t>
            </a:r>
            <a:endParaRPr lang="en-US" sz="2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685800"/>
            <a:ext cx="221524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85800"/>
            <a:ext cx="1981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DIREKTNA PRODAJA</a:t>
            </a:r>
            <a:endParaRPr lang="en-US" dirty="0"/>
          </a:p>
        </p:txBody>
      </p:sp>
      <p:pic>
        <p:nvPicPr>
          <p:cNvPr id="5" name="Picture Placeholder 4" descr="direct-mai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166" b="716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609600"/>
            <a:ext cx="2438400" cy="6019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Latn-RS" b="1" dirty="0" smtClean="0"/>
              <a:t>Neposredan odnos između preduzeća turističke privrede i kupca, bez uključenja posredništva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Prednosti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uspostavlja i održava neposredne kontakte sa potrošačima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ostvaruje kontrolu nad plasmanom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prevazilazi moguće pomanjkanje efikasnih i dobro organizovanih posrednika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kroz izgradnju i održavanje sopstvene prodajne organizacije  snižava troškove i povećava konkurentnost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distancira se od ostalih preduzeća  sa  istim/sličnim asortimanom i kreira sopstveni imidž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Takođe: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- može stvoriti reputaciju na osnovu višeg nivoa lične usluge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- poboljšava kontrolu nad tokom informacija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- spre čava plaćanje naknada posrednicima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INDIREKTNA PRODAJA</a:t>
            </a:r>
            <a:endParaRPr lang="en-US" dirty="0"/>
          </a:p>
        </p:txBody>
      </p:sp>
      <p:pic>
        <p:nvPicPr>
          <p:cNvPr id="5" name="Picture Placeholder 4" descr="LG-Sales-Marketing-1080x63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896" r="989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2438400" cy="5638800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U</a:t>
            </a:r>
            <a:r>
              <a:rPr lang="sr-Latn-RS" sz="1200" b="1" dirty="0" smtClean="0"/>
              <a:t>ključuje učešće jednog ili više posrednika između preduzeća turističke privrede i kupca i ima različite oblike poslovanja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r-Latn-RS" sz="1200" dirty="0" smtClean="0"/>
              <a:t>Dve bazične funkcije odnose se na: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r-Latn-RS" sz="1200" dirty="0" smtClean="0"/>
              <a:t>-povećanje broja mesta prodaje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r-Latn-RS" sz="1200" dirty="0" smtClean="0"/>
              <a:t>-olakšavanje kupovine turističkog proizvoda pre vremena korišćenja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sr-Latn-RS" sz="1200" dirty="0" smtClean="0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dirty="0" smtClean="0"/>
              <a:t>O</a:t>
            </a:r>
            <a:r>
              <a:rPr lang="sr-Latn-RS" sz="1200" dirty="0" smtClean="0"/>
              <a:t>snovni posrednici u prodaji: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r-Latn-RS" sz="1200" dirty="0" smtClean="0"/>
              <a:t>- turističke agencije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r-Latn-RS" sz="1200" dirty="0" smtClean="0"/>
              <a:t>- organizatori putovanja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r-Latn-RS" sz="1200" dirty="0" smtClean="0"/>
              <a:t>- specijalizovani  kompanije, organizacije i udruženja  (konzorcijumi; globalni distributivni  sistemi; nacionalne, regionalne i lokalne turističke organizacije; turistički informativni centri; avio-kompanije; internet posrednici; kongresni biroi; kompanije za iznajmljivanje vozila; auto-moto organizacije; kompanije za podsticajna putovanja </a:t>
            </a:r>
          </a:p>
          <a:p>
            <a:pPr>
              <a:buFontTx/>
              <a:buChar char="-"/>
            </a:pP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 KANALA PRODAJE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900" dirty="0" err="1" smtClean="0"/>
              <a:t>Izbor</a:t>
            </a:r>
            <a:r>
              <a:rPr lang="sr-Latn-RS" sz="1900" dirty="0" smtClean="0"/>
              <a:t> kanala prodaje predstavlja odluku o </a:t>
            </a:r>
            <a:r>
              <a:rPr lang="sr-Latn-RS" sz="1900" dirty="0" smtClean="0">
                <a:solidFill>
                  <a:srgbClr val="C00000"/>
                </a:solidFill>
              </a:rPr>
              <a:t>broju, strukturi i osobenostima posrednika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C00000"/>
                </a:solidFill>
              </a:rPr>
              <a:t>F</a:t>
            </a:r>
            <a:r>
              <a:rPr lang="sr-Latn-RS" sz="1900" dirty="0" smtClean="0">
                <a:solidFill>
                  <a:srgbClr val="C00000"/>
                </a:solidFill>
              </a:rPr>
              <a:t>aktori </a:t>
            </a:r>
            <a:r>
              <a:rPr lang="sr-Latn-RS" sz="1900" dirty="0" smtClean="0"/>
              <a:t>koji utiču na izbor kanala prodaje preduzeća turističke privrede obuhvataju karakteristike:</a:t>
            </a:r>
          </a:p>
          <a:p>
            <a:pPr algn="just"/>
            <a:r>
              <a:rPr lang="en-US" sz="1900" dirty="0" smtClean="0">
                <a:solidFill>
                  <a:srgbClr val="C00000"/>
                </a:solidFill>
              </a:rPr>
              <a:t>t</a:t>
            </a:r>
            <a:r>
              <a:rPr lang="sr-Latn-RS" sz="1900" dirty="0" smtClean="0">
                <a:solidFill>
                  <a:srgbClr val="C00000"/>
                </a:solidFill>
              </a:rPr>
              <a:t>ržišta</a:t>
            </a:r>
          </a:p>
          <a:p>
            <a:pPr algn="just"/>
            <a:r>
              <a:rPr lang="en-US" sz="1900" dirty="0" smtClean="0">
                <a:solidFill>
                  <a:srgbClr val="C00000"/>
                </a:solidFill>
              </a:rPr>
              <a:t>p</a:t>
            </a:r>
            <a:r>
              <a:rPr lang="sr-Latn-RS" sz="1900" dirty="0" smtClean="0">
                <a:solidFill>
                  <a:srgbClr val="C00000"/>
                </a:solidFill>
              </a:rPr>
              <a:t>roizvoda</a:t>
            </a:r>
          </a:p>
          <a:p>
            <a:pPr algn="just"/>
            <a:r>
              <a:rPr lang="en-US" sz="1900" dirty="0" smtClean="0">
                <a:solidFill>
                  <a:srgbClr val="C00000"/>
                </a:solidFill>
              </a:rPr>
              <a:t>s</a:t>
            </a:r>
            <a:r>
              <a:rPr lang="sr-Latn-RS" sz="1900" dirty="0" smtClean="0">
                <a:solidFill>
                  <a:srgbClr val="C00000"/>
                </a:solidFill>
              </a:rPr>
              <a:t>amog preduzeća/njegovih resursa</a:t>
            </a:r>
          </a:p>
          <a:p>
            <a:pPr algn="just"/>
            <a:r>
              <a:rPr lang="en-US" sz="1900" dirty="0" smtClean="0"/>
              <a:t>p</a:t>
            </a:r>
            <a:r>
              <a:rPr lang="sr-Latn-RS" sz="1900" dirty="0" smtClean="0"/>
              <a:t>otrošača</a:t>
            </a:r>
          </a:p>
          <a:p>
            <a:pPr algn="just"/>
            <a:r>
              <a:rPr lang="en-US" sz="1900" dirty="0" smtClean="0"/>
              <a:t>p</a:t>
            </a:r>
            <a:r>
              <a:rPr lang="sr-Latn-RS" sz="1900" dirty="0" smtClean="0"/>
              <a:t>osrednika</a:t>
            </a:r>
          </a:p>
          <a:p>
            <a:pPr algn="just"/>
            <a:r>
              <a:rPr lang="en-US" sz="1900" dirty="0" smtClean="0"/>
              <a:t>o</a:t>
            </a:r>
            <a:r>
              <a:rPr lang="sr-Latn-RS" sz="1900" dirty="0" smtClean="0"/>
              <a:t>kruženja i </a:t>
            </a:r>
          </a:p>
          <a:p>
            <a:pPr algn="just"/>
            <a:r>
              <a:rPr lang="en-US" sz="1900" dirty="0" smtClean="0"/>
              <a:t>k</a:t>
            </a:r>
            <a:r>
              <a:rPr lang="sr-Latn-RS" sz="1900" dirty="0" smtClean="0"/>
              <a:t>onkurencije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038600"/>
            <a:ext cx="44577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</TotalTime>
  <Words>597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KANALI PRODAJE KAO INSTRUMENT MARKETINGA U TURIZMU I HOTELIJERSTVU</vt:lpstr>
      <vt:lpstr>ISPORUKA VREDNOSTI – KANALI PRODAJE</vt:lpstr>
      <vt:lpstr>Funkcija kanala prodaje</vt:lpstr>
      <vt:lpstr>POSREDNICI</vt:lpstr>
      <vt:lpstr>VIŠEKANALNI MARKETING</vt:lpstr>
      <vt:lpstr>TRADICIONALNI I DISTRIBUTIVNI SISTEMI ZASNOVANI NA INTERNETU</vt:lpstr>
      <vt:lpstr>DIREKTNA PRODAJA</vt:lpstr>
      <vt:lpstr>INDIREKTNA PRODAJA</vt:lpstr>
      <vt:lpstr>IZBOR KANALA PRODAJE</vt:lpstr>
      <vt:lpstr>ODNOSI U KANALIMA PRODAJE</vt:lpstr>
      <vt:lpstr>HVALA NA PAŽNJI!!!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Kanali prodaje kao instrument marketinga u turizmu i hotelijerstvu</dc:title>
  <dc:creator>win7</dc:creator>
  <cp:lastModifiedBy>win7</cp:lastModifiedBy>
  <cp:revision>19</cp:revision>
  <dcterms:created xsi:type="dcterms:W3CDTF">2020-05-03T12:09:05Z</dcterms:created>
  <dcterms:modified xsi:type="dcterms:W3CDTF">2020-05-03T14:24:39Z</dcterms:modified>
</cp:coreProperties>
</file>