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74B31D-2285-4576-9B8B-954ECEF5A9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EA6608-6E54-47A0-A458-B7C977C9BDA6}" type="datetimeFigureOut">
              <a:rPr lang="en-US" smtClean="0"/>
              <a:t>5/13/2020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Knjigovodstveno obuhvatanje poslovnih rashoda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79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52 – Troškovi zarada, naknada zarada i ostali lični rashodi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>
                <a:latin typeface="+mj-lt"/>
              </a:rPr>
              <a:t>Osnovicu za obračun poreza na zarade </a:t>
            </a:r>
            <a:r>
              <a:rPr lang="vi-VN" dirty="0">
                <a:latin typeface="+mj-lt"/>
              </a:rPr>
              <a:t>čini zarada umanjena za poslednji objavljen neoporeziv iznos / ukupno poresko oslobađanje, koji od </a:t>
            </a:r>
            <a:r>
              <a:rPr lang="vi-VN" b="1" dirty="0">
                <a:latin typeface="+mj-lt"/>
              </a:rPr>
              <a:t>1. januara 2020. god. iznosi 16.300,00 </a:t>
            </a:r>
            <a:r>
              <a:rPr lang="vi-VN" dirty="0">
                <a:latin typeface="+mj-lt"/>
              </a:rPr>
              <a:t>din., Prema inoviranom članu 15a Zakona o porezu na dohodak građana („Sl. glasnik RS”, br. 24/2001 … i 86/2019). Usklađuje se sa godišnjim indeksom potrošačkih cena ostvarenog u kalendarskoj godini koja prethodi godini u kojoj se usklađivanje vrši, prema podacima republičkog organa za osnove statistike Vlade RS.</a:t>
            </a:r>
          </a:p>
          <a:p>
            <a:r>
              <a:rPr lang="vi-VN" b="1" dirty="0">
                <a:latin typeface="+mj-lt"/>
              </a:rPr>
              <a:t>Stopa poreza na zarade i poreska </a:t>
            </a:r>
            <a:r>
              <a:rPr lang="vi-VN" b="1" dirty="0" smtClean="0">
                <a:latin typeface="+mj-lt"/>
              </a:rPr>
              <a:t>osnovica</a:t>
            </a:r>
            <a:r>
              <a:rPr lang="sr-Latn-RS" b="1" dirty="0" smtClean="0">
                <a:latin typeface="+mj-lt"/>
              </a:rPr>
              <a:t>: </a:t>
            </a:r>
            <a:r>
              <a:rPr lang="vi-VN" dirty="0" smtClean="0">
                <a:latin typeface="+mj-lt"/>
              </a:rPr>
              <a:t>U </a:t>
            </a:r>
            <a:r>
              <a:rPr lang="vi-VN" dirty="0">
                <a:latin typeface="+mj-lt"/>
              </a:rPr>
              <a:t>skladu sa Zakonom o porezu na dohodak građana, zarada se oporezuje </a:t>
            </a:r>
            <a:r>
              <a:rPr lang="vi-VN" b="1" dirty="0">
                <a:latin typeface="+mj-lt"/>
              </a:rPr>
              <a:t>po stopi od 10%.</a:t>
            </a:r>
            <a:r>
              <a:rPr lang="vi-VN" dirty="0">
                <a:latin typeface="+mj-lt"/>
              </a:rPr>
              <a:t> Osnovicu poreza na zarade čini zarada umanjena za neoporezivi iznos.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52 – Troškovi zarada, naknada zarada i ostali lični rashodi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>
                <a:latin typeface="+mj-lt"/>
              </a:rPr>
              <a:t>VRSTE POREZA I DOPRINOSA </a:t>
            </a:r>
          </a:p>
          <a:p>
            <a:pPr marL="114300" indent="0">
              <a:buNone/>
            </a:pPr>
            <a:r>
              <a:rPr lang="vi-VN" dirty="0">
                <a:latin typeface="+mj-lt"/>
              </a:rPr>
              <a:t>Prema inoviranim odredbama člana 44. Zakona o doprinosima za obavezno socijalno osiguranje („Sl. glasnik RS”, br. 84/2004 … i 86/2019 – dalje: Zakon o doprinosima), stope po kojima se obračunavaju i plaćaju doprinosi za obavezno socijalno osiguranje od 1. januara 2020. godine na zarade/plate i naknade zarade/plate iznose:</a:t>
            </a:r>
          </a:p>
          <a:p>
            <a:r>
              <a:rPr lang="vi-VN" dirty="0">
                <a:latin typeface="+mj-lt"/>
              </a:rPr>
              <a:t>IZ ZARADE ZAPOSLENIH – NA TERET ZAPOSLENOG </a:t>
            </a:r>
          </a:p>
          <a:p>
            <a:pPr lvl="1"/>
            <a:r>
              <a:rPr lang="vi-VN" dirty="0">
                <a:latin typeface="+mj-lt"/>
              </a:rPr>
              <a:t>Stopa poreza na dohodak građana 10% </a:t>
            </a:r>
          </a:p>
          <a:p>
            <a:pPr lvl="1"/>
            <a:r>
              <a:rPr lang="vi-VN" dirty="0">
                <a:latin typeface="+mj-lt"/>
              </a:rPr>
              <a:t>Stopa doprinosa za PIO 14% - na teret zaposlenog</a:t>
            </a:r>
          </a:p>
          <a:p>
            <a:pPr lvl="1"/>
            <a:r>
              <a:rPr lang="vi-VN" dirty="0">
                <a:latin typeface="+mj-lt"/>
              </a:rPr>
              <a:t>Stopa doprinosa za zdravstveno osiguranje 5,15% - na teret zaposlenog</a:t>
            </a:r>
          </a:p>
          <a:p>
            <a:pPr lvl="1"/>
            <a:r>
              <a:rPr lang="vi-VN" dirty="0">
                <a:latin typeface="+mj-lt"/>
              </a:rPr>
              <a:t>Stopa doprinosa za osiguranje nezaposlenosti 0,75% - na teret zaposlenog</a:t>
            </a:r>
          </a:p>
          <a:p>
            <a:pPr marL="114300" indent="0">
              <a:buNone/>
            </a:pPr>
            <a:r>
              <a:rPr lang="sr-Latn-RS" dirty="0" smtClean="0">
                <a:latin typeface="+mj-lt"/>
              </a:rPr>
              <a:t>  </a:t>
            </a:r>
            <a:r>
              <a:rPr lang="vi-VN" dirty="0" smtClean="0">
                <a:latin typeface="+mj-lt"/>
              </a:rPr>
              <a:t>Ukupno </a:t>
            </a:r>
            <a:r>
              <a:rPr lang="vi-VN" dirty="0">
                <a:latin typeface="+mj-lt"/>
              </a:rPr>
              <a:t>porez i doprinos na teret zaposlenog 10% + 19,90% = 29,90% </a:t>
            </a:r>
          </a:p>
          <a:p>
            <a:r>
              <a:rPr lang="vi-VN" dirty="0">
                <a:latin typeface="+mj-lt"/>
              </a:rPr>
              <a:t>NA ZARADE ZAPOSLENIH – NA TERET POSLODAVCA </a:t>
            </a:r>
          </a:p>
          <a:p>
            <a:pPr lvl="1"/>
            <a:r>
              <a:rPr lang="vi-VN" dirty="0">
                <a:latin typeface="+mj-lt"/>
              </a:rPr>
              <a:t>Stopa doprinosa za PIO - na teret poslodavca 11,50% </a:t>
            </a:r>
          </a:p>
          <a:p>
            <a:pPr lvl="1"/>
            <a:r>
              <a:rPr lang="vi-VN" dirty="0">
                <a:latin typeface="+mj-lt"/>
              </a:rPr>
              <a:t>Stopa doprinosa za zdravstveno osiguranje - na teret poslodavca 5,15 % </a:t>
            </a:r>
          </a:p>
          <a:p>
            <a:pPr marL="114300" indent="0">
              <a:buNone/>
            </a:pPr>
            <a:r>
              <a:rPr lang="sr-Latn-RS" dirty="0" smtClean="0">
                <a:latin typeface="+mj-lt"/>
              </a:rPr>
              <a:t>  </a:t>
            </a:r>
            <a:r>
              <a:rPr lang="vi-VN" dirty="0" smtClean="0">
                <a:latin typeface="+mj-lt"/>
              </a:rPr>
              <a:t>Ukupno </a:t>
            </a:r>
            <a:r>
              <a:rPr lang="vi-VN" dirty="0">
                <a:latin typeface="+mj-lt"/>
              </a:rPr>
              <a:t>doprinos na teret poslodavca 16,65 %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2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rgbClr val="675E47"/>
                </a:solidFill>
              </a:rPr>
              <a:t>52 – Troškovi zarada, naknada zarada i ostali lični rashodi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4817"/>
            <a:ext cx="7620000" cy="34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43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rgbClr val="675E47"/>
                </a:solidFill>
              </a:rPr>
              <a:t>52 – Troškovi zarada, naknada zarada i ostali lični rashodi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b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Najniža osnovica za obračun doprinosa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- 31.1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25.801,00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b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Najviša osnovica za obračun doprinosa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- 31.1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.20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368.590,00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b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Minimalna bruto zarada 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Januar 2020.                             </a:t>
            </a: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42.963,42  što iznosi   31.747, 36 neto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sr-Latn-R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(31.747,36 = 184h * 172,54 din, min cena rada po h neto)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5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rgbClr val="675E47"/>
                </a:solidFill>
              </a:rPr>
              <a:t>52 – Troškovi zarada, naknada zarada i ostali lični rashodi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Obračun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mesec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knjiženja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knjigovodstvu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Primer: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Proknjižite obračun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zarade za mesec januar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2020 godine,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ugovorene sa poslodavcem u bruto iznosu od 55.000,00 din. Topli obrok 100 dinara (bruto) po jedinici, regres 1.000 dinara (bruto). Radnik je prijavljen 1.1.2011. godine.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8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Obračun bruto zarade za mesec januar 2020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8250"/>
            <a:ext cx="7620000" cy="426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633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rgbClr val="675E47"/>
                </a:solidFill>
              </a:rPr>
              <a:t>Obračun bruto zarade za mesec januar 2020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46" y="1600200"/>
            <a:ext cx="659470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415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Preračun neto zarade u bruto 1 zaradu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=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Neoporezivi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0,701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x 0,701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Neoporezivi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dohodak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67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Obračun</a:t>
            </a:r>
            <a:r>
              <a:rPr lang="en-US" sz="3600" dirty="0"/>
              <a:t> </a:t>
            </a:r>
            <a:r>
              <a:rPr lang="en-US" sz="3600" dirty="0" err="1"/>
              <a:t>zarade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mesec</a:t>
            </a:r>
            <a:r>
              <a:rPr lang="en-US" sz="3600" dirty="0"/>
              <a:t> i </a:t>
            </a:r>
            <a:r>
              <a:rPr lang="en-US" sz="3600" dirty="0" err="1"/>
              <a:t>način</a:t>
            </a:r>
            <a:r>
              <a:rPr lang="en-US" sz="3600" dirty="0"/>
              <a:t> </a:t>
            </a:r>
            <a:r>
              <a:rPr lang="en-US" sz="3600" dirty="0" err="1"/>
              <a:t>knjiženja</a:t>
            </a:r>
            <a:r>
              <a:rPr lang="en-US" sz="3600" dirty="0"/>
              <a:t> u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/>
              <a:t>knjigovodstvu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9705"/>
            <a:ext cx="7620000" cy="4781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22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675E47"/>
                </a:solidFill>
              </a:rPr>
              <a:t>Obračun</a:t>
            </a:r>
            <a:r>
              <a:rPr lang="en-US" sz="3600" dirty="0">
                <a:solidFill>
                  <a:srgbClr val="675E47"/>
                </a:solidFill>
              </a:rPr>
              <a:t> </a:t>
            </a:r>
            <a:r>
              <a:rPr lang="en-US" sz="3600" dirty="0" err="1">
                <a:solidFill>
                  <a:srgbClr val="675E47"/>
                </a:solidFill>
              </a:rPr>
              <a:t>zarade</a:t>
            </a:r>
            <a:r>
              <a:rPr lang="en-US" sz="3600" dirty="0">
                <a:solidFill>
                  <a:srgbClr val="675E47"/>
                </a:solidFill>
              </a:rPr>
              <a:t> </a:t>
            </a:r>
            <a:r>
              <a:rPr lang="en-US" sz="3600" dirty="0" err="1">
                <a:solidFill>
                  <a:srgbClr val="675E47"/>
                </a:solidFill>
              </a:rPr>
              <a:t>za</a:t>
            </a:r>
            <a:r>
              <a:rPr lang="en-US" sz="3600" dirty="0">
                <a:solidFill>
                  <a:srgbClr val="675E47"/>
                </a:solidFill>
              </a:rPr>
              <a:t> </a:t>
            </a:r>
            <a:r>
              <a:rPr lang="en-US" sz="3600" dirty="0" err="1">
                <a:solidFill>
                  <a:srgbClr val="675E47"/>
                </a:solidFill>
              </a:rPr>
              <a:t>mesec</a:t>
            </a:r>
            <a:r>
              <a:rPr lang="en-US" sz="3600" dirty="0">
                <a:solidFill>
                  <a:srgbClr val="675E47"/>
                </a:solidFill>
              </a:rPr>
              <a:t> i </a:t>
            </a:r>
            <a:r>
              <a:rPr lang="en-US" sz="3600" dirty="0" err="1">
                <a:solidFill>
                  <a:srgbClr val="675E47"/>
                </a:solidFill>
              </a:rPr>
              <a:t>način</a:t>
            </a:r>
            <a:r>
              <a:rPr lang="en-US" sz="3600" dirty="0">
                <a:solidFill>
                  <a:srgbClr val="675E47"/>
                </a:solidFill>
              </a:rPr>
              <a:t> </a:t>
            </a:r>
            <a:r>
              <a:rPr lang="en-US" sz="3600" dirty="0" err="1">
                <a:solidFill>
                  <a:srgbClr val="675E47"/>
                </a:solidFill>
              </a:rPr>
              <a:t>knjiženja</a:t>
            </a:r>
            <a:r>
              <a:rPr lang="en-US" sz="3600" dirty="0">
                <a:solidFill>
                  <a:srgbClr val="675E47"/>
                </a:solidFill>
              </a:rPr>
              <a:t> u </a:t>
            </a:r>
            <a:r>
              <a:rPr lang="en-US" sz="3600" dirty="0" err="1">
                <a:solidFill>
                  <a:srgbClr val="675E47"/>
                </a:solidFill>
              </a:rPr>
              <a:t>finansijskom</a:t>
            </a:r>
            <a:r>
              <a:rPr lang="en-US" sz="3600" dirty="0">
                <a:solidFill>
                  <a:srgbClr val="675E47"/>
                </a:solidFill>
              </a:rPr>
              <a:t> </a:t>
            </a:r>
            <a:r>
              <a:rPr lang="en-US" sz="3600" dirty="0" err="1">
                <a:solidFill>
                  <a:srgbClr val="675E47"/>
                </a:solidFill>
              </a:rPr>
              <a:t>knjigovodstvu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197"/>
            <a:ext cx="7620000" cy="464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11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i podela rashoda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oblasti finansija i računovodstva postoji razlika u definisanju izdataka, troškova i rashoda.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Izdaci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– u užem smislu obuhvataju sva gotovinska i bezgotovinska plaćanja, odnosno izlaze novčanih sredstava iz preduzeća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– se često definišu kao novčani izraz trošenja dobara i usluga, sa ciljem stvaranja određenih učinaka – proizvoda i usluga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– obuhvataju sve odlive vrednosti sredstava (smanjenje odgovarajućih računa aktive) ili povećanja obaveza, koji se odnose na period za koji se utvrđuje rezultat.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01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Knjiženje</a:t>
            </a:r>
            <a:r>
              <a:rPr lang="en-US" sz="3600" dirty="0"/>
              <a:t> u </a:t>
            </a:r>
            <a:r>
              <a:rPr lang="en-US" sz="3600" dirty="0" err="1"/>
              <a:t>finansijskom</a:t>
            </a:r>
            <a:r>
              <a:rPr lang="en-US" sz="3600" dirty="0"/>
              <a:t> </a:t>
            </a:r>
            <a:r>
              <a:rPr lang="en-US" sz="3600" dirty="0" err="1"/>
              <a:t>knjigovodstvu</a:t>
            </a:r>
            <a:r>
              <a:rPr lang="en-US" sz="3600" dirty="0"/>
              <a:t> </a:t>
            </a:r>
            <a:r>
              <a:rPr lang="en-US" sz="3600" dirty="0" err="1"/>
              <a:t>isplate</a:t>
            </a:r>
            <a:r>
              <a:rPr lang="en-US" sz="3600" dirty="0"/>
              <a:t> </a:t>
            </a:r>
            <a:r>
              <a:rPr lang="en-US" sz="3600" dirty="0" err="1"/>
              <a:t>zarade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izvodu</a:t>
            </a:r>
            <a:r>
              <a:rPr lang="en-US" sz="3600" dirty="0"/>
              <a:t> </a:t>
            </a:r>
            <a:r>
              <a:rPr lang="en-US" sz="3600" dirty="0" err="1"/>
              <a:t>tekućeg</a:t>
            </a:r>
            <a:r>
              <a:rPr lang="en-US" sz="3600" dirty="0"/>
              <a:t> </a:t>
            </a:r>
            <a:r>
              <a:rPr lang="en-US" sz="3600" dirty="0" err="1"/>
              <a:t>računa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45603"/>
            <a:ext cx="7620000" cy="230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837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529 – </a:t>
            </a:r>
            <a:r>
              <a:rPr lang="en-US" sz="4000" dirty="0" err="1"/>
              <a:t>Ostali</a:t>
            </a:r>
            <a:r>
              <a:rPr lang="en-US" sz="4000" dirty="0"/>
              <a:t> </a:t>
            </a:r>
            <a:r>
              <a:rPr lang="en-US" sz="4000" dirty="0" err="1"/>
              <a:t>lični</a:t>
            </a:r>
            <a:r>
              <a:rPr lang="en-US" sz="4000" dirty="0"/>
              <a:t> </a:t>
            </a:r>
            <a:r>
              <a:rPr lang="en-US" sz="4000" dirty="0" err="1"/>
              <a:t>rashodi</a:t>
            </a:r>
            <a:r>
              <a:rPr lang="en-US" sz="4000" dirty="0"/>
              <a:t> i </a:t>
            </a:r>
            <a:r>
              <a:rPr lang="en-US" sz="4000" dirty="0" err="1"/>
              <a:t>naknade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001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529 -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ličnih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otpremnina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odlazak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penziju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jubilarne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nagrade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smeštaja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ishrane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službenom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prevoza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službenom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prevoza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radno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mesto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smeštaj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ishranu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terenu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zaposlenima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poslodavcima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fizičkim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Primer:</a:t>
            </a:r>
          </a:p>
          <a:p>
            <a:pPr marL="114300" indent="0"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1) Iz blagajne je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splaćena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akontacija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zaposlenom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službeni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(učestvovanje na seminaru)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0.000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gotovini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Zaposleni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vratio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službenog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podneo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račune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prevoz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.000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smeštaj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.000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Zaposleni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ostatak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vratio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blagajnu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43406"/>
              </p:ext>
            </p:extLst>
          </p:nvPr>
        </p:nvGraphicFramePr>
        <p:xfrm>
          <a:off x="609600" y="4876800"/>
          <a:ext cx="7239000" cy="1676400"/>
        </p:xfrm>
        <a:graphic>
          <a:graphicData uri="http://schemas.openxmlformats.org/drawingml/2006/table">
            <a:tbl>
              <a:tblPr/>
              <a:tblGrid>
                <a:gridCol w="1195142"/>
                <a:gridCol w="1216110"/>
                <a:gridCol w="243048"/>
                <a:gridCol w="1125076"/>
                <a:gridCol w="1207491"/>
                <a:gridCol w="239261"/>
                <a:gridCol w="1006436"/>
                <a:gridCol w="1006436"/>
              </a:tblGrid>
              <a:tr h="104379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Blagajna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Potraživanja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zaposlenih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529 - Ostali lični rashodi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60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50.000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50.000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50.000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45.000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84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Georgia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Georgia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53 –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proizvodnih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47800"/>
            <a:ext cx="8077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izradi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učinaka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transportne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zakupnine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sajmova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reklame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propagande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530 -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izradi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učinaka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izradi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učinaka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sastavni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531 -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transportnih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transportne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preduzetnika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532 -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533 -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zakupnina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zakupnine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opreme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poslovnog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skladišnog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534 -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sajmova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izlaganjem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sajmovima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izložbama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robe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535 -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reklame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propagande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izvršene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reklame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propagande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reklamnog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propagandnog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536 -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537 -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ispunjavaju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MRS 38.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539 -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proizvodne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posebnim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53.</a:t>
            </a:r>
          </a:p>
        </p:txBody>
      </p:sp>
    </p:spTree>
    <p:extLst>
      <p:ext uri="{BB962C8B-B14F-4D97-AF65-F5344CB8AC3E}">
        <p14:creationId xmlns:p14="http://schemas.microsoft.com/office/powerpoint/2010/main" val="4246474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53 – </a:t>
            </a:r>
            <a:r>
              <a:rPr lang="en-US" sz="4400" dirty="0" err="1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4400" dirty="0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proizvodnih</a:t>
            </a:r>
            <a:r>
              <a:rPr lang="en-US" sz="4400" dirty="0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675E47"/>
                </a:solidFill>
                <a:latin typeface="Times New Roman" pitchFamily="18" charset="0"/>
                <a:cs typeface="Times New Roman" pitchFamily="18" charset="0"/>
              </a:rPr>
              <a:t>usluga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Primer: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Preduzeće je primilo fakturu u iznosu od 50.000 din. za izlaganje svojih proizvoda na organizovanom sajmu.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Za prevoz radnika na sajam preduzeće je primilo fakturu od prevozničke firme u iznosu od 10.000 + 20% pdv.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Za popravku mašine u proizvodnom pogonu preduzeće je primilo fakturu u iznosu od 70.000 + 20% pdv. Faktura je plaćena preko tekućeg računa.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80327"/>
              </p:ext>
            </p:extLst>
          </p:nvPr>
        </p:nvGraphicFramePr>
        <p:xfrm>
          <a:off x="533401" y="3810000"/>
          <a:ext cx="7315199" cy="2825010"/>
        </p:xfrm>
        <a:graphic>
          <a:graphicData uri="http://schemas.openxmlformats.org/drawingml/2006/table">
            <a:tbl>
              <a:tblPr/>
              <a:tblGrid>
                <a:gridCol w="1207723"/>
                <a:gridCol w="1228911"/>
                <a:gridCol w="365494"/>
                <a:gridCol w="1017030"/>
                <a:gridCol w="1122971"/>
                <a:gridCol w="339010"/>
                <a:gridCol w="1017030"/>
                <a:gridCol w="1017030"/>
              </a:tblGrid>
              <a:tr h="32171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Troškovi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sajma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531 - Troškovi transportnih usluga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532 - Troškovi održavanja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9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50.000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70.000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9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2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435 - Dobavljači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270 - pdv u ulaznim fakturama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241 - Tekući račun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92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3a)  84.000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50.000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2.000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3a)  84.000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92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14.000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84.000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239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54 -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amortizacije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rezervisanja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amortizacije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nematerijalnih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rezervisanja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računovodstvenom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preduzetnika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55 -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Nematerijalni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neproizvodnih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reprezentacije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premija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članarina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nematerijalni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39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55 - </a:t>
            </a:r>
            <a:r>
              <a:rPr lang="en-US" dirty="0" err="1"/>
              <a:t>Nematerijalni</a:t>
            </a:r>
            <a:r>
              <a:rPr lang="en-US" dirty="0"/>
              <a:t> </a:t>
            </a:r>
            <a:r>
              <a:rPr lang="en-US" dirty="0" err="1"/>
              <a:t>troškovi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77500" lnSpcReduction="20000"/>
          </a:bodyPr>
          <a:lstStyle/>
          <a:p>
            <a:r>
              <a:rPr lang="vi-VN" dirty="0">
                <a:latin typeface="+mj-lt"/>
              </a:rPr>
              <a:t>Na računu 550 - Troškovi neproizvodnih usluga, iskazuju se neproizvodne usluge, kao što su zdravstvene, advokatske usluge, usluge čišćenja i druge neproizvodne usluge u korist odgovarajućeg računa obaveza iz </a:t>
            </a:r>
            <a:r>
              <a:rPr lang="vi-VN" dirty="0" smtClean="0">
                <a:latin typeface="+mj-lt"/>
              </a:rPr>
              <a:t>poslovanja</a:t>
            </a:r>
            <a:r>
              <a:rPr lang="sr-Latn-RS" dirty="0" smtClean="0">
                <a:latin typeface="+mj-lt"/>
              </a:rPr>
              <a:t>.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Na računu 551 - Troškovi reprezentacije, iskazuju se izdaci za reprezentaciju, uključujući i vrednost sopstvenih proizvoda, robe i usluga.</a:t>
            </a:r>
          </a:p>
          <a:p>
            <a:r>
              <a:rPr lang="vi-VN" dirty="0">
                <a:latin typeface="+mj-lt"/>
              </a:rPr>
              <a:t>Na računu 552 - Troškovi premija osiguranja, iskazuju se troškovi premija osiguranja, osim premija po osnovu osiguranja života zaposlenih.</a:t>
            </a:r>
          </a:p>
          <a:p>
            <a:r>
              <a:rPr lang="vi-VN" dirty="0">
                <a:latin typeface="+mj-lt"/>
              </a:rPr>
              <a:t>Na računu 553 - Troškovi platnog prometa, iskazuju se usluge platnog prometa i druge bankarske usluge koje se plaćaju za obavljeni platni promet i izvršene druge bankarske usluge.</a:t>
            </a:r>
          </a:p>
          <a:p>
            <a:r>
              <a:rPr lang="vi-VN" dirty="0">
                <a:latin typeface="+mj-lt"/>
              </a:rPr>
              <a:t>Na računu 554 - Troškovi članarina, iskazuju se članarine poslovnim i drugim udruženjima, komorama i zadružnim savezima u korist računa 469 - Ostale obaveze.</a:t>
            </a:r>
          </a:p>
          <a:p>
            <a:r>
              <a:rPr lang="vi-VN" dirty="0">
                <a:latin typeface="+mj-lt"/>
              </a:rPr>
              <a:t>Na računu 555 - Troškovi poreza, iskazuju se troškovi poreza koji se naknađuju na teret troškova u korist računa 482 - Obaveze za poreze, carine i druge dažbine iz nabavke ili na teret troškova</a:t>
            </a:r>
            <a:r>
              <a:rPr lang="vi-VN" dirty="0" smtClean="0">
                <a:latin typeface="+mj-lt"/>
              </a:rPr>
              <a:t>.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Na računu 556 - Troškovi doprinosa, iskazuju se doprinosi koji terete troškove u korist računa 483 - Obaveze za doprinose koji terete troškove.</a:t>
            </a:r>
          </a:p>
          <a:p>
            <a:r>
              <a:rPr lang="vi-VN" dirty="0">
                <a:latin typeface="+mj-lt"/>
              </a:rPr>
              <a:t>Na računu 559 - Ostali nematerijalni troškovi, iskazuju se ostali troškovi za koje nije propisan poseban račun u okviru računa grupe 55.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0123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55 - </a:t>
            </a:r>
            <a:r>
              <a:rPr lang="en-US" dirty="0" err="1">
                <a:solidFill>
                  <a:srgbClr val="675E47"/>
                </a:solidFill>
              </a:rPr>
              <a:t>Nematerijalni</a:t>
            </a:r>
            <a:r>
              <a:rPr lang="en-US" dirty="0">
                <a:solidFill>
                  <a:srgbClr val="675E47"/>
                </a:solidFill>
              </a:rPr>
              <a:t> </a:t>
            </a:r>
            <a:r>
              <a:rPr lang="en-US" dirty="0" err="1">
                <a:solidFill>
                  <a:srgbClr val="675E47"/>
                </a:solidFill>
              </a:rPr>
              <a:t>troškovi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Primer: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osnovu izvoda banke br.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50,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proknjiženo je plaćanje usluga platnog prometa u iznosu od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12.000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rsd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Obračunata je redovna članarina poslovnom udruženju u iznosu od 5.000 din. Članarina je plaćena preko tekućeg računa.</a:t>
            </a:r>
          </a:p>
          <a:p>
            <a:pPr marL="571500" indent="-457200">
              <a:buAutoNum type="arabicParenR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Primljena je faktura za izvršenu reviziju finansijskih izveštaja u iznosu od 300.000 + 20% pdv.</a:t>
            </a:r>
          </a:p>
          <a:p>
            <a:pPr marL="571500" indent="-457200">
              <a:buAutoNum type="arabicParenR"/>
            </a:pPr>
            <a:endParaRPr lang="sr-Latn-R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28478"/>
              </p:ext>
            </p:extLst>
          </p:nvPr>
        </p:nvGraphicFramePr>
        <p:xfrm>
          <a:off x="381000" y="3581400"/>
          <a:ext cx="7239000" cy="3005223"/>
        </p:xfrm>
        <a:graphic>
          <a:graphicData uri="http://schemas.openxmlformats.org/drawingml/2006/table">
            <a:tbl>
              <a:tblPr/>
              <a:tblGrid>
                <a:gridCol w="1195142"/>
                <a:gridCol w="1216111"/>
                <a:gridCol w="361687"/>
                <a:gridCol w="1006436"/>
                <a:gridCol w="1111273"/>
                <a:gridCol w="335479"/>
                <a:gridCol w="1006436"/>
                <a:gridCol w="1006436"/>
              </a:tblGrid>
              <a:tr h="31138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Troškovi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platnog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prometa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554 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Troškovi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članarine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550 - Troškovi neproizvodnih usluga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07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12.000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300.000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2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7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241 - Tekući račun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obaveze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270 - pdv u ulaznim fak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07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2a)  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60.000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2a)  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2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435 - Dobavljači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360.000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92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675E47"/>
                </a:solidFill>
              </a:rPr>
              <a:t>Pojam i podela rashoda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Za evidentiranje troškova u finansijskom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knjigovodstvu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predviđena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je klasa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5 –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Prema Zvaničnom kontnom okviru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zadruge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preduzetnike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svrstati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• Rashodi po osnovu obezvređivanja imovine koje se vrednuje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uspeha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1430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Gubici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obustavlja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promene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računovodstvene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ispravke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grešaka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ranijih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perioda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prenos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3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pc="0" dirty="0" err="1">
                <a:solidFill>
                  <a:srgbClr val="2F2B2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Pojam</a:t>
            </a:r>
            <a:r>
              <a:rPr lang="en-US" sz="4800" spc="0" dirty="0">
                <a:solidFill>
                  <a:srgbClr val="2F2B2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i </a:t>
            </a:r>
            <a:r>
              <a:rPr lang="en-US" sz="4800" spc="0" dirty="0" err="1">
                <a:solidFill>
                  <a:srgbClr val="2F2B2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podela</a:t>
            </a:r>
            <a:r>
              <a:rPr lang="en-US" sz="4800" spc="0" dirty="0">
                <a:solidFill>
                  <a:srgbClr val="2F2B2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800" spc="0" dirty="0" err="1">
                <a:solidFill>
                  <a:srgbClr val="2F2B2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rashoda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Oni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nezavisno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izdataka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Obuhvataju se grupom računa od 50 do 55.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obezbedi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kontinuitet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rečima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pozajmljivanja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Obuhvataju se grupom računa 56.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ubrajamo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poslovanju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Obuhvataju se grupom računa 57.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Rashodi po osnovu obezvređivanja imovine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obuhvataju rashode na ime obezvređivanja nematerijalnih ulaganja, nekretnina, postrojenja i opreme, dugoročnih finansijskih ulaganja i dr. Obuhvataju se grupom računa 58.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Gubici poslovanja koje se obustavlja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su gubici (razlika prihoda i rashoda) poslovanja za koje je doneta odluka o obustavljanju. Obuhvataju se grupom računa 59, kojima se obuhvataju i efekti ispravke računovodstvenih grešaka iz prethodnog perioda i promena računovodstvenih politika koji nisu materijalno značajni.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početog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pa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kumulativni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642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675E47"/>
                </a:solidFill>
              </a:rPr>
              <a:t>Pojam i podela rashoda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U osnovne grupe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računa klase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ubrajamo :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50 – Nabavna vrednost prodate robe,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51 – Troškovi materijala,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52 – Troškovi zarada, naknada zarada i ostali lični rashodi,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53 – Troškovi proizvodnih usluga,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54 – Troškovi amortizacije i rezervisanja,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55 -  Nematerijalni troškovi,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56 -  Finansijski rashodi,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57 – Ostali rashodi,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58 – Rashodi po osnovu obezvređenja imovine, </a:t>
            </a:r>
          </a:p>
          <a:p>
            <a:pPr marL="11430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59 – Vanredni rashodi i prenos rashoda.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6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/>
              <a:t>50- Nabavna vrednost prodate robe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50 – Nabavna vrednost prodate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robe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evideciju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robi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knjigovodstva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knjiži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zaduženjem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13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odobrenje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43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prodaju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robe,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zadužuje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Kupci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u zemlji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a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60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prodaja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pokazalo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zalihama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narednom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stavu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knjiženja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prodaje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zadužuje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501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Nabavna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prodate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robe,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13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3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51 – Troškovi materijala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77200" cy="48006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51 -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izradu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knjiženja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od toga da li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knjigovodstva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910 -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Materijal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obračuna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učinaka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početnom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10 -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knjigovodstvu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knjiže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zaduženjem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511, 512, 513 i 573, 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10 -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Zalihe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upotrebe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510 -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evidencija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početnom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910 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obračunu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učinaka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knjiže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zaduženjem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511, 512, 513 i 573, a 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510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računi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510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Nabavka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511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izradu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512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513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goriva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energije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514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rezervnih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delova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515 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jednokratnog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otpisa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inventara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1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/>
              <a:t>52 – Troškovi zarada, naknada zarada i ostali lični rashodi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52 -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knjiže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obračunatih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obračunatih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ugovorima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fizičkim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sintetičke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520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521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poslodavca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522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523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autorskim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ugovorima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524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privremenim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povremenim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poslovima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525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fizičkim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526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članovima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529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52 – Troškovi zarada, naknada zarada i ostali lični rashodi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520 -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obračunatih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refundiraju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godišnji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odmor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rad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praznika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bolovanje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poslodavca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prekida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krivice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zaposlenog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sl.) a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450, 451 i 452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Karakteristike računa 520 Troškovi zarada i naknada zarada:</a:t>
            </a:r>
          </a:p>
          <a:p>
            <a:pPr lvl="1"/>
            <a:r>
              <a:rPr lang="sr-Latn-RS" dirty="0">
                <a:latin typeface="Times New Roman" pitchFamily="18" charset="0"/>
                <a:cs typeface="Times New Roman" pitchFamily="18" charset="0"/>
              </a:rPr>
              <a:t>nominalni račun, zatvara se unutar jedne godine, nema početni saldo</a:t>
            </a:r>
          </a:p>
          <a:p>
            <a:pPr lvl="1"/>
            <a:r>
              <a:rPr lang="sr-Latn-RS" dirty="0">
                <a:latin typeface="Times New Roman" pitchFamily="18" charset="0"/>
                <a:cs typeface="Times New Roman" pitchFamily="18" charset="0"/>
              </a:rPr>
              <a:t>povećava se na dugovnoj strani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521 -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poslodavca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iskazanih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520,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plaćaju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poslodavca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453.</a:t>
            </a:r>
          </a:p>
        </p:txBody>
      </p:sp>
    </p:spTree>
    <p:extLst>
      <p:ext uri="{BB962C8B-B14F-4D97-AF65-F5344CB8AC3E}">
        <p14:creationId xmlns:p14="http://schemas.microsoft.com/office/powerpoint/2010/main" val="237523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1636</TotalTime>
  <Words>2565</Words>
  <Application>Microsoft Office PowerPoint</Application>
  <PresentationFormat>On-screen Show (4:3)</PresentationFormat>
  <Paragraphs>213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Knjigovodstveno obuhvatanje poslovnih rashoda</vt:lpstr>
      <vt:lpstr>Pojam i podela rashoda</vt:lpstr>
      <vt:lpstr>Pojam i podela rashoda</vt:lpstr>
      <vt:lpstr>Pojam i podela rashoda</vt:lpstr>
      <vt:lpstr>Pojam i podela rashoda</vt:lpstr>
      <vt:lpstr>50- Nabavna vrednost prodate robe</vt:lpstr>
      <vt:lpstr>51 – Troškovi materijala</vt:lpstr>
      <vt:lpstr>52 – Troškovi zarada, naknada zarada i ostali lični rashodi</vt:lpstr>
      <vt:lpstr>52 – Troškovi zarada, naknada zarada i ostali lični rashodi</vt:lpstr>
      <vt:lpstr>52 – Troškovi zarada, naknada zarada i ostali lični rashodi</vt:lpstr>
      <vt:lpstr>52 – Troškovi zarada, naknada zarada i ostali lični rashodi</vt:lpstr>
      <vt:lpstr>52 – Troškovi zarada, naknada zarada i ostali lični rashodi</vt:lpstr>
      <vt:lpstr>52 – Troškovi zarada, naknada zarada i ostali lični rashodi</vt:lpstr>
      <vt:lpstr>52 – Troškovi zarada, naknada zarada i ostali lični rashodi</vt:lpstr>
      <vt:lpstr>Obračun bruto zarade za mesec januar 2020</vt:lpstr>
      <vt:lpstr>Obračun bruto zarade za mesec januar 2020</vt:lpstr>
      <vt:lpstr>Preračun neto zarade u bruto 1 zaradu</vt:lpstr>
      <vt:lpstr>Obračun zarade za mesec i način knjiženja u finansijskom knjigovodstvu</vt:lpstr>
      <vt:lpstr>Obračun zarade za mesec i način knjiženja u finansijskom knjigovodstvu</vt:lpstr>
      <vt:lpstr>Knjiženje u finansijskom knjigovodstvu isplate zarade po izvodu tekućeg računa</vt:lpstr>
      <vt:lpstr>529 – Ostali lični rashodi i naknade</vt:lpstr>
      <vt:lpstr> 53 – Troškovi proizvodnih usluga </vt:lpstr>
      <vt:lpstr>53 – Troškovi proizvodnih usluga</vt:lpstr>
      <vt:lpstr>PowerPoint Presentation</vt:lpstr>
      <vt:lpstr>55 - Nematerijalni troškovi</vt:lpstr>
      <vt:lpstr>55 - Nematerijalni troškovi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SVB</dc:creator>
  <cp:lastModifiedBy>SVB</cp:lastModifiedBy>
  <cp:revision>21</cp:revision>
  <dcterms:created xsi:type="dcterms:W3CDTF">2020-05-13T11:09:51Z</dcterms:created>
  <dcterms:modified xsi:type="dcterms:W3CDTF">2020-05-14T14:25:58Z</dcterms:modified>
</cp:coreProperties>
</file>