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108620-B03B-49E1-8378-01C0EC341D0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D4BD079-833C-48D2-9211-951DDFF3BA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8620-B03B-49E1-8378-01C0EC341D0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D079-833C-48D2-9211-951DDFF3B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8620-B03B-49E1-8378-01C0EC341D0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D079-833C-48D2-9211-951DDFF3B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8620-B03B-49E1-8378-01C0EC341D0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D079-833C-48D2-9211-951DDFF3BA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108620-B03B-49E1-8378-01C0EC341D0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D079-833C-48D2-9211-951DDFF3BA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8620-B03B-49E1-8378-01C0EC341D0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D079-833C-48D2-9211-951DDFF3BA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8620-B03B-49E1-8378-01C0EC341D0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D079-833C-48D2-9211-951DDFF3BA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108620-B03B-49E1-8378-01C0EC341D0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D079-833C-48D2-9211-951DDFF3BA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8620-B03B-49E1-8378-01C0EC341D0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D079-833C-48D2-9211-951DDFF3B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108620-B03B-49E1-8378-01C0EC341D0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D079-833C-48D2-9211-951DDFF3BA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108620-B03B-49E1-8378-01C0EC341D0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D079-833C-48D2-9211-951DDFF3BA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D108620-B03B-49E1-8378-01C0EC341D0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D4BD079-833C-48D2-9211-951DDFF3B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010400" cy="4537580"/>
          </a:xfrm>
        </p:spPr>
        <p:txBody>
          <a:bodyPr/>
          <a:lstStyle/>
          <a:p>
            <a:pPr algn="ctr"/>
            <a:r>
              <a:rPr lang="en-US" sz="4000" dirty="0"/>
              <a:t>RAZVOJ INDUSTRIJE I POLJOPRIVREDE KAO OKOSNICA PRIVREDNOG RAZVOJA</a:t>
            </a:r>
          </a:p>
        </p:txBody>
      </p:sp>
    </p:spTree>
    <p:extLst>
      <p:ext uri="{BB962C8B-B14F-4D97-AF65-F5344CB8AC3E}">
        <p14:creationId xmlns:p14="http://schemas.microsoft.com/office/powerpoint/2010/main" xmlns="" val="355382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391400" cy="516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036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28600"/>
            <a:ext cx="8595360" cy="4937760"/>
          </a:xfrm>
        </p:spPr>
        <p:txBody>
          <a:bodyPr/>
          <a:lstStyle/>
          <a:p>
            <a:pPr marL="0" indent="0" hangingPunct="0">
              <a:buNone/>
            </a:pPr>
            <a:r>
              <a:rPr lang="sr-Cyrl-CS" dirty="0"/>
              <a:t>Strategija razvoja poljoprivrede predviđa da se promene odvij</a:t>
            </a:r>
            <a:r>
              <a:rPr lang="it-IT" dirty="0"/>
              <a:t>a</a:t>
            </a:r>
            <a:r>
              <a:rPr lang="sr-Cyrl-CS" dirty="0"/>
              <a:t>ju u tri pr</a:t>
            </a:r>
            <a:r>
              <a:rPr lang="it-IT" dirty="0"/>
              <a:t>a</a:t>
            </a:r>
            <a:r>
              <a:rPr lang="sr-Cyrl-CS" dirty="0"/>
              <a:t>vc</a:t>
            </a:r>
            <a:r>
              <a:rPr lang="it-IT" dirty="0"/>
              <a:t>a</a:t>
            </a:r>
            <a:r>
              <a:rPr lang="sr-Cyrl-CS" dirty="0"/>
              <a:t>: </a:t>
            </a:r>
            <a:endParaRPr lang="en-US" dirty="0"/>
          </a:p>
          <a:p>
            <a:pPr marL="0" indent="0" hangingPunct="0">
              <a:buNone/>
            </a:pPr>
            <a:r>
              <a:rPr lang="sr-Cyrl-CS" dirty="0"/>
              <a:t>	1. promen</a:t>
            </a:r>
            <a:r>
              <a:rPr lang="en-US" dirty="0"/>
              <a:t>a </a:t>
            </a:r>
            <a:r>
              <a:rPr lang="sr-Cyrl-CS" dirty="0"/>
              <a:t>strukture proizvođ</a:t>
            </a:r>
            <a:r>
              <a:rPr lang="en-US" dirty="0"/>
              <a:t>a</a:t>
            </a:r>
            <a:r>
              <a:rPr lang="sr-Cyrl-CS" dirty="0"/>
              <a:t>č</a:t>
            </a:r>
            <a:r>
              <a:rPr lang="en-US" dirty="0"/>
              <a:t>a</a:t>
            </a:r>
            <a:r>
              <a:rPr lang="sr-Cyrl-CS" dirty="0"/>
              <a:t>, vl</a:t>
            </a:r>
            <a:r>
              <a:rPr lang="en-US" dirty="0"/>
              <a:t>a</a:t>
            </a:r>
            <a:r>
              <a:rPr lang="sr-Cyrl-CS" dirty="0"/>
              <a:t>sništv</a:t>
            </a:r>
            <a:r>
              <a:rPr lang="en-US" dirty="0"/>
              <a:t>a </a:t>
            </a:r>
            <a:r>
              <a:rPr lang="sr-Cyrl-CS" dirty="0"/>
              <a:t>i institucij</a:t>
            </a:r>
            <a:r>
              <a:rPr lang="en-US" dirty="0"/>
              <a:t>a</a:t>
            </a:r>
            <a:r>
              <a:rPr lang="sr-Cyrl-CS" dirty="0"/>
              <a:t> (o</a:t>
            </a:r>
            <a:r>
              <a:rPr lang="ru-RU" dirty="0"/>
              <a:t>buhv</a:t>
            </a:r>
            <a:r>
              <a:rPr lang="en-US" dirty="0"/>
              <a:t>a</a:t>
            </a:r>
            <a:r>
              <a:rPr lang="ru-RU" dirty="0"/>
              <a:t>t</a:t>
            </a:r>
            <a:r>
              <a:rPr lang="en-US" dirty="0"/>
              <a:t>a</a:t>
            </a:r>
            <a:r>
              <a:rPr lang="ru-RU" dirty="0"/>
              <a:t>: zemljišnu reformu, institucije u poljoprivredi, priv</a:t>
            </a:r>
            <a:r>
              <a:rPr lang="en-US" dirty="0"/>
              <a:t>a</a:t>
            </a:r>
            <a:r>
              <a:rPr lang="ru-RU" dirty="0"/>
              <a:t>tiz</a:t>
            </a:r>
            <a:r>
              <a:rPr lang="en-US" dirty="0"/>
              <a:t>a</a:t>
            </a:r>
            <a:r>
              <a:rPr lang="ru-RU" dirty="0"/>
              <a:t>ciju u poljoprivredi i upr</a:t>
            </a:r>
            <a:r>
              <a:rPr lang="en-US" dirty="0"/>
              <a:t>a</a:t>
            </a:r>
            <a:r>
              <a:rPr lang="ru-RU" dirty="0"/>
              <a:t>vlj</a:t>
            </a:r>
            <a:r>
              <a:rPr lang="en-US" dirty="0"/>
              <a:t>a</a:t>
            </a:r>
            <a:r>
              <a:rPr lang="ru-RU" dirty="0"/>
              <a:t>nje šumskim i vodnim resursim</a:t>
            </a:r>
            <a:r>
              <a:rPr lang="en-US" dirty="0"/>
              <a:t>a</a:t>
            </a:r>
            <a:r>
              <a:rPr lang="sr-Cyrl-CS" dirty="0"/>
              <a:t>)</a:t>
            </a:r>
            <a:r>
              <a:rPr lang="sr-Latn-CS" dirty="0"/>
              <a:t>.</a:t>
            </a:r>
            <a:endParaRPr lang="en-US" dirty="0"/>
          </a:p>
          <a:p>
            <a:pPr marL="0" indent="0" hangingPunct="0">
              <a:buNone/>
            </a:pPr>
            <a:r>
              <a:rPr lang="ru-RU" dirty="0"/>
              <a:t>	2. r</a:t>
            </a:r>
            <a:r>
              <a:rPr lang="en-US" dirty="0"/>
              <a:t>a</a:t>
            </a:r>
            <a:r>
              <a:rPr lang="ru-RU" dirty="0"/>
              <a:t>zvij</a:t>
            </a:r>
            <a:r>
              <a:rPr lang="en-US" dirty="0"/>
              <a:t>a</a:t>
            </a:r>
            <a:r>
              <a:rPr lang="ru-RU" dirty="0"/>
              <a:t>nje tržišt</a:t>
            </a:r>
            <a:r>
              <a:rPr lang="en-US" dirty="0"/>
              <a:t>a </a:t>
            </a:r>
            <a:r>
              <a:rPr lang="ru-RU" dirty="0"/>
              <a:t>i njegovih meh</a:t>
            </a:r>
            <a:r>
              <a:rPr lang="en-US" dirty="0"/>
              <a:t>a</a:t>
            </a:r>
            <a:r>
              <a:rPr lang="ru-RU" dirty="0"/>
              <a:t>niz</a:t>
            </a:r>
            <a:r>
              <a:rPr lang="en-US" dirty="0"/>
              <a:t>a</a:t>
            </a:r>
            <a:r>
              <a:rPr lang="ru-RU" dirty="0"/>
              <a:t>m</a:t>
            </a:r>
            <a:r>
              <a:rPr lang="en-US" dirty="0"/>
              <a:t>a</a:t>
            </a:r>
            <a:r>
              <a:rPr lang="ru-RU" dirty="0"/>
              <a:t> (obuhv</a:t>
            </a:r>
            <a:r>
              <a:rPr lang="en-US" dirty="0"/>
              <a:t>a</a:t>
            </a:r>
            <a:r>
              <a:rPr lang="ru-RU" dirty="0"/>
              <a:t>t</a:t>
            </a:r>
            <a:r>
              <a:rPr lang="en-US" dirty="0"/>
              <a:t>a</a:t>
            </a:r>
            <a:r>
              <a:rPr lang="ru-RU" dirty="0"/>
              <a:t>: ulogu Vl</a:t>
            </a:r>
            <a:r>
              <a:rPr lang="en-US" dirty="0"/>
              <a:t>a</a:t>
            </a:r>
            <a:r>
              <a:rPr lang="ru-RU" dirty="0"/>
              <a:t>de u tržišnoj ekonomiji, poljoprivredn</a:t>
            </a:r>
            <a:r>
              <a:rPr lang="en-US" dirty="0"/>
              <a:t>a </a:t>
            </a:r>
            <a:r>
              <a:rPr lang="ru-RU" dirty="0"/>
              <a:t>tržišt</a:t>
            </a:r>
            <a:r>
              <a:rPr lang="en-US" dirty="0"/>
              <a:t>a</a:t>
            </a:r>
            <a:r>
              <a:rPr lang="ru-RU" dirty="0"/>
              <a:t>, politik</a:t>
            </a:r>
            <a:r>
              <a:rPr lang="sr-Cyrl-CS" dirty="0"/>
              <a:t>u </a:t>
            </a:r>
            <a:r>
              <a:rPr lang="ru-RU" dirty="0"/>
              <a:t>cen</a:t>
            </a:r>
            <a:r>
              <a:rPr lang="en-US" dirty="0"/>
              <a:t>a </a:t>
            </a:r>
            <a:r>
              <a:rPr lang="ru-RU" dirty="0"/>
              <a:t>i ost</a:t>
            </a:r>
            <a:r>
              <a:rPr lang="en-US" dirty="0"/>
              <a:t>a</a:t>
            </a:r>
            <a:r>
              <a:rPr lang="ru-RU" dirty="0"/>
              <a:t>le mere </a:t>
            </a:r>
            <a:r>
              <a:rPr lang="en-US" dirty="0"/>
              <a:t>a</a:t>
            </a:r>
            <a:r>
              <a:rPr lang="ru-RU" dirty="0"/>
              <a:t>gr</a:t>
            </a:r>
            <a:r>
              <a:rPr lang="en-US" dirty="0"/>
              <a:t>a</a:t>
            </a:r>
            <a:r>
              <a:rPr lang="ru-RU" dirty="0"/>
              <a:t>rne politike z</a:t>
            </a:r>
            <a:r>
              <a:rPr lang="en-US" dirty="0"/>
              <a:t>a </a:t>
            </a:r>
            <a:r>
              <a:rPr lang="ru-RU" dirty="0"/>
              <a:t>podršku tržištu, tržište </a:t>
            </a:r>
            <a:r>
              <a:rPr lang="sr-Latn-CS" dirty="0"/>
              <a:t>zemljišta i </a:t>
            </a:r>
            <a:r>
              <a:rPr lang="ru-RU" dirty="0"/>
              <a:t>kredit</a:t>
            </a:r>
            <a:r>
              <a:rPr lang="en-US" dirty="0"/>
              <a:t>a</a:t>
            </a:r>
            <a:r>
              <a:rPr lang="sr-Cyrl-CS" dirty="0"/>
              <a:t>)</a:t>
            </a:r>
            <a:r>
              <a:rPr lang="en-US" dirty="0"/>
              <a:t>.</a:t>
            </a:r>
          </a:p>
          <a:p>
            <a:pPr marL="0" indent="0" hangingPunct="0">
              <a:buNone/>
            </a:pPr>
            <a:r>
              <a:rPr lang="ru-RU" dirty="0"/>
              <a:t>	3. r</a:t>
            </a:r>
            <a:r>
              <a:rPr lang="en-US" dirty="0"/>
              <a:t>a</a:t>
            </a:r>
            <a:r>
              <a:rPr lang="ru-RU" dirty="0"/>
              <a:t>zvoj sel</a:t>
            </a:r>
            <a:r>
              <a:rPr lang="en-US" dirty="0"/>
              <a:t>a </a:t>
            </a:r>
            <a:r>
              <a:rPr lang="ru-RU" dirty="0"/>
              <a:t>i očuv</a:t>
            </a:r>
            <a:r>
              <a:rPr lang="en-US" dirty="0"/>
              <a:t>a</a:t>
            </a:r>
            <a:r>
              <a:rPr lang="ru-RU" dirty="0"/>
              <a:t>nje okoline (obuhv</a:t>
            </a:r>
            <a:r>
              <a:rPr lang="en-US" dirty="0"/>
              <a:t>a</a:t>
            </a:r>
            <a:r>
              <a:rPr lang="ru-RU" dirty="0"/>
              <a:t>t</a:t>
            </a:r>
            <a:r>
              <a:rPr lang="en-US" dirty="0"/>
              <a:t>a</a:t>
            </a:r>
            <a:r>
              <a:rPr lang="ru-RU" dirty="0"/>
              <a:t>: r</a:t>
            </a:r>
            <a:r>
              <a:rPr lang="en-US" dirty="0"/>
              <a:t>a</a:t>
            </a:r>
            <a:r>
              <a:rPr lang="ru-RU" dirty="0"/>
              <a:t>zvoj sel</a:t>
            </a:r>
            <a:r>
              <a:rPr lang="en-US" dirty="0"/>
              <a:t>a </a:t>
            </a:r>
            <a:r>
              <a:rPr lang="ru-RU" dirty="0"/>
              <a:t>i pit</a:t>
            </a:r>
            <a:r>
              <a:rPr lang="en-US" dirty="0"/>
              <a:t>a</a:t>
            </a:r>
            <a:r>
              <a:rPr lang="ru-RU" dirty="0"/>
              <a:t>nj</a:t>
            </a:r>
            <a:r>
              <a:rPr lang="en-US" dirty="0"/>
              <a:t>a </a:t>
            </a:r>
            <a:r>
              <a:rPr lang="ru-RU" dirty="0"/>
              <a:t>poljoprivrednog okruženj</a:t>
            </a:r>
            <a:r>
              <a:rPr lang="en-US" dirty="0"/>
              <a:t>a</a:t>
            </a:r>
            <a:r>
              <a:rPr lang="sr-Cyrl-CS" dirty="0"/>
              <a:t>)</a:t>
            </a:r>
            <a:r>
              <a:rPr lang="pl-PL" dirty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6241" y="4572000"/>
            <a:ext cx="29337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517597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224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304800"/>
            <a:ext cx="8595360" cy="5931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Industrija</a:t>
            </a:r>
            <a:r>
              <a:rPr lang="en-US" dirty="0" smtClean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proizvodnju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, </a:t>
            </a:r>
            <a:r>
              <a:rPr lang="en-US" dirty="0" err="1"/>
              <a:t>eksploatisanje</a:t>
            </a:r>
            <a:r>
              <a:rPr lang="en-US" dirty="0"/>
              <a:t> </a:t>
            </a:r>
            <a:r>
              <a:rPr lang="en-US" dirty="0" err="1"/>
              <a:t>mineralnih</a:t>
            </a:r>
            <a:r>
              <a:rPr lang="en-US" dirty="0"/>
              <a:t> </a:t>
            </a:r>
            <a:r>
              <a:rPr lang="en-US" dirty="0" err="1"/>
              <a:t>neobradjenih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hemijsku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mašinsku</a:t>
            </a:r>
            <a:r>
              <a:rPr lang="en-US" dirty="0"/>
              <a:t> </a:t>
            </a:r>
            <a:r>
              <a:rPr lang="en-US" dirty="0" err="1"/>
              <a:t>prepradu</a:t>
            </a:r>
            <a:r>
              <a:rPr lang="en-US" dirty="0"/>
              <a:t> </a:t>
            </a:r>
            <a:r>
              <a:rPr lang="en-US" dirty="0" err="1"/>
              <a:t>neobradjenih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mineralnog</a:t>
            </a:r>
            <a:r>
              <a:rPr lang="en-US" dirty="0"/>
              <a:t>, </a:t>
            </a:r>
            <a:r>
              <a:rPr lang="en-US" dirty="0" err="1"/>
              <a:t>biljnog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životinjskog</a:t>
            </a:r>
            <a:r>
              <a:rPr lang="en-US" dirty="0"/>
              <a:t> </a:t>
            </a:r>
            <a:r>
              <a:rPr lang="en-US" dirty="0" err="1"/>
              <a:t>porekla</a:t>
            </a:r>
            <a:r>
              <a:rPr lang="en-US" dirty="0"/>
              <a:t> u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kojim</a:t>
            </a:r>
            <a:r>
              <a:rPr lang="en-US" dirty="0"/>
              <a:t> se </a:t>
            </a:r>
            <a:r>
              <a:rPr lang="en-US" dirty="0" err="1"/>
              <a:t>kasnije</a:t>
            </a:r>
            <a:r>
              <a:rPr lang="en-US" dirty="0"/>
              <a:t> </a:t>
            </a:r>
            <a:r>
              <a:rPr lang="en-US" dirty="0" err="1"/>
              <a:t>trguje.Industrija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preradu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strucnu</a:t>
            </a:r>
            <a:r>
              <a:rPr lang="en-US" dirty="0"/>
              <a:t> </a:t>
            </a:r>
            <a:r>
              <a:rPr lang="en-US" dirty="0" err="1"/>
              <a:t>radnu</a:t>
            </a:r>
            <a:r>
              <a:rPr lang="en-US" dirty="0"/>
              <a:t> </a:t>
            </a:r>
            <a:r>
              <a:rPr lang="en-US" dirty="0" err="1"/>
              <a:t>snagu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7048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768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685800"/>
            <a:ext cx="8595360" cy="5550408"/>
          </a:xfrm>
        </p:spPr>
        <p:txBody>
          <a:bodyPr/>
          <a:lstStyle/>
          <a:p>
            <a:pPr marL="0" indent="0" algn="just" hangingPunct="0">
              <a:buNone/>
            </a:pPr>
            <a:r>
              <a:rPr lang="hr-HR" dirty="0"/>
              <a:t>Proces industrijalizacije Srbije pratile su brojne slabosti. </a:t>
            </a:r>
            <a:r>
              <a:rPr lang="sr-Cyrl-CS" dirty="0"/>
              <a:t>One su se prvenstveno ogledale u činjenici </a:t>
            </a:r>
            <a:r>
              <a:rPr lang="hr-HR" dirty="0"/>
              <a:t>da se nacionalna industrija razvijala u okvirima masovne, energetski, </a:t>
            </a:r>
            <a:r>
              <a:rPr lang="sr-Cyrl-CS" dirty="0"/>
              <a:t>kapitalno </a:t>
            </a:r>
            <a:r>
              <a:rPr lang="hr-HR" dirty="0"/>
              <a:t>i radno intenzivne proizvodnje na osnovu imitacije inostranih tehnologija (pre svega, uvozom opreme i kupovinom licenci) i dominatne uloge političke elite u njenom strukturiranju i razvoju. Posledice ovog pristupa, koje se osećaju do danas su:</a:t>
            </a:r>
            <a:r>
              <a:rPr lang="de-DE" dirty="0"/>
              <a:t> </a:t>
            </a:r>
            <a:endParaRPr lang="en-US" dirty="0"/>
          </a:p>
          <a:p>
            <a:pPr marL="0" indent="0" algn="just" hangingPunct="0">
              <a:buNone/>
            </a:pPr>
            <a:r>
              <a:rPr lang="sr-Cyrl-CS" dirty="0"/>
              <a:t>- </a:t>
            </a:r>
            <a:r>
              <a:rPr lang="hr-HR" dirty="0"/>
              <a:t>siromašna akumulirana iskustva iz najbolje industrijske prakse, uglavnom  zbog tolerisanja neracionalnosti upotrebe resursa, </a:t>
            </a:r>
            <a:endParaRPr lang="en-US" dirty="0"/>
          </a:p>
          <a:p>
            <a:pPr marL="0" indent="0" algn="just" hangingPunct="0">
              <a:buNone/>
            </a:pPr>
            <a:r>
              <a:rPr lang="sr-Cyrl-CS" dirty="0"/>
              <a:t>- </a:t>
            </a:r>
            <a:r>
              <a:rPr lang="hr-HR" dirty="0"/>
              <a:t>duboko ukorenjena navika (posebno u poslovodnim strukturama) na visoku spoljnu i unutrašnju zaštitu i nekonkurentnu efikasnost</a:t>
            </a:r>
            <a:r>
              <a:rPr lang="sr-Cyrl-CS" dirty="0"/>
              <a:t>,</a:t>
            </a:r>
            <a:r>
              <a:rPr lang="hr-HR" dirty="0"/>
              <a:t>  </a:t>
            </a:r>
            <a:endParaRPr lang="en-US" dirty="0"/>
          </a:p>
          <a:p>
            <a:pPr marL="0" indent="0" algn="just" hangingPunct="0">
              <a:buNone/>
            </a:pPr>
            <a:r>
              <a:rPr lang="sr-Cyrl-CS" dirty="0"/>
              <a:t>- </a:t>
            </a:r>
            <a:r>
              <a:rPr lang="hr-HR" dirty="0"/>
              <a:t>vrednosni sistem i socijalni odnosi, koji blokiraju </a:t>
            </a:r>
            <a:r>
              <a:rPr lang="sr-Cyrl-CS" dirty="0"/>
              <a:t>direktno </a:t>
            </a:r>
            <a:r>
              <a:rPr lang="hr-HR" dirty="0"/>
              <a:t>generisanje i implementaciju poslovnih i tehnoloških inovacija.</a:t>
            </a:r>
            <a:endParaRPr lang="en-US" dirty="0"/>
          </a:p>
          <a:p>
            <a:pPr marL="0" indent="0" algn="just" hangingPunc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900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15199" cy="344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361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hangingPunct="0"/>
            <a:r>
              <a:rPr lang="sr-Latn-CS" dirty="0"/>
              <a:t>Osnovni strukturni problemi srpske industrije ogledaju se u: 	</a:t>
            </a:r>
            <a:endParaRPr lang="en-US" dirty="0"/>
          </a:p>
          <a:p>
            <a:pPr marL="0" indent="0" hangingPunct="0">
              <a:buNone/>
            </a:pPr>
            <a:r>
              <a:rPr lang="sr-Latn-CS" dirty="0" smtClean="0"/>
              <a:t>- </a:t>
            </a:r>
            <a:r>
              <a:rPr lang="sr-Latn-CS" dirty="0"/>
              <a:t>niskom nivou tehničko-tehnološke opremljenosti,</a:t>
            </a:r>
            <a:endParaRPr lang="en-US" dirty="0"/>
          </a:p>
          <a:p>
            <a:pPr marL="0" indent="0" hangingPunct="0">
              <a:buNone/>
            </a:pPr>
            <a:r>
              <a:rPr lang="sr-Latn-CS" dirty="0" smtClean="0"/>
              <a:t>-  </a:t>
            </a:r>
            <a:r>
              <a:rPr lang="sr-Latn-CS" dirty="0"/>
              <a:t>dominantnosti tradicionalne industrijske proizvodnje,</a:t>
            </a:r>
            <a:endParaRPr lang="en-US" dirty="0"/>
          </a:p>
          <a:p>
            <a:pPr marL="0" indent="0" hangingPunct="0">
              <a:buNone/>
            </a:pPr>
            <a:r>
              <a:rPr lang="sr-Latn-CS" dirty="0" smtClean="0"/>
              <a:t>-  </a:t>
            </a:r>
            <a:r>
              <a:rPr lang="sr-Latn-CS" dirty="0"/>
              <a:t>niskom korišćenju kapaciteta, </a:t>
            </a:r>
            <a:endParaRPr lang="en-US" dirty="0"/>
          </a:p>
          <a:p>
            <a:pPr marL="0" indent="0" hangingPunct="0">
              <a:buNone/>
            </a:pPr>
            <a:r>
              <a:rPr lang="sr-Latn-CS" dirty="0" smtClean="0"/>
              <a:t>-  </a:t>
            </a:r>
            <a:r>
              <a:rPr lang="sr-Latn-CS" dirty="0"/>
              <a:t>niskom  stepenu   konkurentnosti  i </a:t>
            </a:r>
            <a:endParaRPr lang="en-US" dirty="0"/>
          </a:p>
          <a:p>
            <a:pPr marL="0" indent="0" hangingPunct="0">
              <a:buNone/>
            </a:pPr>
            <a:r>
              <a:rPr lang="sr-Latn-CS" dirty="0" smtClean="0"/>
              <a:t>-  </a:t>
            </a:r>
            <a:r>
              <a:rPr lang="sr-Latn-CS" dirty="0"/>
              <a:t>nepovoljnom izvoznom asortimanu. 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65324"/>
            <a:ext cx="4619625" cy="224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027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sr-Cyrl-CS" dirty="0"/>
              <a:t>U modernoj ekonomskoj teoriji</a:t>
            </a:r>
            <a:r>
              <a:rPr lang="sr-Latn-CS" dirty="0"/>
              <a:t>, </a:t>
            </a:r>
            <a:r>
              <a:rPr lang="sr-Cyrl-CS" dirty="0"/>
              <a:t>pojam „industrijska politika” podrazumeva politiku industrijskog razvoja koja se zasniva na primeni niza mera i praktičnih politika koje sprovode javne institucije kako bi se stvorilo povoljno poslovno okruženje i ohrabrilo otvaranje novih preduzeća. Cilj industrijske politike je da podstakne i obezbedi procese strukturnih prilagođavanja i restrukturiranje preduzeća kako bi se ona osposobila za takmičenje i suočavanje sa ekonomskim izazovima i povećanom konkurencijom na globalnom nivou. Savremeni koncept industrijske politike ima za cilj </a:t>
            </a:r>
            <a:r>
              <a:rPr lang="sr-Latn-CS" dirty="0"/>
              <a:t>razvoj kretivnog društva i inovativne privrede</a:t>
            </a:r>
            <a:r>
              <a:rPr lang="sr-Cyrl-CS" dirty="0"/>
              <a:t>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206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381000"/>
            <a:ext cx="8595360" cy="5855208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sr-Cyrl-CS" dirty="0"/>
              <a:t>Vlada Republike Srbije donela je Strategiju i politiku razvoja industrije Srbije od 2011. do 2020. godine</a:t>
            </a:r>
            <a:r>
              <a:rPr lang="sr-Latn-CS" dirty="0"/>
              <a:t>, </a:t>
            </a:r>
            <a:r>
              <a:rPr lang="sr-Cyrl-CS" dirty="0"/>
              <a:t>kao razvojni dokument koji na konzistentan i celovit način definiše osnovne razvojne prioritete industrije Srbije i načine njihovog ostvarivanja u pomenutom periodu. Stra</a:t>
            </a:r>
            <a:r>
              <a:rPr lang="sr-Latn-CS" dirty="0"/>
              <a:t>tegij</a:t>
            </a:r>
            <a:r>
              <a:rPr lang="sr-Cyrl-CS" dirty="0"/>
              <a:t>a industrijskog </a:t>
            </a:r>
            <a:r>
              <a:rPr lang="sr-Latn-CS" dirty="0"/>
              <a:t>razvoja </a:t>
            </a:r>
            <a:r>
              <a:rPr lang="sr-Cyrl-CS" dirty="0"/>
              <a:t>je </a:t>
            </a:r>
            <a:r>
              <a:rPr lang="sr-Latn-CS" dirty="0"/>
              <a:t>prvenstveno usmer</a:t>
            </a:r>
            <a:r>
              <a:rPr lang="sr-Cyrl-CS" dirty="0"/>
              <a:t>ena </a:t>
            </a:r>
            <a:r>
              <a:rPr lang="sr-Latn-CS" dirty="0"/>
              <a:t>na ostvarivanje dinamičnog </a:t>
            </a:r>
            <a:r>
              <a:rPr lang="sr-Cyrl-CS" dirty="0"/>
              <a:t>industrijskog </a:t>
            </a:r>
            <a:r>
              <a:rPr lang="sr-Latn-CS" dirty="0"/>
              <a:t>rasta </a:t>
            </a:r>
            <a:r>
              <a:rPr lang="sr-Cyrl-CS" dirty="0"/>
              <a:t>u cilju </a:t>
            </a:r>
            <a:r>
              <a:rPr lang="sr-Latn-CS" dirty="0"/>
              <a:t>pove</a:t>
            </a:r>
            <a:r>
              <a:rPr lang="sr-Cyrl-CS" dirty="0"/>
              <a:t>ć</a:t>
            </a:r>
            <a:r>
              <a:rPr lang="sr-Latn-CS" dirty="0"/>
              <a:t>anja standarda građana, smanjenja nezaposlenoti i siromaštva. </a:t>
            </a:r>
            <a:r>
              <a:rPr lang="ru-RU" dirty="0"/>
              <a:t>Primarni strateški razvojni cilj Srbije je </a:t>
            </a:r>
            <a:r>
              <a:rPr lang="sr-Cyrl-CS" dirty="0"/>
              <a:t>održiv i dinamičan razvoj industrije koja može da se </a:t>
            </a:r>
            <a:r>
              <a:rPr lang="ru-RU" dirty="0"/>
              <a:t>uklopi u jedinstveno tržište Evropske unije i izdrži konkurentski pritisak njenih članica. Održiv privredni rast i makroekonomska stabilnost Srbije su neodrživi bez stabilnog rasta industrije i njenog dominantnog uticaja na izvoz, a time i na platni bilans.</a:t>
            </a:r>
            <a:endParaRPr lang="en-US" dirty="0"/>
          </a:p>
          <a:p>
            <a:pPr marL="0" indent="0" hangingPunct="0">
              <a:buNone/>
            </a:pPr>
            <a:r>
              <a:rPr lang="sr-Cyrl-CS" dirty="0" smtClean="0"/>
              <a:t>Ovaj </a:t>
            </a:r>
            <a:r>
              <a:rPr lang="sr-Cyrl-CS" dirty="0"/>
              <a:t>strateški dokument ima i svoju posebnu dimenziju u postupku pristupanja Evropskoj uniji. Strategija je  usaglašena sa industrijskom politikom EU i ciljevima Nove evropske strategije Evropa 2020. </a:t>
            </a:r>
            <a:endParaRPr lang="en-US" dirty="0"/>
          </a:p>
          <a:p>
            <a:pPr marL="0" indent="0" hangingPunct="0">
              <a:buNone/>
            </a:pPr>
            <a:r>
              <a:rPr lang="sr-Cyrl-CS" dirty="0" smtClean="0"/>
              <a:t>Novi </a:t>
            </a:r>
            <a:r>
              <a:rPr lang="sr-Cyrl-CS" dirty="0"/>
              <a:t>model industrijskog rasta za period 2011-2020. godine je izvozno orijentisan i podrazumeva:</a:t>
            </a:r>
            <a:endParaRPr lang="en-US" dirty="0"/>
          </a:p>
          <a:p>
            <a:pPr marL="0" indent="0" hangingPunct="0">
              <a:buNone/>
            </a:pPr>
            <a:r>
              <a:rPr lang="sr-Latn-CS" dirty="0" smtClean="0"/>
              <a:t>- </a:t>
            </a:r>
            <a:r>
              <a:rPr lang="sr-Cyrl-CS" dirty="0"/>
              <a:t>d</a:t>
            </a:r>
            <a:r>
              <a:rPr lang="sr-Latn-CS" dirty="0"/>
              <a:t>inamičan rast investicija</a:t>
            </a:r>
            <a:r>
              <a:rPr lang="sr-Cyrl-CS" dirty="0"/>
              <a:t>,</a:t>
            </a:r>
            <a:endParaRPr lang="en-US" dirty="0"/>
          </a:p>
          <a:p>
            <a:pPr marL="0" indent="0" hangingPunct="0">
              <a:buNone/>
            </a:pPr>
            <a:r>
              <a:rPr lang="sr-Latn-CS" dirty="0" smtClean="0"/>
              <a:t>- </a:t>
            </a:r>
            <a:r>
              <a:rPr lang="sr-Cyrl-CS" dirty="0"/>
              <a:t>v</a:t>
            </a:r>
            <a:r>
              <a:rPr lang="sr-Latn-CS" dirty="0"/>
              <a:t>isoku stopu robnog izvoza </a:t>
            </a:r>
            <a:r>
              <a:rPr lang="sr-Cyrl-CS" dirty="0"/>
              <a:t>i</a:t>
            </a:r>
            <a:endParaRPr lang="en-US" dirty="0"/>
          </a:p>
          <a:p>
            <a:pPr marL="0" indent="0" hangingPunct="0">
              <a:buNone/>
            </a:pPr>
            <a:r>
              <a:rPr lang="sr-Latn-CS" dirty="0" smtClean="0"/>
              <a:t>- </a:t>
            </a:r>
            <a:r>
              <a:rPr lang="sr-Cyrl-CS" dirty="0"/>
              <a:t>r</a:t>
            </a:r>
            <a:r>
              <a:rPr lang="sr-Latn-CS" dirty="0"/>
              <a:t>ast industrijske zaposlenosti</a:t>
            </a:r>
            <a:r>
              <a:rPr lang="sr-Cyrl-C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08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KARAKTERISTIKE RAZVOJA POLJOPRIVREDE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407152"/>
          </a:xfrm>
        </p:spPr>
        <p:txBody>
          <a:bodyPr>
            <a:normAutofit/>
          </a:bodyPr>
          <a:lstStyle/>
          <a:p>
            <a:pPr algn="just"/>
            <a:r>
              <a:rPr lang="vi-VN" b="1" dirty="0"/>
              <a:t>Poljoprivredu</a:t>
            </a:r>
            <a:r>
              <a:rPr lang="vi-VN" dirty="0"/>
              <a:t> drugačije nazivamo i </a:t>
            </a:r>
            <a:r>
              <a:rPr lang="vi-VN" b="1" dirty="0"/>
              <a:t>agrarnom privredom</a:t>
            </a:r>
            <a:r>
              <a:rPr lang="vi-VN" dirty="0"/>
              <a:t>. </a:t>
            </a:r>
          </a:p>
          <a:p>
            <a:pPr algn="just"/>
            <a:r>
              <a:rPr lang="vi-VN" dirty="0"/>
              <a:t>Ovo je delatnost koja je najstarija i </a:t>
            </a:r>
            <a:r>
              <a:rPr lang="vi-VN" b="1" i="1" dirty="0"/>
              <a:t>obuhvata gajenje i iskorišćavanje biljaka i životinja korisnih čoveku</a:t>
            </a:r>
            <a:r>
              <a:rPr lang="vi-VN" dirty="0"/>
              <a:t>. Dobijaju se namirnice za ljudsku upotrebu i sirovine za industriju.</a:t>
            </a:r>
          </a:p>
          <a:p>
            <a:pPr algn="just"/>
            <a:r>
              <a:rPr lang="vi-VN" dirty="0"/>
              <a:t>Prema vrsti proizvoda, poljoprivredu delimo na </a:t>
            </a:r>
          </a:p>
          <a:p>
            <a:pPr algn="just"/>
            <a:r>
              <a:rPr lang="vi-VN" dirty="0"/>
              <a:t>biljnu proizvodnju - zemljoradnja, voćarstvo, vinogradarstvo.</a:t>
            </a:r>
          </a:p>
          <a:p>
            <a:pPr algn="just"/>
            <a:r>
              <a:rPr lang="vi-VN" dirty="0"/>
              <a:t>stočarsku proizvodnju - delimo prema vrsti gajene stoke na ovčarstvo, govedarstvo isl. ali takođe tu ubrajamo i bilo koji vid gajenja životinja (pčelarstvo, ribarstvo, svilarstvo).</a:t>
            </a:r>
          </a:p>
          <a:p>
            <a:pPr algn="just"/>
            <a:r>
              <a:rPr lang="vi-VN" dirty="0"/>
              <a:t>šumarstvo</a:t>
            </a:r>
          </a:p>
          <a:p>
            <a:pPr algn="just"/>
            <a:r>
              <a:rPr lang="vi-VN" b="1" dirty="0"/>
              <a:t>Zavisno od</a:t>
            </a:r>
            <a:r>
              <a:rPr lang="vi-VN" dirty="0"/>
              <a:t>  sredstava koja se koriste u proizvodnji, ostvarivanju prihoda po hektaru ili grlu stoke i utrošku ljudske radne snage, </a:t>
            </a:r>
            <a:r>
              <a:rPr lang="vi-VN" b="1" dirty="0"/>
              <a:t>u Srbiji proizvodnju delimo na</a:t>
            </a:r>
            <a:r>
              <a:rPr lang="vi-VN" dirty="0"/>
              <a:t>  </a:t>
            </a:r>
            <a:r>
              <a:rPr lang="vi-VN" b="1" dirty="0"/>
              <a:t>ekstenzivnu</a:t>
            </a:r>
            <a:r>
              <a:rPr lang="vi-VN" dirty="0"/>
              <a:t> i </a:t>
            </a:r>
            <a:r>
              <a:rPr lang="vi-VN" b="1" dirty="0"/>
              <a:t>intezivnu.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057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609600"/>
            <a:ext cx="8595360" cy="5626608"/>
          </a:xfrm>
        </p:spPr>
        <p:txBody>
          <a:bodyPr>
            <a:normAutofit/>
          </a:bodyPr>
          <a:lstStyle/>
          <a:p>
            <a:pPr hangingPunct="0"/>
            <a:r>
              <a:rPr lang="sl-SI" dirty="0"/>
              <a:t>Poljoprivreda ispunjava brojne zadatke:</a:t>
            </a:r>
            <a:r>
              <a:rPr lang="de-DE" dirty="0"/>
              <a:t> </a:t>
            </a:r>
            <a:endParaRPr lang="en-US" dirty="0"/>
          </a:p>
          <a:p>
            <a:pPr marL="0" indent="0" hangingPunct="0">
              <a:buNone/>
            </a:pPr>
            <a:r>
              <a:rPr lang="sl-SI" dirty="0" smtClean="0"/>
              <a:t>• </a:t>
            </a:r>
            <a:r>
              <a:rPr lang="sr-Cyrl-CS" dirty="0" smtClean="0"/>
              <a:t>   </a:t>
            </a:r>
            <a:r>
              <a:rPr lang="sl-SI" dirty="0"/>
              <a:t>obezbeđuje hranu;</a:t>
            </a:r>
            <a:endParaRPr lang="en-US" dirty="0"/>
          </a:p>
          <a:p>
            <a:pPr marL="0" indent="0" hangingPunct="0">
              <a:buNone/>
            </a:pPr>
            <a:r>
              <a:rPr lang="sl-SI" dirty="0" smtClean="0"/>
              <a:t>• </a:t>
            </a:r>
            <a:r>
              <a:rPr lang="sr-Latn-CS" dirty="0"/>
              <a:t>obezbeđuje sirovine za mnoge oblasti prerađivačke industrije (proizvodnju prehrambenih proizvoda i pića, proizvodnju duvanskih proizvoda, proizvodnju tekstila, industriju kože i obuće i sl) i za zanatstvo;</a:t>
            </a:r>
            <a:endParaRPr lang="en-US" dirty="0"/>
          </a:p>
          <a:p>
            <a:pPr marL="0" indent="0" hangingPunct="0">
              <a:buNone/>
            </a:pPr>
            <a:r>
              <a:rPr lang="sr-Latn-CS" dirty="0" smtClean="0"/>
              <a:t>• </a:t>
            </a:r>
            <a:r>
              <a:rPr lang="sr-Latn-CS" dirty="0"/>
              <a:t>uslovljava razvoj industrije koristeći dobar deo industrijskih proizvoda, obezbeđujući potrebnu radnu snagu i deo akumulacije za njen početni razvoj;</a:t>
            </a:r>
            <a:endParaRPr lang="en-US" dirty="0"/>
          </a:p>
          <a:p>
            <a:pPr marL="0" indent="0" hangingPunct="0">
              <a:buNone/>
            </a:pPr>
            <a:r>
              <a:rPr lang="sr-Latn-CS" dirty="0" smtClean="0"/>
              <a:t>• </a:t>
            </a:r>
            <a:r>
              <a:rPr lang="sr-Latn-CS" dirty="0"/>
              <a:t>deluje na bilans spoljnotrgovinske razmene stvarajući znatan deo proizvoda ta izvoz, prvenstveno u početnoj fazi industrijalizacije, mada poljoprivredne sirovine i hrana mogu biti zamašne stavke i u uvozu.</a:t>
            </a:r>
            <a:endParaRPr lang="en-US" dirty="0"/>
          </a:p>
          <a:p>
            <a:pPr marL="0" indent="0" hangingPunct="0">
              <a:buNone/>
            </a:pPr>
            <a:r>
              <a:rPr lang="sr-Latn-CS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4912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21</TotalTime>
  <Words>567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Soho</vt:lpstr>
      <vt:lpstr>RAZVOJ INDUSTRIJE I POLJOPRIVREDE KAO OKOSNICA PRIVREDNOG RAZVOJA</vt:lpstr>
      <vt:lpstr>Slide 2</vt:lpstr>
      <vt:lpstr>Slide 3</vt:lpstr>
      <vt:lpstr>Slide 4</vt:lpstr>
      <vt:lpstr>Slide 5</vt:lpstr>
      <vt:lpstr>Slide 6</vt:lpstr>
      <vt:lpstr>Slide 7</vt:lpstr>
      <vt:lpstr>KARAKTERISTIKE RAZVOJA POLJOPRIVREDE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INDUSTRIJE I POLJOPRIVREDE KAO OKOSNICA PRIVREDNOG RAZVOJA</dc:title>
  <dc:creator>Sladjana Plačkov</dc:creator>
  <cp:lastModifiedBy>Win7x64</cp:lastModifiedBy>
  <cp:revision>3</cp:revision>
  <dcterms:created xsi:type="dcterms:W3CDTF">2018-03-29T12:03:25Z</dcterms:created>
  <dcterms:modified xsi:type="dcterms:W3CDTF">2020-05-18T19:58:10Z</dcterms:modified>
</cp:coreProperties>
</file>