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332" r:id="rId2"/>
    <p:sldId id="307" r:id="rId3"/>
    <p:sldId id="334" r:id="rId4"/>
    <p:sldId id="333" r:id="rId5"/>
    <p:sldId id="335" r:id="rId6"/>
    <p:sldId id="308" r:id="rId7"/>
    <p:sldId id="309" r:id="rId8"/>
    <p:sldId id="336" r:id="rId9"/>
    <p:sldId id="341" r:id="rId10"/>
    <p:sldId id="310" r:id="rId11"/>
    <p:sldId id="337" r:id="rId12"/>
    <p:sldId id="339" r:id="rId13"/>
    <p:sldId id="340" r:id="rId14"/>
    <p:sldId id="311" r:id="rId15"/>
    <p:sldId id="342" r:id="rId16"/>
    <p:sldId id="33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24" autoAdjust="0"/>
    <p:restoredTop sz="94624" autoAdjust="0"/>
  </p:normalViewPr>
  <p:slideViewPr>
    <p:cSldViewPr>
      <p:cViewPr varScale="1">
        <p:scale>
          <a:sx n="83" d="100"/>
          <a:sy n="83" d="100"/>
        </p:scale>
        <p:origin x="123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2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9D05E-69C3-4FD3-9128-12CDFE725AAE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1AC86-06BB-4227-B67C-DD7D70F62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04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AC86-06BB-4227-B67C-DD7D70F62C8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AC86-06BB-4227-B67C-DD7D70F62C8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4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AC86-06BB-4227-B67C-DD7D70F62C8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47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AC86-06BB-4227-B67C-DD7D70F62C8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3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AC86-06BB-4227-B67C-DD7D70F62C8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51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065F7A-AD6D-4F6C-A09B-A54B44A8D2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642918"/>
            <a:ext cx="7406640" cy="1472184"/>
          </a:xfrm>
        </p:spPr>
        <p:txBody>
          <a:bodyPr/>
          <a:lstStyle/>
          <a:p>
            <a:pPr algn="r"/>
            <a:r>
              <a:rPr lang="en-US" dirty="0" smtClean="0"/>
              <a:t>PONA</a:t>
            </a:r>
            <a:r>
              <a:rPr lang="sr-Latn-RS" dirty="0" smtClean="0"/>
              <a:t>ŠANJE POTROŠAČA</a:t>
            </a:r>
            <a:r>
              <a:rPr lang="sr-Latn-RS" dirty="0"/>
              <a:t/>
            </a:r>
            <a:br>
              <a:rPr lang="sr-Latn-RS" dirty="0"/>
            </a:br>
            <a:r>
              <a:rPr lang="sr-Latn-RS" sz="2400" dirty="0" smtClean="0">
                <a:effectLst/>
              </a:rPr>
              <a:t>Vežbe 1</a:t>
            </a:r>
            <a:r>
              <a:rPr lang="en-US" sz="2400" dirty="0" smtClean="0">
                <a:effectLst/>
              </a:rPr>
              <a:t>3.maj </a:t>
            </a:r>
            <a:r>
              <a:rPr lang="sr-Latn-RS" sz="2400" dirty="0" smtClean="0">
                <a:effectLst/>
              </a:rPr>
              <a:t>2020.</a:t>
            </a:r>
            <a:endParaRPr lang="en-US" sz="24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7740352" cy="1813778"/>
          </a:xfrm>
        </p:spPr>
        <p:txBody>
          <a:bodyPr>
            <a:normAutofit lnSpcReduction="10000"/>
          </a:bodyPr>
          <a:lstStyle/>
          <a:p>
            <a:pPr algn="r"/>
            <a:r>
              <a:rPr lang="sr-Latn-RS" dirty="0" smtClean="0"/>
              <a:t>Visoka poslovna škola </a:t>
            </a:r>
            <a:r>
              <a:rPr lang="sr-Latn-RS" dirty="0" smtClean="0"/>
              <a:t>strukovnih studija</a:t>
            </a:r>
          </a:p>
          <a:p>
            <a:pPr algn="r"/>
            <a:r>
              <a:rPr lang="sr-Latn-RS" dirty="0" smtClean="0"/>
              <a:t>Novi Sad</a:t>
            </a:r>
          </a:p>
          <a:p>
            <a:pPr algn="r"/>
            <a:r>
              <a:rPr lang="sr-Latn-RS" dirty="0" smtClean="0"/>
              <a:t>Dragana Gašević</a:t>
            </a:r>
          </a:p>
          <a:p>
            <a:pPr algn="r"/>
            <a:r>
              <a:rPr lang="en-US" dirty="0" smtClean="0"/>
              <a:t>d</a:t>
            </a:r>
            <a:r>
              <a:rPr lang="sr-Latn-RS" dirty="0" smtClean="0"/>
              <a:t>raganag.vps</a:t>
            </a:r>
            <a:r>
              <a:rPr lang="en-US" dirty="0" smtClean="0"/>
              <a:t>@gmail.com</a:t>
            </a:r>
            <a:endParaRPr lang="en-US" dirty="0"/>
          </a:p>
        </p:txBody>
      </p:sp>
      <p:pic>
        <p:nvPicPr>
          <p:cNvPr id="30722" name="Picture 2" descr="http://3.bp.blogspot.com/-PThyCUxoJr8/VNOSjgSB7QI/AAAAAAAAAFQ/bWdKGNfzZug/s1600/global_tg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9632" y="2146647"/>
            <a:ext cx="5409612" cy="28384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802878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2060848"/>
            <a:ext cx="6092750" cy="47971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sr-Latn-RS" u="sng" dirty="0" smtClean="0"/>
          </a:p>
          <a:p>
            <a:pPr>
              <a:buNone/>
            </a:pPr>
            <a:r>
              <a:rPr lang="sr-Latn-RS" u="sng" dirty="0" smtClean="0"/>
              <a:t>DECA POTROŠAČI</a:t>
            </a:r>
          </a:p>
          <a:p>
            <a:pPr marL="1117854" lvl="2" indent="-514350">
              <a:buFont typeface="+mj-lt"/>
              <a:buAutoNum type="arabicPeriod"/>
            </a:pPr>
            <a:endParaRPr lang="sr-Latn-RS" dirty="0" smtClean="0"/>
          </a:p>
          <a:p>
            <a:pPr marL="596646" indent="-514350">
              <a:buNone/>
            </a:pPr>
            <a:r>
              <a:rPr lang="sr-Latn-RS" dirty="0" smtClean="0"/>
              <a:t>Deca danas troše više nego ikad. Imaju snažan uticaj na kupovinu proizvoda i usluga, a nekada i samostalno odlučuju. Ranije se njihov izbor vezivao za kupovinu slatkiša, igrački, brze hrane, zabavnih igara i delimično učestvovanje u zajedničkim odlukama kao što su </a:t>
            </a:r>
            <a:r>
              <a:rPr lang="sr-Latn-RS" dirty="0" smtClean="0"/>
              <a:t>školovanje</a:t>
            </a:r>
            <a:r>
              <a:rPr lang="sr-Latn-RS" dirty="0" smtClean="0"/>
              <a:t>, letovanje... Danas deca imaju ulogu savetnika prilikom </a:t>
            </a:r>
            <a:r>
              <a:rPr lang="sr-Latn-RS" dirty="0" smtClean="0"/>
              <a:t>kupovine </a:t>
            </a:r>
            <a:r>
              <a:rPr lang="en-US" dirty="0" smtClean="0"/>
              <a:t>(</a:t>
            </a:r>
            <a:r>
              <a:rPr lang="sr-Latn-RS" dirty="0" smtClean="0"/>
              <a:t>npr. </a:t>
            </a:r>
            <a:r>
              <a:rPr lang="sr-Latn-RS" dirty="0"/>
              <a:t>k</a:t>
            </a:r>
            <a:r>
              <a:rPr lang="sr-Latn-RS" dirty="0" smtClean="0"/>
              <a:t>od proizvoda </a:t>
            </a:r>
            <a:r>
              <a:rPr lang="sr-Latn-RS" dirty="0" smtClean="0"/>
              <a:t>visoke tehnologije i koriščenje sofisticiranih </a:t>
            </a:r>
            <a:r>
              <a:rPr lang="sr-Latn-RS" dirty="0" smtClean="0"/>
              <a:t>usluga</a:t>
            </a:r>
            <a:r>
              <a:rPr lang="en-US" dirty="0" smtClean="0"/>
              <a:t>).</a:t>
            </a:r>
            <a:r>
              <a:rPr lang="sr-Latn-RS" dirty="0" smtClean="0"/>
              <a:t> </a:t>
            </a:r>
            <a:r>
              <a:rPr lang="sr-Latn-RS" dirty="0" smtClean="0"/>
              <a:t>Ponašanje dece kao potrošača, pored roditelja i članova porodice, obliku masovni mediji, prijatelji iz detinjstva, komšije, škola i druge institucije.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548680"/>
            <a:ext cx="3204964" cy="21250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628800"/>
            <a:ext cx="6308774" cy="43204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sr-Latn-RS" u="sng" dirty="0" smtClean="0"/>
          </a:p>
          <a:p>
            <a:pPr>
              <a:buNone/>
            </a:pPr>
            <a:r>
              <a:rPr lang="sr-Latn-RS" u="sng" dirty="0" smtClean="0"/>
              <a:t>DECA POTROŠAČI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...Čine sledeća tržišta: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smtClean="0"/>
              <a:t>P</a:t>
            </a:r>
            <a:r>
              <a:rPr lang="sr-Latn-RS" dirty="0" smtClean="0"/>
              <a:t>rimarno – kada samostalno obavljaju kupovinu i odlučuju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smtClean="0"/>
              <a:t>U</a:t>
            </a:r>
            <a:r>
              <a:rPr lang="sr-Latn-RS" dirty="0" smtClean="0"/>
              <a:t>ticajno – kada neposredno ili posredno utiču na članove porodice u vezi kupovine određenih proizvoda ili usluga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smtClean="0"/>
              <a:t>B</a:t>
            </a:r>
            <a:r>
              <a:rPr lang="sr-Latn-RS" dirty="0" smtClean="0"/>
              <a:t>uduće – kada odrastanjem njihov uticaj sve više jača i dovodi do </a:t>
            </a:r>
            <a:r>
              <a:rPr lang="sr-Latn-RS" dirty="0" smtClean="0"/>
              <a:t>osamos</a:t>
            </a:r>
            <a:r>
              <a:rPr lang="en-US" dirty="0" smtClean="0"/>
              <a:t>t</a:t>
            </a:r>
            <a:r>
              <a:rPr lang="sr-Latn-RS" dirty="0" smtClean="0"/>
              <a:t>aljivanja </a:t>
            </a:r>
            <a:r>
              <a:rPr lang="sr-Latn-RS" dirty="0" smtClean="0"/>
              <a:t>i sve aktivnijeg ponašanja kao potrošača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76672"/>
            <a:ext cx="2857500" cy="1362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544702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268760"/>
            <a:ext cx="4868614" cy="558924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sr-Latn-RS" u="sng" dirty="0" smtClean="0"/>
          </a:p>
          <a:p>
            <a:pPr>
              <a:buNone/>
            </a:pPr>
            <a:r>
              <a:rPr lang="sr-Latn-RS" u="sng" dirty="0" smtClean="0"/>
              <a:t>POTROŠAČKA SOCIJALIZACIJA</a:t>
            </a:r>
          </a:p>
          <a:p>
            <a:pPr marL="1117854" lvl="2" indent="-514350">
              <a:buFont typeface="+mj-lt"/>
              <a:buAutoNum type="arabicPeriod"/>
            </a:pPr>
            <a:endParaRPr lang="sr-Latn-RS" dirty="0" smtClean="0"/>
          </a:p>
          <a:p>
            <a:pPr marL="870966" lvl="1" indent="-514350"/>
            <a:r>
              <a:rPr lang="en-US" dirty="0" smtClean="0"/>
              <a:t>P</a:t>
            </a:r>
            <a:r>
              <a:rPr lang="sr-Latn-RS" dirty="0" smtClean="0"/>
              <a:t>roces kojim deca u međugeneracijskom transferu stiču veštine, znanja, stavove i navike neophodne za ponašanje u procesu kupovine naziva se potrošačka socijalizacija.</a:t>
            </a:r>
          </a:p>
          <a:p>
            <a:pPr marL="870966" lvl="1" indent="-514350"/>
            <a:endParaRPr lang="sr-Latn-RS" dirty="0" smtClean="0"/>
          </a:p>
          <a:p>
            <a:pPr marL="1328166" lvl="3" indent="-514350">
              <a:buNone/>
            </a:pPr>
            <a:r>
              <a:rPr lang="sr-Latn-RS" dirty="0" smtClean="0"/>
              <a:t>        </a:t>
            </a:r>
            <a:r>
              <a:rPr lang="sr-Latn-RS" dirty="0"/>
              <a:t>D</a:t>
            </a:r>
            <a:r>
              <a:rPr lang="sr-Latn-RS" dirty="0" smtClean="0"/>
              <a:t>eca uče da postanu potrošači prolazeći kroz </a:t>
            </a:r>
            <a:r>
              <a:rPr lang="sr-Latn-RS" dirty="0"/>
              <a:t>P</a:t>
            </a:r>
            <a:r>
              <a:rPr lang="sr-Latn-RS" dirty="0" smtClean="0"/>
              <a:t>et faza u razvoju:</a:t>
            </a:r>
          </a:p>
          <a:p>
            <a:pPr marL="1328166" lvl="3" indent="-514350">
              <a:buNone/>
            </a:pPr>
            <a:r>
              <a:rPr lang="sr-Latn-RS" dirty="0" smtClean="0"/>
              <a:t>        </a:t>
            </a:r>
            <a:r>
              <a:rPr lang="en-US" dirty="0" smtClean="0"/>
              <a:t>P</a:t>
            </a:r>
            <a:r>
              <a:rPr lang="sr-Latn-RS" dirty="0" smtClean="0"/>
              <a:t>osmatranJe </a:t>
            </a:r>
            <a:r>
              <a:rPr lang="sr-Latn-RS" dirty="0" smtClean="0">
                <a:sym typeface="Wingdings" pitchFamily="2" charset="2"/>
              </a:rPr>
              <a:t> postavljanje zahteva  biranje  obavljanje manjih kupovina  samostalno kupovanje</a:t>
            </a:r>
          </a:p>
          <a:p>
            <a:pPr marL="870966" lvl="1" indent="-514350">
              <a:buNone/>
            </a:pPr>
            <a:endParaRPr lang="sr-Latn-RS" dirty="0" smtClean="0"/>
          </a:p>
          <a:p>
            <a:pPr marL="596646" indent="-514350">
              <a:buNone/>
            </a:pPr>
            <a:r>
              <a:rPr lang="sr-Latn-RS" dirty="0" smtClean="0"/>
              <a:t>Mnogobrojna sociološka istraživanja usmerena su ka analizi uticaja porodice na ponašanje dece. Analiziraju se odnosi roditelji – deca, a posebno majka – dete.</a:t>
            </a:r>
          </a:p>
          <a:p>
            <a:pPr marL="596646" indent="-514350">
              <a:buNone/>
            </a:pPr>
            <a:r>
              <a:rPr lang="sr-Latn-RS" dirty="0" smtClean="0"/>
              <a:t>Ekonomski status dece u savremnom društvu opredeljen je sledećim faktorima</a:t>
            </a:r>
            <a:r>
              <a:rPr lang="en-US" dirty="0" smtClean="0"/>
              <a:t>: </a:t>
            </a:r>
            <a:r>
              <a:rPr lang="sr-Latn-RS" dirty="0" smtClean="0"/>
              <a:t>manje dece po roditelju, manje roditelja po detetu, odlaganje rođenja deteta, oba roditelja rade.</a:t>
            </a:r>
          </a:p>
          <a:p>
            <a:pPr marL="596646" indent="-514350">
              <a:buNone/>
            </a:pPr>
            <a:endParaRPr lang="sr-Latn-R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317" y="260648"/>
            <a:ext cx="2904341" cy="4365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379743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196752"/>
            <a:ext cx="4868614" cy="566124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sr-Latn-RS" u="sng" dirty="0" smtClean="0"/>
          </a:p>
          <a:p>
            <a:pPr>
              <a:buNone/>
            </a:pPr>
            <a:r>
              <a:rPr lang="sr-Latn-RS" u="sng" dirty="0" smtClean="0"/>
              <a:t>TIPOVI RODITELJA</a:t>
            </a:r>
          </a:p>
          <a:p>
            <a:pPr marL="1117854" lvl="2" indent="-514350">
              <a:buFont typeface="+mj-lt"/>
              <a:buAutoNum type="arabicPeriod"/>
            </a:pPr>
            <a:r>
              <a:rPr lang="sr-Latn-RS" dirty="0" smtClean="0"/>
              <a:t>Autoritativni – imaju potpunu kontrolu nad ponašanjem dece, očekuju poslušnost.</a:t>
            </a:r>
          </a:p>
          <a:p>
            <a:pPr marL="1117854" lvl="2" indent="-514350">
              <a:buFont typeface="+mj-lt"/>
              <a:buAutoNum type="arabicPeriod"/>
            </a:pPr>
            <a:r>
              <a:rPr lang="sr-Latn-RS" dirty="0" smtClean="0"/>
              <a:t>Nezainteresovani – ne kontolišu decu u ponašanju, ne ohrabruju njihove postupke i ne razvijaju njihove sposobnosti.</a:t>
            </a:r>
          </a:p>
          <a:p>
            <a:pPr marL="1117854" lvl="2" indent="-514350">
              <a:buFont typeface="+mj-lt"/>
              <a:buAutoNum type="arabicPeriod"/>
            </a:pPr>
            <a:r>
              <a:rPr lang="sr-Latn-RS" dirty="0" smtClean="0"/>
              <a:t>Demokratski – odražavaju ravnotežu između roditeljskih i dečijih prava, ohrabruju dečiji lični stav, pružaju im podršku, ali za uzvrat očekuju zrelo ponašanje.</a:t>
            </a:r>
          </a:p>
          <a:p>
            <a:pPr marL="1117854" lvl="2" indent="-514350">
              <a:buFont typeface="+mj-lt"/>
              <a:buAutoNum type="arabicPeriod"/>
            </a:pPr>
            <a:r>
              <a:rPr lang="sr-Latn-RS" dirty="0" smtClean="0"/>
              <a:t>Popustljivi roditelji – nastoje da otklone ograničenja i zabrane, a da decu pri tome ne dovedu u opasnost.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8849"/>
            <a:ext cx="2545457" cy="14284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760" y="2026127"/>
            <a:ext cx="1550905" cy="22476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029" y="1816632"/>
            <a:ext cx="1562189" cy="19888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653136"/>
            <a:ext cx="1957189" cy="1928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555556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332656"/>
            <a:ext cx="7892380" cy="60486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sr-Latn-RS" u="sng" dirty="0" smtClean="0"/>
          </a:p>
          <a:p>
            <a:pPr>
              <a:buNone/>
            </a:pPr>
            <a:r>
              <a:rPr lang="sr-Latn-RS" sz="2100" u="sng" dirty="0" smtClean="0"/>
              <a:t>ŽIVOTNI CIKLUS </a:t>
            </a:r>
            <a:r>
              <a:rPr lang="sr-Latn-RS" sz="2100" u="sng" dirty="0" smtClean="0"/>
              <a:t>PORODICE</a:t>
            </a:r>
          </a:p>
          <a:p>
            <a:pPr>
              <a:buNone/>
            </a:pPr>
            <a:endParaRPr lang="sr-Latn-RS" u="sng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M</a:t>
            </a:r>
            <a:r>
              <a:rPr lang="sr-Latn-RS" sz="2800" dirty="0" smtClean="0"/>
              <a:t>lada </a:t>
            </a:r>
            <a:r>
              <a:rPr lang="sr-Latn-RS" sz="2800" dirty="0" smtClean="0"/>
              <a:t>neoženjena/neudata lica</a:t>
            </a:r>
            <a:r>
              <a:rPr lang="en-US" sz="2800" dirty="0"/>
              <a:t> </a:t>
            </a:r>
            <a:r>
              <a:rPr lang="en-US" sz="2800" dirty="0" smtClean="0"/>
              <a:t>– </a:t>
            </a:r>
            <a:r>
              <a:rPr lang="sr-Latn-RS" sz="1900" dirty="0" smtClean="0"/>
              <a:t>osobe koje su završile određene škole ili su se prvi put zaposlile i rešile da osnuju sopstveno domaćinstvo. Raspolažu relativno skromnim nivoom diskrecionog dohotka.</a:t>
            </a:r>
            <a:endParaRPr lang="sr-Latn-RS" sz="1900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M</a:t>
            </a:r>
            <a:r>
              <a:rPr lang="sr-Latn-RS" sz="2800" dirty="0" smtClean="0"/>
              <a:t>ladi bračni parovi bez dece – </a:t>
            </a:r>
            <a:r>
              <a:rPr lang="sr-Latn-RS" sz="1900" dirty="0" smtClean="0"/>
              <a:t>raspolažu relativno visokim prihodima. Karakteriše ih visoka stopa potrošnje, naročito nameštaja i aparata za domaćinstvo.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P</a:t>
            </a:r>
            <a:r>
              <a:rPr lang="sr-Latn-RS" sz="2800" dirty="0" smtClean="0"/>
              <a:t>uno gnezdo </a:t>
            </a:r>
            <a:r>
              <a:rPr lang="sr-Latn-RS" sz="2800" dirty="0" smtClean="0"/>
              <a:t>I – </a:t>
            </a:r>
            <a:r>
              <a:rPr lang="sr-Latn-RS" sz="1900" dirty="0" smtClean="0"/>
              <a:t>mladi parovi sa decom predškolskog uzrasta. Imaju ograničen budžet, s obzirom na povećanu potrošnju namenjenu izdržavanju dece i formiranju domaćinstva.</a:t>
            </a:r>
            <a:endParaRPr lang="sr-Latn-RS" sz="1900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P</a:t>
            </a:r>
            <a:r>
              <a:rPr lang="sr-Latn-RS" sz="2800" dirty="0" smtClean="0"/>
              <a:t>uno gnezdo </a:t>
            </a:r>
            <a:r>
              <a:rPr lang="sr-Latn-RS" sz="2800" dirty="0" smtClean="0"/>
              <a:t>II – </a:t>
            </a:r>
            <a:r>
              <a:rPr lang="sr-Latn-RS" sz="1900" dirty="0" smtClean="0"/>
              <a:t>parovi sa decom uzrasta od 6 do 12 godina. Rihodi porodice su u porastu, a deca su relativno komotna u potrošnji jer su oba roditelja zaposlena.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P</a:t>
            </a:r>
            <a:r>
              <a:rPr lang="sr-Latn-RS" dirty="0"/>
              <a:t>uno gnezdo III – </a:t>
            </a:r>
            <a:r>
              <a:rPr lang="sr-Latn-RS" sz="2000" dirty="0"/>
              <a:t>bračni parovi sa decom tinejdžerskog uzrasta. Finansijska situacija porodica je dobra. Ponovo se kupuje nameštaj i aparati za domaćinstvo sa željom da se zameni staro za novi i modernizuje dom.</a:t>
            </a:r>
          </a:p>
          <a:p>
            <a:pPr marL="596646" indent="-514350">
              <a:buFont typeface="+mj-lt"/>
              <a:buAutoNum type="arabicPeriod"/>
            </a:pPr>
            <a:endParaRPr lang="sr-Latn-RS" sz="1900" dirty="0" smtClean="0"/>
          </a:p>
          <a:p>
            <a:pPr marL="596646" indent="-514350">
              <a:buNone/>
            </a:pPr>
            <a:endParaRPr lang="sr-Latn-R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404664"/>
            <a:ext cx="8143900" cy="6453336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u="sng" dirty="0" smtClean="0"/>
          </a:p>
          <a:p>
            <a:pPr marL="596646" indent="-514350">
              <a:buFont typeface="+mj-lt"/>
              <a:buAutoNum type="arabicPeriod" startAt="5"/>
            </a:pPr>
            <a:r>
              <a:rPr lang="sr-Latn-RS" sz="2800" dirty="0" smtClean="0"/>
              <a:t>Prazno </a:t>
            </a:r>
            <a:r>
              <a:rPr lang="sr-Latn-RS" sz="2800" dirty="0" smtClean="0"/>
              <a:t>gnezdo </a:t>
            </a:r>
            <a:r>
              <a:rPr lang="sr-Latn-RS" sz="2800" dirty="0" smtClean="0"/>
              <a:t>I – </a:t>
            </a:r>
            <a:r>
              <a:rPr lang="sr-Latn-RS" sz="1800" dirty="0" smtClean="0"/>
              <a:t>supružnici od kojih su deca otišla započinjući samostalni život. Supružnici su zaposleni što im omogućava da štede i povećaju svoj diskrecioni dohodak i ušteđevinu.</a:t>
            </a:r>
            <a:endParaRPr lang="sr-Latn-RS" sz="1800" dirty="0" smtClean="0"/>
          </a:p>
          <a:p>
            <a:pPr marL="596646" indent="-514350">
              <a:buFont typeface="+mj-lt"/>
              <a:buAutoNum type="arabicPeriod" startAt="5"/>
            </a:pPr>
            <a:r>
              <a:rPr lang="sr-Latn-RS" sz="2800" dirty="0" smtClean="0"/>
              <a:t>Prazno gnezdo </a:t>
            </a:r>
            <a:r>
              <a:rPr lang="sr-Latn-RS" sz="2800" dirty="0" smtClean="0"/>
              <a:t>II – </a:t>
            </a:r>
            <a:r>
              <a:rPr lang="sr-Latn-RS" sz="1800" dirty="0" smtClean="0"/>
              <a:t>penzionsani supružnici. Prihodi su reducirani a planira se na osnovu fiksnog prihoda od penzija.</a:t>
            </a:r>
            <a:endParaRPr lang="sr-Latn-RS" sz="1800" dirty="0" smtClean="0"/>
          </a:p>
          <a:p>
            <a:pPr marL="596646" indent="-514350">
              <a:buFont typeface="+mj-lt"/>
              <a:buAutoNum type="arabicPeriod" startAt="5"/>
            </a:pPr>
            <a:r>
              <a:rPr lang="sr-Latn-RS" sz="2800" dirty="0" smtClean="0"/>
              <a:t>Jedan od </a:t>
            </a:r>
            <a:r>
              <a:rPr lang="sr-Latn-RS" sz="2800" dirty="0" smtClean="0"/>
              <a:t>supružnika/usamljene osobe – </a:t>
            </a:r>
            <a:r>
              <a:rPr lang="sr-Latn-RS" sz="1800" dirty="0" smtClean="0"/>
              <a:t>ovu kategoriju karakterišu niski prihodi i povećane medicinske potrebe.</a:t>
            </a:r>
          </a:p>
          <a:p>
            <a:pPr marL="596646" indent="-514350">
              <a:buFont typeface="+mj-lt"/>
              <a:buAutoNum type="arabicPeriod" startAt="5"/>
            </a:pPr>
            <a:endParaRPr lang="sr-Latn-RS" sz="1800" dirty="0"/>
          </a:p>
          <a:p>
            <a:pPr marL="82296" lvl="1" indent="0">
              <a:spcBef>
                <a:spcPts val="600"/>
              </a:spcBef>
              <a:buSzPct val="80000"/>
              <a:buNone/>
            </a:pPr>
            <a:r>
              <a:rPr lang="sr-Latn-RS" sz="1900" dirty="0"/>
              <a:t>Poznavanje životnog ciklusa porodice važno je jer </a:t>
            </a:r>
            <a:r>
              <a:rPr lang="sr-Latn-RS" sz="1900" i="1" dirty="0"/>
              <a:t>omogućava utvrđivanje relativno homogenih tržišnih segmenata i postavljanje adekvatnog marketing miks programa.</a:t>
            </a:r>
            <a:endParaRPr lang="en-US" sz="1900" i="1" dirty="0"/>
          </a:p>
          <a:p>
            <a:pPr marL="82296" indent="0">
              <a:buNone/>
            </a:pPr>
            <a:endParaRPr lang="sr-Latn-RS" sz="1800" dirty="0" smtClean="0"/>
          </a:p>
          <a:p>
            <a:pPr marL="596646" indent="-514350">
              <a:buNone/>
            </a:pPr>
            <a:endParaRPr lang="sr-Latn-R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4689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4149080"/>
            <a:ext cx="7406640" cy="1368152"/>
          </a:xfrm>
        </p:spPr>
        <p:txBody>
          <a:bodyPr>
            <a:normAutofit/>
          </a:bodyPr>
          <a:lstStyle/>
          <a:p>
            <a:pPr algn="r"/>
            <a:r>
              <a:rPr lang="sr-Latn-RS" sz="2000" dirty="0" smtClean="0">
                <a:effectLst/>
              </a:rPr>
              <a:t>Hvala na pažnji.</a:t>
            </a:r>
            <a:br>
              <a:rPr lang="sr-Latn-RS" sz="2000" dirty="0" smtClean="0">
                <a:effectLst/>
              </a:rPr>
            </a:br>
            <a:r>
              <a:rPr lang="sr-Latn-RS" sz="2000" dirty="0" smtClean="0">
                <a:effectLst/>
              </a:rPr>
              <a:t>Dragana Gašević</a:t>
            </a:r>
            <a:br>
              <a:rPr lang="sr-Latn-RS" sz="2000" dirty="0" smtClean="0">
                <a:effectLst/>
              </a:rPr>
            </a:br>
            <a:r>
              <a:rPr lang="sr-Latn-RS" sz="2000" dirty="0" smtClean="0">
                <a:effectLst/>
              </a:rPr>
              <a:t>13.maj 2020</a:t>
            </a:r>
            <a:r>
              <a:rPr lang="sr-Latn-RS" sz="2400" dirty="0" smtClean="0">
                <a:effectLst/>
              </a:rPr>
              <a:t>.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228122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1417638"/>
          </a:xfrm>
        </p:spPr>
        <p:txBody>
          <a:bodyPr/>
          <a:lstStyle/>
          <a:p>
            <a:r>
              <a:rPr lang="sr-Latn-RS" dirty="0" smtClean="0">
                <a:effectLst/>
              </a:rPr>
              <a:t>Porodica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8830" y="1417638"/>
            <a:ext cx="7494858" cy="5226071"/>
          </a:xfrm>
        </p:spPr>
        <p:txBody>
          <a:bodyPr>
            <a:normAutofit/>
          </a:bodyPr>
          <a:lstStyle/>
          <a:p>
            <a:r>
              <a:rPr lang="sr-Latn-RS" sz="2200" dirty="0" smtClean="0"/>
              <a:t>Porodica </a:t>
            </a:r>
            <a:r>
              <a:rPr lang="sr-Latn-RS" sz="2200" dirty="0" smtClean="0"/>
              <a:t>je osnovna društvena zajednica. Pod pojmom porodice podrazumeva se „dve ili više osoba povezanih krvnim srodstvom, brakom ili usvajanjem, koje žive zajedno“. </a:t>
            </a:r>
            <a:r>
              <a:rPr lang="sr-Latn-RS" sz="2200" dirty="0"/>
              <a:t> </a:t>
            </a:r>
            <a:r>
              <a:rPr lang="sr-Latn-RS" sz="2200" dirty="0" smtClean="0"/>
              <a:t>Većina </a:t>
            </a:r>
            <a:r>
              <a:rPr lang="sr-Latn-RS" sz="2200" dirty="0" smtClean="0"/>
              <a:t>osoba u životu pripada najmanje dvema porodicama – u </a:t>
            </a:r>
            <a:r>
              <a:rPr lang="sr-Latn-RS" sz="2200" dirty="0" smtClean="0"/>
              <a:t>jednoj </a:t>
            </a:r>
            <a:r>
              <a:rPr lang="sr-Latn-RS" sz="2200" dirty="0" smtClean="0"/>
              <a:t>je rođena, a drugu formira</a:t>
            </a:r>
            <a:r>
              <a:rPr lang="sr-Latn-RS" sz="2200" dirty="0" smtClean="0"/>
              <a:t>.</a:t>
            </a:r>
          </a:p>
          <a:p>
            <a:endParaRPr lang="sr-Latn-RS" sz="2200" dirty="0"/>
          </a:p>
          <a:p>
            <a:r>
              <a:rPr lang="sr-Latn-RS" sz="2200" dirty="0"/>
              <a:t>Porodica je primarna referentna grupa koja ima pozitivan i najjači uticaj na pojedinca u potrošnji.</a:t>
            </a:r>
            <a:endParaRPr lang="sr-Latn-RS" sz="2200" dirty="0" smtClean="0"/>
          </a:p>
          <a:p>
            <a:endParaRPr lang="sr-Latn-RS" sz="2200" dirty="0" smtClean="0"/>
          </a:p>
          <a:p>
            <a:pPr lvl="1"/>
            <a:endParaRPr lang="sr-Latn-RS" sz="1800" dirty="0" smtClean="0"/>
          </a:p>
          <a:p>
            <a:pPr>
              <a:buNone/>
            </a:pPr>
            <a:endParaRPr lang="sr-Latn-RS" dirty="0" smtClean="0"/>
          </a:p>
          <a:p>
            <a:pPr marL="596646" indent="-514350">
              <a:buFont typeface="+mj-lt"/>
              <a:buAutoNum type="arabicPeriod"/>
            </a:pPr>
            <a:endParaRPr lang="sr-Latn-RS" dirty="0" smtClean="0"/>
          </a:p>
          <a:p>
            <a:pPr lvl="2"/>
            <a:endParaRPr lang="sr-Latn-RS" dirty="0" smtClean="0"/>
          </a:p>
          <a:p>
            <a:pPr lvl="2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725144"/>
            <a:ext cx="3139628" cy="17470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0"/>
            <a:ext cx="7719640" cy="5661248"/>
          </a:xfrm>
        </p:spPr>
        <p:txBody>
          <a:bodyPr>
            <a:normAutofit/>
          </a:bodyPr>
          <a:lstStyle/>
          <a:p>
            <a:endParaRPr lang="sr-Latn-RS" sz="2200" dirty="0" smtClean="0"/>
          </a:p>
          <a:p>
            <a:r>
              <a:rPr lang="sr-Latn-RS" sz="2200" dirty="0" smtClean="0"/>
              <a:t>Porodice se međusobno razlikuju. </a:t>
            </a:r>
          </a:p>
          <a:p>
            <a:pPr lvl="1"/>
            <a:r>
              <a:rPr lang="sr-Latn-RS" sz="1800" dirty="0" smtClean="0"/>
              <a:t>Nukleus </a:t>
            </a:r>
            <a:r>
              <a:rPr lang="en-US" sz="1800" dirty="0" smtClean="0"/>
              <a:t>(</a:t>
            </a:r>
            <a:r>
              <a:rPr lang="sr-Latn-RS" sz="1800" dirty="0" smtClean="0"/>
              <a:t>jezgro</a:t>
            </a:r>
            <a:r>
              <a:rPr lang="en-US" sz="1800" dirty="0" smtClean="0"/>
              <a:t>)</a:t>
            </a:r>
            <a:r>
              <a:rPr lang="sr-Latn-RS" sz="1800" dirty="0" smtClean="0"/>
              <a:t> porodice čine suprug i supruga i njihova deca. To je tzv. uža porodica. </a:t>
            </a:r>
          </a:p>
          <a:p>
            <a:pPr lvl="1"/>
            <a:r>
              <a:rPr lang="sr-Latn-RS" sz="1800" dirty="0" smtClean="0"/>
              <a:t>Proširenu porodicu sačinjavaju, pored članova uže porodice, bliski rođaci </a:t>
            </a:r>
            <a:r>
              <a:rPr lang="en-US" sz="1800" dirty="0" smtClean="0"/>
              <a:t>(</a:t>
            </a:r>
            <a:r>
              <a:rPr lang="sr-Latn-RS" sz="1800" dirty="0" smtClean="0"/>
              <a:t>npr. </a:t>
            </a:r>
            <a:r>
              <a:rPr lang="sr-Latn-RS" sz="1800" dirty="0"/>
              <a:t>r</a:t>
            </a:r>
            <a:r>
              <a:rPr lang="sr-Latn-RS" sz="1800" dirty="0" smtClean="0"/>
              <a:t>oditelji supružnika</a:t>
            </a:r>
            <a:r>
              <a:rPr lang="en-US" sz="1800" dirty="0" smtClean="0"/>
              <a:t>)</a:t>
            </a:r>
            <a:r>
              <a:rPr lang="sr-Latn-RS" sz="1800" dirty="0" smtClean="0"/>
              <a:t>.</a:t>
            </a:r>
          </a:p>
          <a:p>
            <a:pPr lvl="1"/>
            <a:r>
              <a:rPr lang="sr-Latn-RS" sz="1800" dirty="0" smtClean="0"/>
              <a:t>Jednočlana porodica – kategorija koja je značajna u savremenom društvu zbog sklapanja braka u kasnijim godinama i velikog broja razvoda brakova</a:t>
            </a:r>
            <a:r>
              <a:rPr lang="sr-Latn-RS" sz="1800" dirty="0" smtClean="0"/>
              <a:t>.</a:t>
            </a:r>
          </a:p>
          <a:p>
            <a:pPr marL="402336" lvl="1" indent="0">
              <a:buNone/>
            </a:pPr>
            <a:endParaRPr lang="sr-Latn-RS" sz="1800" dirty="0" smtClean="0"/>
          </a:p>
          <a:p>
            <a:r>
              <a:rPr lang="sr-Latn-RS" sz="2200" dirty="0" smtClean="0"/>
              <a:t>Sa stanovišta uticaja na ponašanje svojih članova razlikuju se dva tipa porodice</a:t>
            </a:r>
            <a:r>
              <a:rPr lang="en-US" sz="2200" dirty="0" smtClean="0"/>
              <a:t>:</a:t>
            </a:r>
          </a:p>
          <a:p>
            <a:pPr lvl="1"/>
            <a:r>
              <a:rPr lang="sr-Latn-RS" sz="1800" dirty="0"/>
              <a:t>P</a:t>
            </a:r>
            <a:r>
              <a:rPr lang="sr-Latn-RS" sz="1800" dirty="0" smtClean="0"/>
              <a:t>orodica </a:t>
            </a:r>
            <a:r>
              <a:rPr lang="sr-Latn-RS" sz="1800" dirty="0" smtClean="0"/>
              <a:t>u kojoj je osoba rođena igra </a:t>
            </a:r>
            <a:r>
              <a:rPr lang="sr-Latn-RS" sz="1800" dirty="0" smtClean="0"/>
              <a:t>usmeravajuću </a:t>
            </a:r>
            <a:r>
              <a:rPr lang="sr-Latn-RS" sz="1800" dirty="0" smtClean="0"/>
              <a:t>ulogu u socijalizaciji pojedinca, naročito u mladosti.</a:t>
            </a:r>
          </a:p>
          <a:p>
            <a:pPr lvl="1"/>
            <a:r>
              <a:rPr lang="sr-Latn-RS" sz="1800" dirty="0" smtClean="0"/>
              <a:t>Drugi tip porodice, koji nastaje sklapanjem braka ili zajedničkim životom, karakteriše se reproduktivnim uticajem na svoje članove.</a:t>
            </a:r>
          </a:p>
          <a:p>
            <a:pPr lvl="1"/>
            <a:endParaRPr lang="sr-Latn-RS" sz="1800" dirty="0" smtClean="0"/>
          </a:p>
          <a:p>
            <a:pPr>
              <a:buNone/>
            </a:pPr>
            <a:endParaRPr lang="sr-Latn-RS" dirty="0" smtClean="0"/>
          </a:p>
          <a:p>
            <a:pPr marL="596646" indent="-514350">
              <a:buFont typeface="+mj-lt"/>
              <a:buAutoNum type="arabicPeriod"/>
            </a:pPr>
            <a:endParaRPr lang="sr-Latn-RS" dirty="0" smtClean="0"/>
          </a:p>
          <a:p>
            <a:pPr lvl="2"/>
            <a:endParaRPr lang="sr-Latn-RS" dirty="0" smtClean="0"/>
          </a:p>
          <a:p>
            <a:pPr lvl="2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5110989"/>
            <a:ext cx="3139628" cy="17470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852880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8640"/>
            <a:ext cx="7416824" cy="6455070"/>
          </a:xfrm>
        </p:spPr>
        <p:txBody>
          <a:bodyPr>
            <a:normAutofit/>
          </a:bodyPr>
          <a:lstStyle/>
          <a:p>
            <a:pPr marL="658368" lvl="2" indent="0">
              <a:buNone/>
            </a:pPr>
            <a:r>
              <a:rPr lang="sr-Latn-RS" dirty="0" smtClean="0"/>
              <a:t>Porodica utiče na formiranje vrednosti, verovanja i ponašanje pojedincka putem</a:t>
            </a:r>
            <a:r>
              <a:rPr lang="en-US" dirty="0" smtClean="0"/>
              <a:t>:</a:t>
            </a:r>
          </a:p>
          <a:p>
            <a:pPr lvl="3"/>
            <a:r>
              <a:rPr lang="sr-Latn-RS" dirty="0" smtClean="0"/>
              <a:t>Ekonomskog </a:t>
            </a:r>
            <a:r>
              <a:rPr lang="sr-Latn-RS" dirty="0" smtClean="0"/>
              <a:t>stanja – daje sigurnost pojedincu i predstavlja, pored biološke, osnovnu funkciju porodice. </a:t>
            </a:r>
            <a:r>
              <a:rPr lang="sr-Latn-RS" dirty="0" smtClean="0"/>
              <a:t>Ekonomsko stanje zavisi od toga koliko članova porodice je zaposleno i koliki su im prihodi.</a:t>
            </a:r>
            <a:endParaRPr lang="sr-Latn-RS" dirty="0" smtClean="0"/>
          </a:p>
          <a:p>
            <a:pPr lvl="3"/>
            <a:r>
              <a:rPr lang="sr-Latn-RS" dirty="0" smtClean="0"/>
              <a:t>Emocionalne </a:t>
            </a:r>
            <a:r>
              <a:rPr lang="sr-Latn-RS" dirty="0" smtClean="0"/>
              <a:t>podrške – odražava se prilikom rešavanja ličnih i društvenih problema pojedinca.</a:t>
            </a:r>
            <a:endParaRPr lang="sr-Latn-RS" dirty="0" smtClean="0"/>
          </a:p>
          <a:p>
            <a:pPr lvl="3"/>
            <a:r>
              <a:rPr lang="sr-Latn-RS" dirty="0" smtClean="0"/>
              <a:t>Socijalizacije </a:t>
            </a:r>
            <a:r>
              <a:rPr lang="sr-Latn-RS" dirty="0" smtClean="0"/>
              <a:t>dece </a:t>
            </a:r>
            <a:r>
              <a:rPr lang="en-US" dirty="0" smtClean="0"/>
              <a:t>(</a:t>
            </a:r>
            <a:r>
              <a:rPr lang="sr-Latn-RS" dirty="0" smtClean="0"/>
              <a:t>podruštvljavanje dece</a:t>
            </a:r>
            <a:r>
              <a:rPr lang="en-US" dirty="0" smtClean="0"/>
              <a:t>)</a:t>
            </a:r>
            <a:r>
              <a:rPr lang="sr-Latn-RS" dirty="0" smtClean="0"/>
              <a:t> – to je međugeneracijski transfer stavova, vrednosti i ponašanja sa roditelja na decu. U potrošnji, deca posmatraju kako njihovi roditelji procenjuju i biraju proizvode.</a:t>
            </a:r>
            <a:endParaRPr lang="sr-Latn-RS" dirty="0" smtClean="0"/>
          </a:p>
          <a:p>
            <a:pPr lvl="3"/>
            <a:r>
              <a:rPr lang="sr-Latn-RS" dirty="0" smtClean="0"/>
              <a:t>Stila </a:t>
            </a:r>
            <a:r>
              <a:rPr lang="sr-Latn-RS" dirty="0" smtClean="0"/>
              <a:t>života – negovanje određenog stila života, koji se ispoljava u određenom interesovanju i aktivnosti uticajnih članova porodice, posredno formira stil života ostalih članova.</a:t>
            </a:r>
            <a:endParaRPr lang="sr-Latn-RS" dirty="0" smtClean="0"/>
          </a:p>
          <a:p>
            <a:pPr marL="596646" indent="-514350">
              <a:buFont typeface="+mj-lt"/>
              <a:buAutoNum type="arabicPeriod"/>
            </a:pPr>
            <a:endParaRPr lang="sr-Latn-RS" dirty="0" smtClean="0"/>
          </a:p>
          <a:p>
            <a:pPr lvl="2"/>
            <a:endParaRPr lang="sr-Latn-RS" dirty="0" smtClean="0"/>
          </a:p>
          <a:p>
            <a:pPr lvl="2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023271"/>
            <a:ext cx="1214388" cy="1655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AutoShape 2" descr="Image result for zaposleni menadzeri"/>
          <p:cNvSpPr>
            <a:spLocks noChangeAspect="1" noChangeArrowheads="1"/>
          </p:cNvSpPr>
          <p:nvPr/>
        </p:nvSpPr>
        <p:spPr bwMode="auto">
          <a:xfrm>
            <a:off x="63500" y="-136525"/>
            <a:ext cx="244792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5177159"/>
            <a:ext cx="2169955" cy="13472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730954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476672"/>
            <a:ext cx="7933588" cy="6167038"/>
          </a:xfrm>
        </p:spPr>
        <p:txBody>
          <a:bodyPr>
            <a:normAutofit/>
          </a:bodyPr>
          <a:lstStyle/>
          <a:p>
            <a:pPr lvl="2"/>
            <a:endParaRPr lang="sr-Latn-RS" dirty="0" smtClean="0"/>
          </a:p>
          <a:p>
            <a:r>
              <a:rPr lang="sr-Latn-RS" sz="2800" dirty="0" smtClean="0"/>
              <a:t>Uloge u procesu </a:t>
            </a:r>
            <a:r>
              <a:rPr lang="sr-Latn-RS" sz="2800" dirty="0" smtClean="0"/>
              <a:t>kupovine </a:t>
            </a:r>
          </a:p>
          <a:p>
            <a:r>
              <a:rPr lang="sr-Latn-RS" sz="2000" dirty="0"/>
              <a:t>Z</a:t>
            </a:r>
            <a:r>
              <a:rPr lang="sr-Latn-RS" sz="2000" dirty="0" smtClean="0"/>
              <a:t>avise </a:t>
            </a:r>
            <a:r>
              <a:rPr lang="sr-Latn-RS" sz="2000" dirty="0" smtClean="0"/>
              <a:t>od vrste i karakteristika proizvoda, interesovanja pojedinih članova porodice i faze u procesu odlučivanja porodice</a:t>
            </a:r>
            <a:r>
              <a:rPr lang="sr-Latn-RS" sz="2000" dirty="0" smtClean="0"/>
              <a:t>.</a:t>
            </a:r>
          </a:p>
          <a:p>
            <a:pPr marL="82296" indent="0">
              <a:buNone/>
            </a:pPr>
            <a:endParaRPr lang="sr-Latn-RS" sz="2000" dirty="0" smtClean="0"/>
          </a:p>
          <a:p>
            <a:r>
              <a:rPr lang="sr-Latn-RS" sz="2000" dirty="0" smtClean="0"/>
              <a:t>Postoje </a:t>
            </a:r>
            <a:r>
              <a:rPr lang="sr-Latn-RS" sz="2000" dirty="0" smtClean="0"/>
              <a:t>četiri </a:t>
            </a:r>
            <a:r>
              <a:rPr lang="sr-Latn-RS" sz="2000" dirty="0" smtClean="0"/>
              <a:t>osnovne </a:t>
            </a:r>
            <a:r>
              <a:rPr lang="sr-Latn-RS" sz="2000" dirty="0" smtClean="0"/>
              <a:t>uloge u zavisnosti od toga koji član porodice ima dominantan uticaj na donošenje odluke o kupovini proizvoda i usluga.</a:t>
            </a:r>
          </a:p>
          <a:p>
            <a:pPr marL="1117854" lvl="2" indent="-514350">
              <a:buFont typeface="+mj-lt"/>
              <a:buAutoNum type="arabicPeriod"/>
            </a:pPr>
            <a:r>
              <a:rPr lang="sr-Latn-RS" sz="2000" dirty="0" smtClean="0"/>
              <a:t>Dominantna uloga </a:t>
            </a:r>
            <a:r>
              <a:rPr lang="sr-Latn-RS" sz="2000" dirty="0" smtClean="0"/>
              <a:t>supruge </a:t>
            </a:r>
            <a:endParaRPr lang="sr-Latn-RS" sz="2000" dirty="0" smtClean="0"/>
          </a:p>
          <a:p>
            <a:pPr marL="1117854" lvl="2" indent="-514350">
              <a:buFont typeface="+mj-lt"/>
              <a:buAutoNum type="arabicPeriod"/>
            </a:pPr>
            <a:r>
              <a:rPr lang="en-US" sz="2000" dirty="0" smtClean="0"/>
              <a:t>D</a:t>
            </a:r>
            <a:r>
              <a:rPr lang="sr-Latn-RS" sz="2000" dirty="0" smtClean="0"/>
              <a:t>ominantna uloga supruga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sz="2000" dirty="0" smtClean="0"/>
              <a:t>A</a:t>
            </a:r>
            <a:r>
              <a:rPr lang="sr-Latn-RS" sz="2000" dirty="0" smtClean="0"/>
              <a:t>utonomne odluke</a:t>
            </a:r>
          </a:p>
          <a:p>
            <a:pPr marL="1117854" lvl="2" indent="-514350">
              <a:buFont typeface="+mj-lt"/>
              <a:buAutoNum type="arabicPeriod"/>
            </a:pPr>
            <a:r>
              <a:rPr lang="sr-Latn-RS" sz="2000" dirty="0" smtClean="0"/>
              <a:t>Zajedničke </a:t>
            </a:r>
            <a:r>
              <a:rPr lang="sr-Latn-RS" sz="2000" dirty="0" smtClean="0"/>
              <a:t>odluke</a:t>
            </a:r>
          </a:p>
          <a:p>
            <a:pPr marL="603504" lvl="2" indent="0">
              <a:buNone/>
            </a:pPr>
            <a:endParaRPr lang="sr-Latn-RS" sz="2000" dirty="0" smtClean="0"/>
          </a:p>
          <a:p>
            <a:pPr marL="596646" indent="-514350">
              <a:buFont typeface="+mj-lt"/>
              <a:buAutoNum type="arabicPeriod"/>
            </a:pPr>
            <a:endParaRPr lang="sr-Latn-RS" dirty="0" smtClean="0"/>
          </a:p>
          <a:p>
            <a:pPr lvl="2"/>
            <a:endParaRPr lang="sr-Latn-RS" dirty="0" smtClean="0"/>
          </a:p>
          <a:p>
            <a:pPr lvl="2"/>
            <a:endParaRPr lang="en-US" dirty="0"/>
          </a:p>
        </p:txBody>
      </p:sp>
      <p:sp>
        <p:nvSpPr>
          <p:cNvPr id="5" name="AutoShape 2" descr="Image result for kupovina za stan"/>
          <p:cNvSpPr>
            <a:spLocks noChangeAspect="1" noChangeArrowheads="1"/>
          </p:cNvSpPr>
          <p:nvPr/>
        </p:nvSpPr>
        <p:spPr bwMode="auto">
          <a:xfrm>
            <a:off x="63500" y="-136525"/>
            <a:ext cx="24384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446" y="5000128"/>
            <a:ext cx="2267744" cy="15524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842" y="5007903"/>
            <a:ext cx="2376111" cy="15369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487" y="4938315"/>
            <a:ext cx="2016224" cy="16384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2558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548680"/>
            <a:ext cx="7933588" cy="60950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u="sng" dirty="0" smtClean="0"/>
              <a:t>RAZLIKE IZMEĐU ŽENA I MUŠKARACA</a:t>
            </a:r>
          </a:p>
          <a:p>
            <a:pPr>
              <a:buNone/>
            </a:pPr>
            <a:r>
              <a:rPr lang="sr-Latn-RS" u="sng" dirty="0" smtClean="0"/>
              <a:t>POTROŠAČA</a:t>
            </a:r>
          </a:p>
          <a:p>
            <a:pPr>
              <a:buNone/>
            </a:pPr>
            <a:endParaRPr lang="sr-Latn-RS" u="sng" dirty="0" smtClean="0"/>
          </a:p>
          <a:p>
            <a:pPr>
              <a:buNone/>
            </a:pPr>
            <a:r>
              <a:rPr lang="sr-Latn-RS" dirty="0" smtClean="0"/>
              <a:t>Obazrivost</a:t>
            </a:r>
          </a:p>
          <a:p>
            <a:pPr>
              <a:buNone/>
            </a:pPr>
            <a:r>
              <a:rPr lang="sr-Latn-RS" dirty="0" smtClean="0"/>
              <a:t>Lojalnost</a:t>
            </a:r>
          </a:p>
          <a:p>
            <a:pPr>
              <a:buNone/>
            </a:pPr>
            <a:r>
              <a:rPr lang="sr-Latn-RS" dirty="0" smtClean="0"/>
              <a:t>Fokusiran i periferan uvid</a:t>
            </a:r>
          </a:p>
          <a:p>
            <a:pPr>
              <a:buNone/>
            </a:pPr>
            <a:r>
              <a:rPr lang="sr-Latn-RS" dirty="0" smtClean="0"/>
              <a:t>Eksterni izvori informacija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en-US" dirty="0" smtClean="0"/>
              <a:t>T</a:t>
            </a:r>
            <a:r>
              <a:rPr lang="sr-Latn-RS" dirty="0" smtClean="0"/>
              <a:t>rendovi: ekonomska nezavisnost, “muški sportovi”</a:t>
            </a:r>
          </a:p>
          <a:p>
            <a:pPr>
              <a:buNone/>
            </a:pPr>
            <a:endParaRPr lang="sr-Latn-RS" u="sng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88640"/>
            <a:ext cx="7416824" cy="48245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Segmentacija tržišta žena potrošača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smtClean="0"/>
              <a:t>T</a:t>
            </a:r>
            <a:r>
              <a:rPr lang="sr-Latn-RS" dirty="0" smtClean="0"/>
              <a:t>radicionalna domaćica – uglavnom je udata. Više voli da se bavi domaćinstvom i porodicom. Nastoji da udovolji suprugu i deci. 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smtClean="0"/>
              <a:t>P</a:t>
            </a:r>
            <a:r>
              <a:rPr lang="sr-Latn-RS" dirty="0" smtClean="0"/>
              <a:t>rimorana domaćica – uglavnom udata. Više bi volela da radi, ali ostaje kod kuće da bi vaspitavala decu. N uživa previše u kućnim poslovima.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smtClean="0"/>
              <a:t>Z</a:t>
            </a:r>
            <a:r>
              <a:rPr lang="sr-Latn-RS" dirty="0" smtClean="0"/>
              <a:t>aposlena po potrebi - udata ili singl. Više bi volela da ostane kod kuće ali radi zbog porodičnih, najčešće ekonomskih razloga. Ne nalazi zadovoljstvo u tome što je zaposlena.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smtClean="0"/>
              <a:t>Ž</a:t>
            </a:r>
            <a:r>
              <a:rPr lang="sr-Latn-RS" dirty="0" smtClean="0"/>
              <a:t>ena karijerista – udata ili singl. Preferira da bude zaposlena. Rast broja zaposlenih žena utiče na menjanje njihovih potreba i navika. Često osećaju nedostatak vremena. 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</p:txBody>
      </p:sp>
      <p:sp>
        <p:nvSpPr>
          <p:cNvPr id="2" name="AutoShape 2" descr="Image result for segmentacija"/>
          <p:cNvSpPr>
            <a:spLocks noChangeAspect="1" noChangeArrowheads="1"/>
          </p:cNvSpPr>
          <p:nvPr/>
        </p:nvSpPr>
        <p:spPr bwMode="auto">
          <a:xfrm>
            <a:off x="63500" y="-136525"/>
            <a:ext cx="28575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094" y="5040420"/>
            <a:ext cx="3275855" cy="17471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0"/>
            <a:ext cx="8072462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Ključni elementi marketinga prema </a:t>
            </a:r>
            <a:r>
              <a:rPr lang="sr-Latn-RS" dirty="0" smtClean="0"/>
              <a:t>ženama</a:t>
            </a:r>
          </a:p>
          <a:p>
            <a:pPr marL="658368" lvl="2" indent="0">
              <a:buNone/>
            </a:pPr>
            <a:endParaRPr lang="sr-Latn-RS" dirty="0"/>
          </a:p>
          <a:p>
            <a:pPr marL="658368" lvl="2" indent="0">
              <a:buNone/>
            </a:pPr>
            <a:r>
              <a:rPr lang="sr-Latn-RS" sz="1900" dirty="0" smtClean="0"/>
              <a:t>1. </a:t>
            </a:r>
            <a:r>
              <a:rPr lang="sr-Latn-RS" sz="1900" dirty="0" smtClean="0"/>
              <a:t>Poštovanje </a:t>
            </a:r>
            <a:r>
              <a:rPr lang="sr-Latn-RS" sz="1900" dirty="0" smtClean="0"/>
              <a:t>koje zaslužuju žene kao potrošači zasnovano je na nekoliko važnih činjenica. Žene su dobro informisane. Pre kupovine se upoznaju sa prednostima i nedostacima proizvoda, čitaju deklaracije i uputstva za </a:t>
            </a:r>
            <a:r>
              <a:rPr lang="sr-Latn-RS" sz="1900" dirty="0" smtClean="0"/>
              <a:t>upotrebu </a:t>
            </a:r>
            <a:r>
              <a:rPr lang="sr-Latn-RS" sz="1900" dirty="0" smtClean="0"/>
              <a:t>proizvoda. Obazrivo odlučuju o kupovinama. Respektuju marke sa kojima one ili većina potrošača imaju pozitivno iskustvo</a:t>
            </a:r>
            <a:r>
              <a:rPr lang="sr-Latn-RS" sz="1900" dirty="0" smtClean="0"/>
              <a:t>.</a:t>
            </a:r>
          </a:p>
          <a:p>
            <a:pPr marL="658368" lvl="2" indent="0">
              <a:buNone/>
            </a:pPr>
            <a:endParaRPr lang="sr-Latn-RS" sz="1900" dirty="0" smtClean="0"/>
          </a:p>
          <a:p>
            <a:pPr marL="658368" lvl="2" indent="0">
              <a:buNone/>
            </a:pPr>
            <a:r>
              <a:rPr lang="sr-Latn-RS" sz="1900" dirty="0" smtClean="0"/>
              <a:t>2. </a:t>
            </a:r>
            <a:r>
              <a:rPr lang="en-US" sz="1900" dirty="0" smtClean="0"/>
              <a:t>I</a:t>
            </a:r>
            <a:r>
              <a:rPr lang="sr-Latn-RS" sz="1900" dirty="0" smtClean="0"/>
              <a:t>ndividualnost </a:t>
            </a:r>
            <a:r>
              <a:rPr lang="sr-Latn-RS" sz="1900" dirty="0" smtClean="0"/>
              <a:t>je o</a:t>
            </a:r>
            <a:r>
              <a:rPr lang="sr-Latn-RS" sz="1900" dirty="0" smtClean="0"/>
              <a:t>sobina </a:t>
            </a:r>
            <a:r>
              <a:rPr lang="sr-Latn-RS" sz="1900" dirty="0" smtClean="0"/>
              <a:t>savremenih žena gde se one ne zadovoljavaju uskim pogledima na </a:t>
            </a:r>
            <a:r>
              <a:rPr lang="sr-Latn-RS" sz="1900" dirty="0" smtClean="0"/>
              <a:t>njihovu </a:t>
            </a:r>
            <a:r>
              <a:rPr lang="sr-Latn-RS" sz="1900" dirty="0" smtClean="0"/>
              <a:t>tradicionalnu ulogu u društvu. Žene su danas nezavisne, pametne, moćne, a ne samo pasivne, posvećene deci i usmerene ka ispoljavanju osećanja.</a:t>
            </a:r>
          </a:p>
          <a:p>
            <a:pPr>
              <a:buNone/>
            </a:pPr>
            <a:endParaRPr lang="sr-Latn-RS" dirty="0" smtClean="0"/>
          </a:p>
        </p:txBody>
      </p:sp>
      <p:sp>
        <p:nvSpPr>
          <p:cNvPr id="2" name="AutoShape 2" descr="Image result for zene u kupovini"/>
          <p:cNvSpPr>
            <a:spLocks noChangeAspect="1" noChangeArrowheads="1"/>
          </p:cNvSpPr>
          <p:nvPr/>
        </p:nvSpPr>
        <p:spPr bwMode="auto">
          <a:xfrm>
            <a:off x="63500" y="-136525"/>
            <a:ext cx="284797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869160"/>
            <a:ext cx="3395674" cy="18052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679725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0"/>
            <a:ext cx="7478861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Ključni elementi marketinga prema </a:t>
            </a:r>
            <a:r>
              <a:rPr lang="sr-Latn-RS" dirty="0" smtClean="0"/>
              <a:t>ženama</a:t>
            </a:r>
          </a:p>
          <a:p>
            <a:pPr>
              <a:buNone/>
            </a:pPr>
            <a:endParaRPr lang="sr-Latn-RS" dirty="0" smtClean="0"/>
          </a:p>
          <a:p>
            <a:pPr marL="658368" lvl="2" indent="0">
              <a:buNone/>
            </a:pPr>
            <a:r>
              <a:rPr lang="sr-Latn-RS" sz="1900" dirty="0" smtClean="0"/>
              <a:t>3. </a:t>
            </a:r>
            <a:r>
              <a:rPr lang="en-US" sz="1900" dirty="0" smtClean="0"/>
              <a:t>O</a:t>
            </a:r>
            <a:r>
              <a:rPr lang="sr-Latn-RS" sz="1900" dirty="0" smtClean="0"/>
              <a:t>slobađanje od stresa – stres je glavni neprijatelj svake žene. Da bi se oslobodile od stresa žene često </a:t>
            </a:r>
            <a:r>
              <a:rPr lang="sr-Latn-RS" sz="1900" dirty="0" smtClean="0"/>
              <a:t>kupuju </a:t>
            </a:r>
            <a:r>
              <a:rPr lang="sr-Latn-RS" sz="1900" dirty="0" smtClean="0"/>
              <a:t>nepoznate marke proizvoda i usluga, na neproverenim mestima</a:t>
            </a:r>
            <a:r>
              <a:rPr lang="sr-Latn-RS" sz="1900" dirty="0" smtClean="0"/>
              <a:t>.</a:t>
            </a:r>
          </a:p>
          <a:p>
            <a:pPr marL="658368" lvl="2" indent="0">
              <a:buNone/>
            </a:pPr>
            <a:endParaRPr lang="sr-Latn-RS" sz="1900" dirty="0" smtClean="0"/>
          </a:p>
          <a:p>
            <a:pPr marL="658368" lvl="2" indent="0">
              <a:buNone/>
            </a:pPr>
            <a:r>
              <a:rPr lang="sr-Latn-RS" sz="1900" dirty="0" smtClean="0"/>
              <a:t>4. </a:t>
            </a:r>
            <a:r>
              <a:rPr lang="en-US" sz="1900" dirty="0" smtClean="0"/>
              <a:t>P</a:t>
            </a:r>
            <a:r>
              <a:rPr lang="sr-Latn-RS" sz="1900" dirty="0" smtClean="0"/>
              <a:t>ovezivanje proizvoda i usluga sa određenim simbolima i emocijama je karakteristika ženske populacije</a:t>
            </a:r>
            <a:r>
              <a:rPr lang="sr-Latn-RS" sz="1900" dirty="0" smtClean="0"/>
              <a:t>.</a:t>
            </a:r>
          </a:p>
          <a:p>
            <a:pPr marL="658368" lvl="2" indent="0">
              <a:buNone/>
            </a:pPr>
            <a:endParaRPr lang="sr-Latn-RS" sz="1900" dirty="0" smtClean="0"/>
          </a:p>
          <a:p>
            <a:pPr marL="658368" lvl="2" indent="0">
              <a:buNone/>
            </a:pPr>
            <a:r>
              <a:rPr lang="sr-Latn-RS" sz="1900" dirty="0" smtClean="0"/>
              <a:t>5. Odnosi </a:t>
            </a:r>
            <a:r>
              <a:rPr lang="sr-Latn-RS" sz="1900" dirty="0" smtClean="0"/>
              <a:t>– žene na kupovinu gledaju kao na nešto više od transakcije. Često koriste preporuke prilikom izbora određenih proizvoda. </a:t>
            </a:r>
            <a:endParaRPr lang="sr-Latn-RS" sz="1900" dirty="0" smtClean="0"/>
          </a:p>
          <a:p>
            <a:pPr lvl="2"/>
            <a:endParaRPr lang="sr-Latn-RS" sz="1900" dirty="0" smtClean="0"/>
          </a:p>
          <a:p>
            <a:pPr>
              <a:buNone/>
            </a:pPr>
            <a:endParaRPr lang="sr-Latn-R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725144"/>
            <a:ext cx="3762375" cy="2000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147318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10">
      <a:dk1>
        <a:srgbClr val="000000"/>
      </a:dk1>
      <a:lt1>
        <a:srgbClr val="FFFFFF"/>
      </a:lt1>
      <a:dk2>
        <a:srgbClr val="00B050"/>
      </a:dk2>
      <a:lt2>
        <a:srgbClr val="4DFE9C"/>
      </a:lt2>
      <a:accent1>
        <a:srgbClr val="000000"/>
      </a:accent1>
      <a:accent2>
        <a:srgbClr val="000000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4603</TotalTime>
  <Words>1292</Words>
  <Application>Microsoft Office PowerPoint</Application>
  <PresentationFormat>On-screen Show (4:3)</PresentationFormat>
  <Paragraphs>122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Gill Sans MT</vt:lpstr>
      <vt:lpstr>Verdana</vt:lpstr>
      <vt:lpstr>Wingdings</vt:lpstr>
      <vt:lpstr>Wingdings 2</vt:lpstr>
      <vt:lpstr>Solstice</vt:lpstr>
      <vt:lpstr>PONAŠANJE POTROŠAČA Vežbe 13.maj 2020.</vt:lpstr>
      <vt:lpstr>Porodica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Hvala na pažnji. Dragana Gašević 13.maj 2020.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PONAŠANJE POTROŠAČA</dc:title>
  <dc:creator>Marija</dc:creator>
  <cp:lastModifiedBy>Acer</cp:lastModifiedBy>
  <cp:revision>367</cp:revision>
  <dcterms:created xsi:type="dcterms:W3CDTF">2016-10-30T09:59:39Z</dcterms:created>
  <dcterms:modified xsi:type="dcterms:W3CDTF">2020-05-09T15:17:09Z</dcterms:modified>
</cp:coreProperties>
</file>