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28" r:id="rId2"/>
    <p:sldId id="307" r:id="rId3"/>
    <p:sldId id="330" r:id="rId4"/>
    <p:sldId id="331" r:id="rId5"/>
    <p:sldId id="332" r:id="rId6"/>
    <p:sldId id="333" r:id="rId7"/>
    <p:sldId id="334" r:id="rId8"/>
    <p:sldId id="336" r:id="rId9"/>
    <p:sldId id="335" r:id="rId10"/>
    <p:sldId id="32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24" autoAdjust="0"/>
  </p:normalViewPr>
  <p:slideViewPr>
    <p:cSldViewPr>
      <p:cViewPr varScale="1">
        <p:scale>
          <a:sx n="83" d="100"/>
          <a:sy n="83" d="100"/>
        </p:scale>
        <p:origin x="88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2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9D05E-69C3-4FD3-9128-12CDFE725AAE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1AC86-06BB-4227-B67C-DD7D70F62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9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45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5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2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73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83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AC86-06BB-4227-B67C-DD7D70F62C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2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065F7A-AD6D-4F6C-A09B-A54B44A8D2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642918"/>
            <a:ext cx="7406640" cy="1472184"/>
          </a:xfrm>
        </p:spPr>
        <p:txBody>
          <a:bodyPr/>
          <a:lstStyle/>
          <a:p>
            <a:pPr algn="r"/>
            <a:r>
              <a:rPr lang="en-US" dirty="0" smtClean="0"/>
              <a:t>PONA</a:t>
            </a:r>
            <a:r>
              <a:rPr lang="sr-Latn-RS" dirty="0" smtClean="0"/>
              <a:t>ŠANJE POTROŠAČA</a:t>
            </a:r>
            <a:br>
              <a:rPr lang="sr-Latn-RS" dirty="0" smtClean="0"/>
            </a:br>
            <a:r>
              <a:rPr lang="sr-Latn-RS" sz="2400" dirty="0" smtClean="0">
                <a:effectLst/>
              </a:rPr>
              <a:t>Vežbe </a:t>
            </a:r>
            <a:r>
              <a:rPr lang="en-US" sz="2400" dirty="0" smtClean="0">
                <a:effectLst/>
              </a:rPr>
              <a:t>27</a:t>
            </a:r>
            <a:r>
              <a:rPr lang="sr-Latn-RS" sz="2400" dirty="0" smtClean="0">
                <a:effectLst/>
              </a:rPr>
              <a:t>.maj 2020.</a:t>
            </a:r>
            <a:endParaRPr lang="en-US" sz="2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740352" cy="1813778"/>
          </a:xfrm>
        </p:spPr>
        <p:txBody>
          <a:bodyPr>
            <a:normAutofit fontScale="92500" lnSpcReduction="10000"/>
          </a:bodyPr>
          <a:lstStyle/>
          <a:p>
            <a:pPr algn="r"/>
            <a:endParaRPr lang="sr-Latn-RS" dirty="0" smtClean="0"/>
          </a:p>
          <a:p>
            <a:pPr algn="r"/>
            <a:r>
              <a:rPr lang="en-US" sz="2100" dirty="0" err="1" smtClean="0"/>
              <a:t>Visoka</a:t>
            </a:r>
            <a:r>
              <a:rPr lang="en-US" sz="2100" dirty="0" smtClean="0"/>
              <a:t> </a:t>
            </a:r>
            <a:r>
              <a:rPr lang="en-US" sz="2100" dirty="0" err="1" smtClean="0"/>
              <a:t>poslovna</a:t>
            </a:r>
            <a:r>
              <a:rPr lang="en-US" sz="2100" dirty="0" smtClean="0"/>
              <a:t> </a:t>
            </a:r>
            <a:r>
              <a:rPr lang="sr-Latn-RS" sz="2100" dirty="0" smtClean="0"/>
              <a:t>škola strukovnih studija</a:t>
            </a:r>
          </a:p>
          <a:p>
            <a:pPr algn="r"/>
            <a:r>
              <a:rPr lang="sr-Latn-RS" sz="2100" dirty="0" smtClean="0"/>
              <a:t>Novi Sad</a:t>
            </a:r>
          </a:p>
          <a:p>
            <a:pPr algn="r"/>
            <a:r>
              <a:rPr lang="en-US" sz="2100" dirty="0" err="1" smtClean="0"/>
              <a:t>Dragana</a:t>
            </a:r>
            <a:r>
              <a:rPr lang="en-US" sz="2100" dirty="0" smtClean="0"/>
              <a:t> Ga</a:t>
            </a:r>
            <a:r>
              <a:rPr lang="sr-Latn-RS" sz="2100" dirty="0" smtClean="0"/>
              <a:t>šević</a:t>
            </a:r>
          </a:p>
          <a:p>
            <a:pPr algn="r"/>
            <a:r>
              <a:rPr lang="en-US" sz="2100" dirty="0"/>
              <a:t>d</a:t>
            </a:r>
            <a:r>
              <a:rPr lang="sr-Latn-RS" sz="2100" dirty="0" smtClean="0"/>
              <a:t>raganag.vps</a:t>
            </a:r>
            <a:r>
              <a:rPr lang="en-US" sz="2100" dirty="0" smtClean="0"/>
              <a:t>@gmail.com</a:t>
            </a:r>
            <a:endParaRPr lang="en-US" sz="2100" dirty="0"/>
          </a:p>
        </p:txBody>
      </p:sp>
      <p:pic>
        <p:nvPicPr>
          <p:cNvPr id="30722" name="Picture 2" descr="http://3.bp.blogspot.com/-PThyCUxoJr8/VNOSjgSB7QI/AAAAAAAAAFQ/bWdKGNfzZug/s1600/global_tg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428868"/>
            <a:ext cx="5409612" cy="2838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3701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7498080" cy="1584176"/>
          </a:xfrm>
        </p:spPr>
        <p:txBody>
          <a:bodyPr>
            <a:normAutofit/>
          </a:bodyPr>
          <a:lstStyle/>
          <a:p>
            <a:pPr algn="r"/>
            <a:r>
              <a:rPr lang="sr-Latn-RS" sz="2400" dirty="0" smtClean="0">
                <a:effectLst/>
              </a:rPr>
              <a:t>Hvala na pažnji</a:t>
            </a:r>
            <a:r>
              <a:rPr lang="sr-Latn-RS" sz="2400" dirty="0" smtClean="0">
                <a:effectLst/>
              </a:rPr>
              <a:t>.</a:t>
            </a:r>
            <a:br>
              <a:rPr lang="sr-Latn-RS" sz="2400" dirty="0" smtClean="0">
                <a:effectLst/>
              </a:rPr>
            </a:br>
            <a:r>
              <a:rPr lang="sr-Latn-RS" sz="2400" dirty="0" smtClean="0">
                <a:effectLst/>
              </a:rPr>
              <a:t>Dragana Gašević</a:t>
            </a:r>
            <a:br>
              <a:rPr lang="sr-Latn-RS" sz="2400" dirty="0" smtClean="0">
                <a:effectLst/>
              </a:rPr>
            </a:br>
            <a:r>
              <a:rPr lang="sr-Latn-RS" sz="2400" dirty="0" smtClean="0">
                <a:effectLst/>
              </a:rPr>
              <a:t>27.maj 2020.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5712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262732"/>
          </a:xfrm>
        </p:spPr>
        <p:txBody>
          <a:bodyPr/>
          <a:lstStyle/>
          <a:p>
            <a:r>
              <a:rPr lang="sr-Latn-RS" dirty="0">
                <a:effectLst/>
              </a:rPr>
              <a:t>V</a:t>
            </a:r>
            <a:r>
              <a:rPr lang="sr-Latn-RS" dirty="0" smtClean="0">
                <a:effectLst/>
              </a:rPr>
              <a:t>rste procesa odlučivanja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62732"/>
            <a:ext cx="7933588" cy="5380978"/>
          </a:xfrm>
        </p:spPr>
        <p:txBody>
          <a:bodyPr>
            <a:normAutofit/>
          </a:bodyPr>
          <a:lstStyle/>
          <a:p>
            <a:r>
              <a:rPr lang="sr-Latn-RS" dirty="0" smtClean="0"/>
              <a:t>Tri vrste procesa odlučivanja potrošača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Produ</a:t>
            </a:r>
            <a:r>
              <a:rPr lang="sr-Latn-RS" dirty="0" smtClean="0"/>
              <a:t>ženi tip </a:t>
            </a:r>
            <a:r>
              <a:rPr lang="sr-Latn-RS" dirty="0" smtClean="0"/>
              <a:t>kupovine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sr-Latn-RS" sz="2000" dirty="0" smtClean="0"/>
              <a:t>potrošač traži veliki broj informacija i sporo donosi odluku o kupovini</a:t>
            </a:r>
            <a:r>
              <a:rPr lang="en-US" sz="2000" dirty="0" smtClean="0"/>
              <a:t>)</a:t>
            </a:r>
            <a:endParaRPr lang="sr-Latn-RS" sz="2000" dirty="0" smtClean="0"/>
          </a:p>
          <a:p>
            <a:pPr lvl="1"/>
            <a:r>
              <a:rPr lang="sr-Latn-RS" dirty="0" smtClean="0"/>
              <a:t>Ograničeni tip </a:t>
            </a:r>
            <a:r>
              <a:rPr lang="sr-Latn-RS" dirty="0" smtClean="0"/>
              <a:t>kupovne </a:t>
            </a:r>
            <a:r>
              <a:rPr lang="en-US" sz="2000" dirty="0" smtClean="0"/>
              <a:t>(</a:t>
            </a:r>
            <a:r>
              <a:rPr lang="sr-Latn-RS" sz="2000" dirty="0" smtClean="0"/>
              <a:t>srednji intenzitet traženja informacija i umerena brzina odlučivanja</a:t>
            </a:r>
            <a:r>
              <a:rPr lang="en-US" sz="2000" dirty="0" smtClean="0"/>
              <a:t>)</a:t>
            </a:r>
            <a:endParaRPr lang="sr-Latn-RS" sz="2000" dirty="0" smtClean="0"/>
          </a:p>
          <a:p>
            <a:pPr lvl="1"/>
            <a:r>
              <a:rPr lang="sr-Latn-RS" dirty="0" smtClean="0"/>
              <a:t>Rutinski tip </a:t>
            </a:r>
            <a:r>
              <a:rPr lang="sr-Latn-RS" dirty="0" smtClean="0"/>
              <a:t>kupovine </a:t>
            </a:r>
            <a:r>
              <a:rPr lang="en-US" sz="2000" dirty="0" smtClean="0"/>
              <a:t>(</a:t>
            </a:r>
            <a:r>
              <a:rPr lang="en-US" sz="2000" dirty="0" err="1" smtClean="0"/>
              <a:t>mali</a:t>
            </a:r>
            <a:r>
              <a:rPr lang="en-US" sz="2000" dirty="0" smtClean="0"/>
              <a:t> </a:t>
            </a:r>
            <a:r>
              <a:rPr lang="en-US" sz="2000" dirty="0" err="1" smtClean="0"/>
              <a:t>broj</a:t>
            </a:r>
            <a:r>
              <a:rPr lang="en-US" sz="2000" dirty="0" smtClean="0"/>
              <a:t> </a:t>
            </a:r>
            <a:r>
              <a:rPr lang="sr-Latn-RS" sz="2000" dirty="0" smtClean="0"/>
              <a:t>informacija i relativno brzo donošenje odluke o kupovni</a:t>
            </a:r>
            <a:r>
              <a:rPr lang="en-US" sz="2000" dirty="0" smtClean="0"/>
              <a:t>)</a:t>
            </a:r>
            <a:endParaRPr lang="sr-Latn-R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869160"/>
            <a:ext cx="2208460" cy="1426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549911"/>
            <a:ext cx="2753883" cy="2065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96" y="4549911"/>
            <a:ext cx="1753369" cy="1908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Uloge u procesu kupovine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5688631" cy="5446958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sr-Latn-RS" sz="2400" dirty="0" smtClean="0"/>
              <a:t>Potrošači mogu imati jednu od sledećih pet uloga u procesu </a:t>
            </a:r>
            <a:r>
              <a:rPr lang="sr-Latn-RS" sz="2400" dirty="0" smtClean="0"/>
              <a:t>kupovine </a:t>
            </a:r>
            <a:r>
              <a:rPr lang="en-US" sz="2400" dirty="0" smtClean="0"/>
              <a:t>(</a:t>
            </a:r>
            <a:r>
              <a:rPr lang="sr-Latn-RS" sz="2400" dirty="0" smtClean="0"/>
              <a:t>Kotler</a:t>
            </a:r>
            <a:r>
              <a:rPr lang="en-US" sz="2400" dirty="0" smtClean="0"/>
              <a:t>):</a:t>
            </a:r>
            <a:endParaRPr lang="en-US" sz="2400" dirty="0" smtClean="0"/>
          </a:p>
          <a:p>
            <a:pPr lvl="2"/>
            <a:r>
              <a:rPr lang="sr-Latn-RS" dirty="0" smtClean="0"/>
              <a:t>Inicijator – </a:t>
            </a:r>
            <a:r>
              <a:rPr lang="sr-Latn-RS" sz="1800" dirty="0" smtClean="0"/>
              <a:t>osoba koja prva razmišlja, sugeriše ili podstiče na kupovinu</a:t>
            </a:r>
            <a:endParaRPr lang="sr-Latn-RS" sz="1800" dirty="0" smtClean="0"/>
          </a:p>
          <a:p>
            <a:pPr lvl="2"/>
            <a:r>
              <a:rPr lang="sr-Latn-RS" dirty="0" smtClean="0"/>
              <a:t>Uticajna </a:t>
            </a:r>
            <a:r>
              <a:rPr lang="sr-Latn-RS" dirty="0" smtClean="0"/>
              <a:t>osoba – </a:t>
            </a:r>
            <a:r>
              <a:rPr lang="sr-Latn-RS" sz="1900" dirty="0" smtClean="0"/>
              <a:t>pruža informacije, savetuje, preporučuje. Uticaj može da se bazira na autoritetu ličnosti, iskustvu, materijalnoj snazi i td.</a:t>
            </a:r>
            <a:endParaRPr lang="sr-Latn-RS" sz="1900" dirty="0" smtClean="0"/>
          </a:p>
          <a:p>
            <a:pPr lvl="2"/>
            <a:r>
              <a:rPr lang="sr-Latn-RS" dirty="0" smtClean="0"/>
              <a:t>Odlučivač – </a:t>
            </a:r>
            <a:r>
              <a:rPr lang="sr-Latn-RS" sz="1900" dirty="0" smtClean="0"/>
              <a:t>ima autoritet koji se bazira na ekonomskoj ili ekpertskoj osnovi. Odlučuje da li da se kupi, šta, kada, kako</a:t>
            </a:r>
            <a:r>
              <a:rPr lang="sr-Latn-RS" dirty="0" smtClean="0"/>
              <a:t>.</a:t>
            </a:r>
            <a:endParaRPr lang="sr-Latn-RS" dirty="0" smtClean="0"/>
          </a:p>
          <a:p>
            <a:pPr lvl="2"/>
            <a:r>
              <a:rPr lang="sr-Latn-RS" dirty="0" smtClean="0"/>
              <a:t>Kupac – </a:t>
            </a:r>
            <a:r>
              <a:rPr lang="sr-Latn-RS" sz="1900" dirty="0" smtClean="0"/>
              <a:t>obavlja čin kupovine.</a:t>
            </a:r>
            <a:endParaRPr lang="sr-Latn-RS" sz="1900" dirty="0" smtClean="0"/>
          </a:p>
          <a:p>
            <a:pPr lvl="2"/>
            <a:r>
              <a:rPr lang="sr-Latn-RS" dirty="0" smtClean="0"/>
              <a:t>Korisnik ili </a:t>
            </a:r>
            <a:r>
              <a:rPr lang="sr-Latn-RS" dirty="0" smtClean="0"/>
              <a:t>potrošač – </a:t>
            </a:r>
            <a:r>
              <a:rPr lang="sr-Latn-RS" sz="1900" dirty="0" smtClean="0"/>
              <a:t>osoba koja upotrebljava proizvo zal ličnu potrošnju</a:t>
            </a:r>
            <a:r>
              <a:rPr lang="sr-Latn-RS" dirty="0" smtClean="0"/>
              <a:t>.</a:t>
            </a:r>
            <a:endParaRPr lang="sr-Latn-RS" dirty="0" smtClean="0"/>
          </a:p>
          <a:p>
            <a:pPr lvl="3"/>
            <a:r>
              <a:rPr lang="sr-Latn-RS" dirty="0" smtClean="0"/>
              <a:t>+ </a:t>
            </a:r>
            <a:r>
              <a:rPr lang="sr-Latn-RS" dirty="0" smtClean="0"/>
              <a:t>predkorisnik – priprema proizvode </a:t>
            </a:r>
            <a:r>
              <a:rPr lang="en-US" dirty="0" smtClean="0"/>
              <a:t>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sr-Latn-RS" dirty="0" smtClean="0"/>
              <a:t>kuva, čisti</a:t>
            </a:r>
            <a:r>
              <a:rPr lang="en-US" dirty="0" smtClean="0"/>
              <a:t>)</a:t>
            </a:r>
            <a:r>
              <a:rPr lang="sr-Latn-RS" dirty="0" smtClean="0"/>
              <a:t> da bi mogli da ih koriste drugi članovi porodice.</a:t>
            </a:r>
            <a:endParaRPr lang="sr-Latn-RS" dirty="0" smtClean="0"/>
          </a:p>
          <a:p>
            <a:pPr lvl="3"/>
            <a:r>
              <a:rPr lang="sr-Latn-RS" dirty="0" smtClean="0"/>
              <a:t>+ </a:t>
            </a:r>
            <a:r>
              <a:rPr lang="sr-Latn-RS" dirty="0" smtClean="0"/>
              <a:t>staratelj – brine se o tome da svi proizvodi normalno funkcionišu</a:t>
            </a:r>
            <a:endParaRPr lang="sr-Latn-RS" dirty="0" smtClean="0"/>
          </a:p>
          <a:p>
            <a:pPr lvl="3"/>
            <a:r>
              <a:rPr lang="sr-Latn-RS" dirty="0" smtClean="0"/>
              <a:t>+ krajnji </a:t>
            </a:r>
            <a:r>
              <a:rPr lang="sr-Latn-RS" dirty="0" smtClean="0"/>
              <a:t>odlučivač – odlučuje da li neki proizvod prodati ili izbaciti iz porodične upotrebe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061" y="4221088"/>
            <a:ext cx="2627784" cy="1751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63" y="2214936"/>
            <a:ext cx="2568718" cy="1568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704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Proces prihvatanja novog proizvoda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454344"/>
            <a:ext cx="7952451" cy="5189366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U cilju rasta i razvoja, preduzeća su stalno u situaciji da unapređuju postojeće i uvode nove proizvode na tržište.</a:t>
            </a:r>
          </a:p>
          <a:p>
            <a:pPr marL="82296" indent="0">
              <a:buNone/>
            </a:pPr>
            <a:endParaRPr lang="sr-Latn-RS" dirty="0" smtClean="0"/>
          </a:p>
          <a:p>
            <a:r>
              <a:rPr lang="sr-Latn-RS" sz="2000" dirty="0" smtClean="0"/>
              <a:t>U procesu prihvatanja novog proizvoda javljaju se određene barijere od potrošača</a:t>
            </a:r>
            <a:r>
              <a:rPr lang="en-US" sz="2000" dirty="0" smtClean="0"/>
              <a:t>:</a:t>
            </a:r>
            <a:endParaRPr lang="sr-Latn-RS" sz="2000" dirty="0" smtClean="0"/>
          </a:p>
          <a:p>
            <a:pPr marL="82296" indent="0">
              <a:buNone/>
            </a:pPr>
            <a:endParaRPr lang="en-US" sz="2000" dirty="0" smtClean="0"/>
          </a:p>
          <a:p>
            <a:pPr lvl="2"/>
            <a:r>
              <a:rPr lang="sr-Latn-RS" sz="2000" dirty="0" smtClean="0"/>
              <a:t>Način korišćenja novog </a:t>
            </a:r>
            <a:r>
              <a:rPr lang="sr-Latn-RS" sz="2000" dirty="0" smtClean="0"/>
              <a:t>proizvoda </a:t>
            </a:r>
            <a:r>
              <a:rPr lang="en-US" sz="2000" dirty="0" smtClean="0"/>
              <a:t>(</a:t>
            </a:r>
            <a:r>
              <a:rPr lang="sr-Latn-RS" sz="2000" dirty="0" smtClean="0"/>
              <a:t>novi proizvod utiče na menjanje dotadašnjih navika</a:t>
            </a:r>
            <a:r>
              <a:rPr lang="en-US" sz="2000" dirty="0" smtClean="0"/>
              <a:t>)</a:t>
            </a:r>
            <a:endParaRPr lang="sr-Latn-RS" sz="2000" dirty="0" smtClean="0"/>
          </a:p>
          <a:p>
            <a:pPr lvl="2"/>
            <a:r>
              <a:rPr lang="sr-Latn-RS" sz="2000" dirty="0" smtClean="0"/>
              <a:t>Procena koristi koju donosi novi </a:t>
            </a:r>
            <a:r>
              <a:rPr lang="sr-Latn-RS" sz="2000" dirty="0" smtClean="0"/>
              <a:t>proizvod </a:t>
            </a:r>
            <a:r>
              <a:rPr lang="en-US" sz="2000" dirty="0" smtClean="0"/>
              <a:t>(</a:t>
            </a:r>
            <a:r>
              <a:rPr lang="sr-Latn-RS" sz="2000" dirty="0" smtClean="0"/>
              <a:t>porede se koristi proizvoda i cena koja treba da se plati</a:t>
            </a:r>
            <a:r>
              <a:rPr lang="en-US" sz="2000" dirty="0" smtClean="0"/>
              <a:t>)</a:t>
            </a:r>
            <a:endParaRPr lang="sr-Latn-RS" sz="2000" dirty="0" smtClean="0"/>
          </a:p>
          <a:p>
            <a:pPr lvl="2"/>
            <a:r>
              <a:rPr lang="sr-Latn-RS" sz="2000" dirty="0" smtClean="0"/>
              <a:t>Očekivani rizik kupovine novog </a:t>
            </a:r>
            <a:r>
              <a:rPr lang="sr-Latn-RS" sz="2000" dirty="0" smtClean="0"/>
              <a:t>proizvoda </a:t>
            </a:r>
            <a:r>
              <a:rPr lang="en-US" sz="2000" dirty="0" smtClean="0"/>
              <a:t>(</a:t>
            </a:r>
            <a:r>
              <a:rPr lang="sr-Latn-RS" sz="2000" dirty="0" smtClean="0"/>
              <a:t>cilj je smanjiti rizik traženjem informacija ili probom proizvoda pre kupovine</a:t>
            </a:r>
            <a:r>
              <a:rPr lang="en-US" sz="2000" dirty="0" smtClean="0"/>
              <a:t>)</a:t>
            </a:r>
            <a:endParaRPr lang="sr-Latn-RS" sz="2000" dirty="0" smtClean="0"/>
          </a:p>
          <a:p>
            <a:pPr lvl="2"/>
            <a:r>
              <a:rPr lang="sr-Latn-RS" sz="2000" dirty="0" smtClean="0"/>
              <a:t>Psihološke </a:t>
            </a:r>
            <a:r>
              <a:rPr lang="sr-Latn-RS" sz="2000" dirty="0" smtClean="0"/>
              <a:t>barijere </a:t>
            </a:r>
            <a:r>
              <a:rPr lang="en-US" sz="2000" dirty="0" smtClean="0"/>
              <a:t>(</a:t>
            </a:r>
            <a:r>
              <a:rPr lang="sr-Latn-RS" sz="2000" dirty="0" smtClean="0"/>
              <a:t>tradicija i imidž</a:t>
            </a:r>
            <a:r>
              <a:rPr lang="en-US" sz="2000" dirty="0" smtClean="0"/>
              <a:t>)</a:t>
            </a:r>
            <a:endParaRPr lang="sr-Latn-RS" sz="2000" dirty="0" smtClean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08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Proces prihvatanja novog proizvoda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454344"/>
            <a:ext cx="7952451" cy="518936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2800" dirty="0" smtClean="0"/>
              <a:t>Važno je analizirati šta stepen noviteta proizvoda znači za potrošače i kako oni to ocenjuju. </a:t>
            </a:r>
            <a:endParaRPr lang="sr-Latn-RS" sz="2800" dirty="0"/>
          </a:p>
          <a:p>
            <a:pPr marL="82296" indent="0">
              <a:buNone/>
            </a:pPr>
            <a:endParaRPr lang="sr-Latn-RS" sz="1400" dirty="0"/>
          </a:p>
          <a:p>
            <a:pPr marL="82296" indent="0">
              <a:buNone/>
            </a:pPr>
            <a:r>
              <a:rPr lang="sr-Latn-RS" sz="2800" dirty="0" smtClean="0"/>
              <a:t>Analiziraju </a:t>
            </a:r>
            <a:r>
              <a:rPr lang="sr-Latn-RS" sz="2800" dirty="0" smtClean="0"/>
              <a:t>se sledeći elementi</a:t>
            </a:r>
            <a:r>
              <a:rPr lang="en-US" sz="2800" dirty="0" smtClean="0"/>
              <a:t>:</a:t>
            </a:r>
            <a:endParaRPr lang="sr-Latn-RS" sz="2800" dirty="0" smtClean="0"/>
          </a:p>
          <a:p>
            <a:pPr lvl="1"/>
            <a:r>
              <a:rPr lang="sr-Latn-RS" dirty="0" smtClean="0"/>
              <a:t>Relativna prednost proizvoda</a:t>
            </a:r>
          </a:p>
          <a:p>
            <a:pPr lvl="1"/>
            <a:r>
              <a:rPr lang="sr-Latn-RS" dirty="0" smtClean="0"/>
              <a:t>Kompatibilnost</a:t>
            </a:r>
          </a:p>
          <a:p>
            <a:pPr lvl="1"/>
            <a:r>
              <a:rPr lang="sr-Latn-RS" dirty="0" smtClean="0"/>
              <a:t>Kompleksnost</a:t>
            </a:r>
          </a:p>
          <a:p>
            <a:pPr lvl="1"/>
            <a:r>
              <a:rPr lang="sr-Latn-RS" dirty="0" smtClean="0"/>
              <a:t>Mogućnost probanja</a:t>
            </a:r>
          </a:p>
          <a:p>
            <a:pPr lvl="1"/>
            <a:r>
              <a:rPr lang="sr-Latn-RS" dirty="0" smtClean="0"/>
              <a:t>Komunikativnost</a:t>
            </a:r>
          </a:p>
          <a:p>
            <a:pPr lvl="1"/>
            <a:r>
              <a:rPr lang="sr-Latn-RS" dirty="0" smtClean="0"/>
              <a:t>Sagledani rizik</a:t>
            </a:r>
          </a:p>
          <a:p>
            <a:pPr lvl="1"/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17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099" y="0"/>
            <a:ext cx="7933589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Kategorije prihvatilaca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556792"/>
            <a:ext cx="7952451" cy="508691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sr-Latn-RS" sz="2400" dirty="0" smtClean="0"/>
              <a:t>Zavisno od vremena prihvatanja novih proizvoda, navodi se klasifikacija potrošača na pet kategorija</a:t>
            </a:r>
            <a:r>
              <a:rPr lang="en-US" sz="2400" dirty="0" smtClean="0"/>
              <a:t>:</a:t>
            </a:r>
            <a:endParaRPr lang="sr-Latn-RS" sz="2400" dirty="0" smtClean="0"/>
          </a:p>
          <a:p>
            <a:pPr marL="82296" indent="0">
              <a:buNone/>
            </a:pPr>
            <a:endParaRPr lang="sr-Latn-RS" sz="2400" dirty="0" smtClean="0"/>
          </a:p>
          <a:p>
            <a:pPr lvl="1"/>
            <a:r>
              <a:rPr lang="sr-Latn-RS" sz="2400" dirty="0" smtClean="0"/>
              <a:t>Inovatori – </a:t>
            </a:r>
            <a:r>
              <a:rPr lang="sr-Latn-RS" sz="2000" dirty="0" smtClean="0"/>
              <a:t>prvi prihvataju proizvode, spremni da preuzmu rizike koji su povezani sa kupovinom, prate svetske trendove.</a:t>
            </a:r>
            <a:endParaRPr lang="sr-Latn-RS" sz="2000" dirty="0" smtClean="0"/>
          </a:p>
          <a:p>
            <a:pPr lvl="1"/>
            <a:r>
              <a:rPr lang="sr-Latn-RS" sz="2400" dirty="0" smtClean="0"/>
              <a:t>Rani </a:t>
            </a:r>
            <a:r>
              <a:rPr lang="sr-Latn-RS" sz="2400" dirty="0" smtClean="0"/>
              <a:t>prihvatioci – </a:t>
            </a:r>
            <a:r>
              <a:rPr lang="sr-Latn-RS" sz="2000" dirty="0" smtClean="0"/>
              <a:t>nastoje da budu lideri mišljenja, to su potrošači sa visokim obrazovanjem, oprezniji su, plaše se promašaja u kupovini.</a:t>
            </a:r>
            <a:endParaRPr lang="sr-Latn-RS" sz="2000" dirty="0" smtClean="0"/>
          </a:p>
          <a:p>
            <a:pPr lvl="1"/>
            <a:r>
              <a:rPr lang="sr-Latn-RS" sz="2400" dirty="0" smtClean="0"/>
              <a:t>Rana </a:t>
            </a:r>
            <a:r>
              <a:rPr lang="sr-Latn-RS" sz="2400" dirty="0" smtClean="0"/>
              <a:t>većina – </a:t>
            </a:r>
            <a:r>
              <a:rPr lang="sr-Latn-RS" sz="2000" dirty="0" smtClean="0"/>
              <a:t>oprezni su u kupovini, ali ne beže od inovacija, društveno su aktivni, manje mobilni, a informacije pribavljaju na osnovu interpersonalnih komunikacija.</a:t>
            </a:r>
            <a:endParaRPr lang="sr-Latn-RS" sz="2000" dirty="0" smtClean="0"/>
          </a:p>
          <a:p>
            <a:pPr lvl="1"/>
            <a:r>
              <a:rPr lang="sr-Latn-RS" sz="2400" dirty="0" smtClean="0"/>
              <a:t>Kasna </a:t>
            </a:r>
            <a:r>
              <a:rPr lang="sr-Latn-RS" sz="2400" dirty="0" smtClean="0"/>
              <a:t>većina – </a:t>
            </a:r>
            <a:r>
              <a:rPr lang="sr-Latn-RS" sz="2000" dirty="0" smtClean="0"/>
              <a:t>skeptični prema inovacijama, tradicionalisti su, porodično i lokalno su orijentisani, uglavnom su to starije osobe koje ne menjaju lako stavove i mišljenja.</a:t>
            </a:r>
            <a:endParaRPr lang="sr-Latn-RS" sz="2000" dirty="0" smtClean="0"/>
          </a:p>
          <a:p>
            <a:pPr lvl="1"/>
            <a:r>
              <a:rPr lang="sr-Latn-RS" sz="2400" dirty="0" smtClean="0"/>
              <a:t>Zakasneli – </a:t>
            </a:r>
            <a:r>
              <a:rPr lang="sr-Latn-RS" sz="2100" dirty="0" smtClean="0"/>
              <a:t>neguju stare vrednosti i otporni su na novitete.</a:t>
            </a:r>
            <a:endParaRPr lang="sr-Latn-RS" sz="2100" dirty="0" smtClean="0"/>
          </a:p>
          <a:p>
            <a:pPr lvl="1"/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5875"/>
            <a:ext cx="2575550" cy="1738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5241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Analiza procesa prihvatanja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268760"/>
            <a:ext cx="7952451" cy="537495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2400" dirty="0" smtClean="0"/>
              <a:t>U procesu prihvatanja novog proizvoda od strane potrošača razlikuju se sledeće faze </a:t>
            </a:r>
            <a:r>
              <a:rPr lang="en-US" sz="2400" dirty="0" smtClean="0"/>
              <a:t>(</a:t>
            </a:r>
            <a:r>
              <a:rPr lang="sr-Latn-RS" sz="2400" dirty="0" smtClean="0"/>
              <a:t>tradicionalni proces</a:t>
            </a:r>
            <a:r>
              <a:rPr lang="en-US" sz="2400" dirty="0" smtClean="0"/>
              <a:t>):</a:t>
            </a:r>
            <a:endParaRPr lang="sr-Latn-RS" sz="2400" dirty="0" smtClean="0"/>
          </a:p>
          <a:p>
            <a:endParaRPr lang="sr-Latn-RS" sz="2400" dirty="0" smtClean="0"/>
          </a:p>
          <a:p>
            <a:pPr lvl="1"/>
            <a:r>
              <a:rPr lang="sr-Latn-RS" sz="2400" dirty="0" smtClean="0"/>
              <a:t>Svesnost – </a:t>
            </a:r>
            <a:r>
              <a:rPr lang="sr-Latn-RS" sz="2000" dirty="0" smtClean="0"/>
              <a:t>potrošači su izloženi inovaciji, nemaju stav o novom proizvodu.</a:t>
            </a:r>
          </a:p>
          <a:p>
            <a:pPr lvl="1"/>
            <a:r>
              <a:rPr lang="sr-Latn-RS" sz="2400" dirty="0" smtClean="0"/>
              <a:t>Interesovanje – </a:t>
            </a:r>
            <a:r>
              <a:rPr lang="sr-Latn-RS" sz="2000" dirty="0" smtClean="0"/>
              <a:t>pribavljaju informacije o novom proizvodu.</a:t>
            </a:r>
            <a:endParaRPr lang="sr-Latn-RS" sz="2000" dirty="0" smtClean="0"/>
          </a:p>
          <a:p>
            <a:pPr lvl="1"/>
            <a:r>
              <a:rPr lang="sr-Latn-RS" sz="2400" dirty="0" smtClean="0"/>
              <a:t>Ocenjivanje – </a:t>
            </a:r>
            <a:r>
              <a:rPr lang="sr-Latn-RS" sz="2000" dirty="0" smtClean="0"/>
              <a:t>mentalna proba inovacije, realizuje se na osnovu raspoloživih informacija.</a:t>
            </a:r>
            <a:endParaRPr lang="sr-Latn-RS" sz="2000" dirty="0" smtClean="0"/>
          </a:p>
          <a:p>
            <a:pPr lvl="1"/>
            <a:r>
              <a:rPr lang="sr-Latn-RS" sz="2400" dirty="0" smtClean="0"/>
              <a:t>Proba – </a:t>
            </a:r>
            <a:r>
              <a:rPr lang="sr-Latn-RS" sz="2000" dirty="0" smtClean="0"/>
              <a:t>upoznaju se sa ključnim osobinama novog proizvoda.</a:t>
            </a:r>
            <a:endParaRPr lang="sr-Latn-RS" sz="2000" dirty="0" smtClean="0"/>
          </a:p>
          <a:p>
            <a:pPr lvl="1"/>
            <a:r>
              <a:rPr lang="sr-Latn-RS" sz="2400" dirty="0" smtClean="0"/>
              <a:t>Prihvatanje </a:t>
            </a:r>
            <a:r>
              <a:rPr lang="en-US" sz="2400" dirty="0" smtClean="0"/>
              <a:t>(</a:t>
            </a:r>
            <a:r>
              <a:rPr lang="sr-Latn-RS" sz="2400" dirty="0" smtClean="0"/>
              <a:t>ili odbijanje</a:t>
            </a:r>
            <a:r>
              <a:rPr lang="en-US" sz="2400" dirty="0" smtClean="0"/>
              <a:t>)</a:t>
            </a:r>
            <a:r>
              <a:rPr lang="sr-Latn-RS" sz="2400" dirty="0" smtClean="0"/>
              <a:t> – </a:t>
            </a:r>
            <a:r>
              <a:rPr lang="sr-Latn-RS" sz="2000" dirty="0" smtClean="0"/>
              <a:t>zavisi prethodne faze, da li im ase proizvod sviđa ili ne sviđa.</a:t>
            </a:r>
            <a:endParaRPr lang="sr-Latn-RS" sz="2000" dirty="0" smtClean="0"/>
          </a:p>
          <a:p>
            <a:pPr lvl="1"/>
            <a:endParaRPr lang="sr-Latn-RS" sz="2400" dirty="0"/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445224"/>
            <a:ext cx="2650033" cy="1504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6397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Analiza procesa prihvatanja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268760"/>
            <a:ext cx="7952451" cy="537495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sr-Latn-RS" sz="2400" dirty="0"/>
          </a:p>
          <a:p>
            <a:r>
              <a:rPr lang="sr-Latn-RS" sz="2400" dirty="0" smtClean="0"/>
              <a:t>Revidirani proces </a:t>
            </a:r>
            <a:r>
              <a:rPr lang="en-US" sz="2400" dirty="0" smtClean="0"/>
              <a:t>(</a:t>
            </a:r>
            <a:r>
              <a:rPr lang="sr-Latn-RS" sz="2400" dirty="0" smtClean="0"/>
              <a:t>uvodi se zbog ograničenja tradicionalnog procesa</a:t>
            </a:r>
            <a:r>
              <a:rPr lang="en-US" sz="2400" dirty="0" smtClean="0"/>
              <a:t>)</a:t>
            </a:r>
            <a:r>
              <a:rPr lang="sr-Latn-RS" sz="2400" dirty="0" smtClean="0"/>
              <a:t> sadrži sledeće faze</a:t>
            </a:r>
            <a:r>
              <a:rPr lang="en-US" sz="2400" dirty="0" smtClean="0"/>
              <a:t>:</a:t>
            </a:r>
            <a:endParaRPr lang="sr-Latn-RS" sz="2400" dirty="0" smtClean="0"/>
          </a:p>
          <a:p>
            <a:pPr marL="82296" indent="0">
              <a:buNone/>
            </a:pPr>
            <a:endParaRPr lang="en-US" sz="2400" dirty="0" smtClean="0"/>
          </a:p>
          <a:p>
            <a:pPr lvl="1"/>
            <a:r>
              <a:rPr lang="sr-Latn-RS" sz="2400" dirty="0" smtClean="0"/>
              <a:t>Znanje </a:t>
            </a:r>
          </a:p>
          <a:p>
            <a:pPr lvl="1"/>
            <a:r>
              <a:rPr lang="sr-Latn-RS" sz="2400" dirty="0" smtClean="0"/>
              <a:t>Ubeđenje</a:t>
            </a:r>
          </a:p>
          <a:p>
            <a:pPr lvl="1"/>
            <a:r>
              <a:rPr lang="sr-Latn-RS" sz="2400" dirty="0" smtClean="0"/>
              <a:t>Odluka</a:t>
            </a:r>
          </a:p>
          <a:p>
            <a:pPr lvl="1"/>
            <a:r>
              <a:rPr lang="sr-Latn-RS" sz="2400" dirty="0" smtClean="0"/>
              <a:t>Primena</a:t>
            </a:r>
          </a:p>
          <a:p>
            <a:pPr lvl="1"/>
            <a:r>
              <a:rPr lang="sr-Latn-RS" sz="2400" dirty="0" smtClean="0"/>
              <a:t>Potvrda </a:t>
            </a:r>
          </a:p>
          <a:p>
            <a:pPr lvl="2"/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068960"/>
            <a:ext cx="3571875" cy="2409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9949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417638"/>
          </a:xfrm>
        </p:spPr>
        <p:txBody>
          <a:bodyPr/>
          <a:lstStyle/>
          <a:p>
            <a:r>
              <a:rPr lang="sr-Latn-RS" dirty="0" smtClean="0">
                <a:effectLst/>
              </a:rPr>
              <a:t>Upravljanje inovacijom – ciljevi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099" y="1268760"/>
            <a:ext cx="7952451" cy="537495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Upravljanje inovacijom od strane preduzeća zahteva postiznje sledećih ciljeva</a:t>
            </a:r>
            <a:r>
              <a:rPr lang="en-US" sz="2400" dirty="0" smtClean="0"/>
              <a:t>:</a:t>
            </a:r>
            <a:endParaRPr lang="sr-Latn-RS" sz="2400" dirty="0" smtClean="0"/>
          </a:p>
          <a:p>
            <a:pPr marL="82296" indent="0">
              <a:buNone/>
            </a:pPr>
            <a:endParaRPr lang="sr-Latn-RS" sz="2400" dirty="0" smtClean="0"/>
          </a:p>
          <a:p>
            <a:pPr lvl="1"/>
            <a:r>
              <a:rPr lang="sr-Latn-RS" sz="2400" dirty="0" smtClean="0"/>
              <a:t>Osigurati inicijalnu prodaju što je pre moguće</a:t>
            </a:r>
          </a:p>
          <a:p>
            <a:pPr lvl="1"/>
            <a:r>
              <a:rPr lang="sr-Latn-RS" sz="2400" dirty="0" smtClean="0"/>
              <a:t>Dostići kumulativnu prodaju u obliku stepenaste S krive</a:t>
            </a:r>
          </a:p>
          <a:p>
            <a:pPr lvl="1"/>
            <a:r>
              <a:rPr lang="sr-Latn-RS" sz="2400" dirty="0" smtClean="0"/>
              <a:t>Obezbediti najveći mogući potencijal prodaje na ciljnim tržištima</a:t>
            </a:r>
          </a:p>
          <a:p>
            <a:pPr lvl="1"/>
            <a:r>
              <a:rPr lang="sr-Latn-RS" sz="2400" dirty="0" smtClean="0"/>
              <a:t>Održati prodaju na što duži rok</a:t>
            </a:r>
            <a:endParaRPr lang="sr-Latn-RS" dirty="0" smtClean="0"/>
          </a:p>
          <a:p>
            <a:pPr lvl="2"/>
            <a:endParaRPr lang="en-US" dirty="0"/>
          </a:p>
        </p:txBody>
      </p:sp>
      <p:sp>
        <p:nvSpPr>
          <p:cNvPr id="5" name="AutoShape 2" descr="Moje dete - moja budućnost: Deca i roditelji u potrošačkom društv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509120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4577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10">
      <a:dk1>
        <a:srgbClr val="000000"/>
      </a:dk1>
      <a:lt1>
        <a:srgbClr val="FFFFFF"/>
      </a:lt1>
      <a:dk2>
        <a:srgbClr val="00B050"/>
      </a:dk2>
      <a:lt2>
        <a:srgbClr val="4DFE9C"/>
      </a:lt2>
      <a:accent1>
        <a:srgbClr val="000000"/>
      </a:accent1>
      <a:accent2>
        <a:srgbClr val="00000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4336</TotalTime>
  <Words>639</Words>
  <Application>Microsoft Office PowerPoint</Application>
  <PresentationFormat>On-screen Show (4:3)</PresentationFormat>
  <Paragraphs>96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Verdana</vt:lpstr>
      <vt:lpstr>Wingdings 2</vt:lpstr>
      <vt:lpstr>Solstice</vt:lpstr>
      <vt:lpstr>PONAŠANJE POTROŠAČA Vežbe 27.maj 2020.</vt:lpstr>
      <vt:lpstr>Vrste procesa odlučivanja</vt:lpstr>
      <vt:lpstr>Uloge u procesu kupovine</vt:lpstr>
      <vt:lpstr>Proces prihvatanja novog proizvoda</vt:lpstr>
      <vt:lpstr>Proces prihvatanja novog proizvoda</vt:lpstr>
      <vt:lpstr>Kategorije prihvatilaca</vt:lpstr>
      <vt:lpstr>Analiza procesa prihvatanja</vt:lpstr>
      <vt:lpstr>Analiza procesa prihvatanja</vt:lpstr>
      <vt:lpstr>Upravljanje inovacijom – ciljevi </vt:lpstr>
      <vt:lpstr>Hvala na pažnji. Dragana Gašević 27.maj 2020.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PONAŠANJE POTROŠAČA</dc:title>
  <dc:creator>Marija</dc:creator>
  <cp:lastModifiedBy>Acer</cp:lastModifiedBy>
  <cp:revision>294</cp:revision>
  <dcterms:created xsi:type="dcterms:W3CDTF">2016-10-30T09:59:39Z</dcterms:created>
  <dcterms:modified xsi:type="dcterms:W3CDTF">2020-05-10T10:02:25Z</dcterms:modified>
</cp:coreProperties>
</file>