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CD590-8CA8-4D32-86AA-F7FF65D2F38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240D6-0CD5-4254-8A9F-EFB0FC2241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CD590-8CA8-4D32-86AA-F7FF65D2F38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240D6-0CD5-4254-8A9F-EFB0FC224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CD590-8CA8-4D32-86AA-F7FF65D2F38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240D6-0CD5-4254-8A9F-EFB0FC224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CD590-8CA8-4D32-86AA-F7FF65D2F38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240D6-0CD5-4254-8A9F-EFB0FC224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CD590-8CA8-4D32-86AA-F7FF65D2F38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240D6-0CD5-4254-8A9F-EFB0FC2241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CD590-8CA8-4D32-86AA-F7FF65D2F38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240D6-0CD5-4254-8A9F-EFB0FC224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CD590-8CA8-4D32-86AA-F7FF65D2F38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240D6-0CD5-4254-8A9F-EFB0FC224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CD590-8CA8-4D32-86AA-F7FF65D2F38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240D6-0CD5-4254-8A9F-EFB0FC224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CD590-8CA8-4D32-86AA-F7FF65D2F38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240D6-0CD5-4254-8A9F-EFB0FC2241F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CD590-8CA8-4D32-86AA-F7FF65D2F38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240D6-0CD5-4254-8A9F-EFB0FC224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8CD590-8CA8-4D32-86AA-F7FF65D2F38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3240D6-0CD5-4254-8A9F-EFB0FC2241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48CD590-8CA8-4D32-86AA-F7FF65D2F38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93240D6-0CD5-4254-8A9F-EFB0FC2241F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>
                <a:solidFill>
                  <a:srgbClr val="4F271C">
                    <a:satMod val="13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АКТУАРСТВО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864936"/>
          </a:xfrm>
        </p:spPr>
        <p:txBody>
          <a:bodyPr>
            <a:normAutofit/>
          </a:bodyPr>
          <a:lstStyle/>
          <a:p>
            <a:pPr lvl="0" algn="ctr">
              <a:buClr>
                <a:srgbClr val="3891A7"/>
              </a:buClr>
            </a:pPr>
            <a:endParaRPr lang="en-US" sz="3200" dirty="0" smtClean="0">
              <a:solidFill>
                <a:srgbClr val="4F271C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Clr>
                <a:srgbClr val="3891A7"/>
              </a:buClr>
            </a:pPr>
            <a:r>
              <a:rPr lang="sr-Cyrl-RS" sz="3200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Предавања </a:t>
            </a:r>
            <a:r>
              <a:rPr lang="sr-Cyrl-RS" sz="3200" dirty="0">
                <a:solidFill>
                  <a:srgbClr val="4F271C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200" dirty="0">
              <a:solidFill>
                <a:srgbClr val="4F271C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Clr>
                <a:srgbClr val="3891A7"/>
              </a:buClr>
            </a:pPr>
            <a:endParaRPr lang="en-US" sz="3200" i="1" dirty="0">
              <a:solidFill>
                <a:srgbClr val="4F271C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Clr>
                <a:srgbClr val="3891A7"/>
              </a:buClr>
            </a:pPr>
            <a:endParaRPr lang="en-US" sz="3200" i="1" dirty="0">
              <a:solidFill>
                <a:srgbClr val="4F271C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Clr>
                <a:srgbClr val="3891A7"/>
              </a:buClr>
            </a:pPr>
            <a:endParaRPr lang="en-US" sz="3200" i="1" dirty="0">
              <a:solidFill>
                <a:srgbClr val="4F271C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Clr>
                <a:srgbClr val="3891A7"/>
              </a:buClr>
            </a:pPr>
            <a:r>
              <a:rPr lang="sr-Cyrl-RS" sz="3200" i="1" dirty="0">
                <a:solidFill>
                  <a:srgbClr val="4F271C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sz="3200" i="1" dirty="0" smtClean="0">
                <a:solidFill>
                  <a:srgbClr val="4F271C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sr-Cyrl-RS" sz="3200" i="1" dirty="0">
                <a:solidFill>
                  <a:srgbClr val="4F271C">
                    <a:shade val="30000"/>
                    <a:satMod val="150000"/>
                  </a:srgbClr>
                </a:solidFill>
                <a:latin typeface="Times New Roman" pitchFamily="18" charset="0"/>
                <a:cs typeface="Times New Roman" pitchFamily="18" charset="0"/>
              </a:rPr>
              <a:t>Наташа Папић-Благојевић</a:t>
            </a:r>
            <a:endParaRPr lang="en-US" sz="3200" i="1" dirty="0">
              <a:solidFill>
                <a:srgbClr val="4F271C">
                  <a:shade val="30000"/>
                  <a:satMod val="1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70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RS" sz="2800" b="1" dirty="0">
                <a:solidFill>
                  <a:srgbClr val="31859C"/>
                </a:solidFill>
                <a:latin typeface="Times New Roman"/>
                <a:ea typeface="Calibri"/>
                <a:cs typeface="Times New Roman"/>
              </a:rPr>
              <a:t>Пример </a:t>
            </a:r>
            <a:r>
              <a:rPr lang="sr-Cyrl-RS" sz="2800" b="1" dirty="0" smtClean="0">
                <a:solidFill>
                  <a:srgbClr val="31859C"/>
                </a:solidFill>
                <a:latin typeface="Times New Roman"/>
                <a:ea typeface="Calibri"/>
                <a:cs typeface="Times New Roman"/>
              </a:rPr>
              <a:t>2.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RS" sz="2800" dirty="0">
                <a:latin typeface="Times New Roman"/>
                <a:ea typeface="Calibri"/>
                <a:cs typeface="Times New Roman"/>
              </a:rPr>
              <a:t>Лице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стар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о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4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5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годин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осигурал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о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је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sr-Cyrl-RS" sz="2800" u="sng" dirty="0" smtClean="0">
                <a:latin typeface="Times New Roman"/>
                <a:ea typeface="Calibri"/>
                <a:cs typeface="Times New Roman"/>
              </a:rPr>
              <a:t>капитал</a:t>
            </a: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 од 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1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5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0.000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динара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да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се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исплати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наследницима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после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његове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смрти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, у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случају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u="sng" dirty="0" err="1">
                <a:latin typeface="Times New Roman"/>
                <a:ea typeface="Calibri"/>
                <a:cs typeface="Times New Roman"/>
              </a:rPr>
              <a:t>да</a:t>
            </a:r>
            <a:r>
              <a:rPr lang="en-US" sz="2800" u="sng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u="sng" dirty="0" err="1" smtClean="0">
                <a:latin typeface="Times New Roman"/>
                <a:ea typeface="Calibri"/>
                <a:cs typeface="Times New Roman"/>
              </a:rPr>
              <a:t>смрт</a:t>
            </a:r>
            <a:r>
              <a:rPr lang="en-US" sz="2800" u="sng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sr-Cyrl-RS" sz="2800" u="sng" dirty="0" smtClean="0">
                <a:latin typeface="Times New Roman"/>
                <a:ea typeface="Calibri"/>
                <a:cs typeface="Times New Roman"/>
              </a:rPr>
              <a:t>наступи </a:t>
            </a:r>
            <a:r>
              <a:rPr lang="en-US" sz="2800" u="sng" dirty="0" err="1" smtClean="0">
                <a:latin typeface="Times New Roman"/>
                <a:ea typeface="Calibri"/>
                <a:cs typeface="Times New Roman"/>
              </a:rPr>
              <a:t>након</a:t>
            </a:r>
            <a:r>
              <a:rPr lang="en-US" sz="2800" u="sng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u="sng" dirty="0" err="1">
                <a:latin typeface="Times New Roman"/>
                <a:ea typeface="Calibri"/>
                <a:cs typeface="Times New Roman"/>
              </a:rPr>
              <a:t>истека</a:t>
            </a:r>
            <a:r>
              <a:rPr lang="en-US" sz="2800" u="sng" dirty="0">
                <a:latin typeface="Times New Roman"/>
                <a:ea typeface="Calibri"/>
                <a:cs typeface="Times New Roman"/>
              </a:rPr>
              <a:t> 1</a:t>
            </a:r>
            <a:r>
              <a:rPr lang="sr-Cyrl-RS" sz="2800" u="sng" dirty="0">
                <a:latin typeface="Times New Roman"/>
                <a:ea typeface="Calibri"/>
                <a:cs typeface="Times New Roman"/>
              </a:rPr>
              <a:t>2</a:t>
            </a:r>
            <a:r>
              <a:rPr lang="en-US" sz="2800" u="sng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u="sng" dirty="0" err="1">
                <a:latin typeface="Times New Roman"/>
                <a:ea typeface="Calibri"/>
                <a:cs typeface="Times New Roman"/>
              </a:rPr>
              <a:t>година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од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дана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осигурања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Израчунати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нето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u="sng" dirty="0" err="1">
                <a:latin typeface="Times New Roman"/>
                <a:ea typeface="Calibri"/>
                <a:cs typeface="Times New Roman"/>
              </a:rPr>
              <a:t>мизу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8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RS" sz="2800" dirty="0">
                <a:solidFill>
                  <a:srgbClr val="31859C"/>
                </a:solidFill>
                <a:latin typeface="Times New Roman"/>
                <a:ea typeface="Calibri"/>
                <a:cs typeface="Times New Roman"/>
              </a:rPr>
              <a:t>в) </a:t>
            </a:r>
            <a:r>
              <a:rPr lang="sr-Cyrl-RS" sz="2800" i="1" dirty="0">
                <a:solidFill>
                  <a:srgbClr val="31859C"/>
                </a:solidFill>
                <a:latin typeface="Times New Roman"/>
                <a:ea typeface="Calibri"/>
                <a:cs typeface="Times New Roman"/>
              </a:rPr>
              <a:t>Привремено осигурање за случај смрти</a:t>
            </a:r>
            <a:endParaRPr lang="en-US" sz="2000" i="1" dirty="0">
              <a:latin typeface="Calibri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Осигурани капитал се 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исплаћује крајем године само уколико осигураник умре у току првих 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n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година од дана осигурања, у супротном осигурани капитал се не исплаћује, односно осигуравајуће друштво задржава мизу.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sr-Cyrl-RS" sz="2800" dirty="0">
                <a:latin typeface="Times New Roman"/>
                <a:ea typeface="Calibri"/>
                <a:cs typeface="Times New Roman"/>
              </a:rPr>
              <a:t>Лице старо </a:t>
            </a:r>
            <a:r>
              <a:rPr lang="sr-Cyrl-RS" sz="2800" i="1" dirty="0">
                <a:latin typeface="Times New Roman"/>
                <a:ea typeface="Calibri"/>
                <a:cs typeface="Times New Roman"/>
              </a:rPr>
              <a:t>х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 година осигурало је </a:t>
            </a:r>
            <a:r>
              <a:rPr lang="en-US" sz="2800" i="1" dirty="0" smtClean="0">
                <a:latin typeface="Times New Roman"/>
                <a:ea typeface="Calibri"/>
                <a:cs typeface="Times New Roman"/>
              </a:rPr>
              <a:t>K </a:t>
            </a: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динара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, да се исплати наследницима само уколико осигураник умре у току 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n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година од дана осигурања. 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Cyrl-RS" sz="2800" dirty="0">
                <a:latin typeface="Times New Roman"/>
                <a:ea typeface="Calibri"/>
                <a:cs typeface="Times New Roman"/>
              </a:rPr>
              <a:t>Нето мизу за 1 динар осигуране суме обележићемо са </a:t>
            </a: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   ,  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па ће осигуравајућа компанија примити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од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l</a:t>
            </a:r>
            <a:r>
              <a:rPr lang="en-US" sz="2800" i="1" baseline="-25000" dirty="0">
                <a:latin typeface="Times New Roman"/>
                <a:ea typeface="Calibri"/>
                <a:cs typeface="Times New Roman"/>
              </a:rPr>
              <a:t>x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лица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стар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их 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година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уплату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у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износу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од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            динара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. </a:t>
            </a:r>
            <a:endParaRPr lang="sr-Cyrl-RS" sz="2800" dirty="0" smtClean="0">
              <a:latin typeface="Times New Roman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Cyrl-RS" sz="2600" dirty="0" smtClean="0">
                <a:latin typeface="Times New Roman"/>
                <a:ea typeface="Calibri"/>
              </a:rPr>
              <a:t>Нето </a:t>
            </a:r>
            <a:r>
              <a:rPr lang="sr-Cyrl-RS" sz="2600" dirty="0">
                <a:latin typeface="Times New Roman"/>
                <a:ea typeface="Calibri"/>
              </a:rPr>
              <a:t>миза за 1 динар привременог осигурања капитала за случај смрти је</a:t>
            </a:r>
            <a:r>
              <a:rPr lang="sr-Cyrl-RS" sz="2600" dirty="0" smtClean="0">
                <a:latin typeface="Times New Roman"/>
                <a:ea typeface="Calibri"/>
              </a:rPr>
              <a:t>: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sr-Cyrl-RS" sz="2000" dirty="0">
              <a:latin typeface="Times New Roman"/>
              <a:ea typeface="Calibri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sr-Cyrl-RS" sz="2000" dirty="0" smtClean="0">
              <a:latin typeface="Times New Roman"/>
              <a:ea typeface="Calibri"/>
            </a:endParaRPr>
          </a:p>
          <a:p>
            <a:pPr marL="457200" indent="-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3891A7"/>
              </a:buClr>
            </a:pPr>
            <a:r>
              <a:rPr lang="sr-Cyrl-RS" sz="26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Миза </a:t>
            </a:r>
            <a:r>
              <a:rPr lang="sr-Cyrl-RS" sz="2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за </a:t>
            </a:r>
            <a:r>
              <a:rPr lang="en-US" sz="2600" i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динара</a:t>
            </a:r>
            <a:r>
              <a:rPr lang="sr-Cyrl-RS" sz="26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је: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3891A7"/>
              </a:buClr>
              <a:buNone/>
            </a:pPr>
            <a:endParaRPr lang="en-US" sz="26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82296" indent="0"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898" y="1148685"/>
            <a:ext cx="645102" cy="523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057400"/>
            <a:ext cx="1040674" cy="569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988" y="3692236"/>
            <a:ext cx="20610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898" y="5410200"/>
            <a:ext cx="167063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RS" sz="2800" b="1" dirty="0">
                <a:solidFill>
                  <a:srgbClr val="31859C"/>
                </a:solidFill>
                <a:latin typeface="Times New Roman"/>
                <a:ea typeface="Calibri"/>
                <a:cs typeface="Times New Roman"/>
              </a:rPr>
              <a:t>Пример </a:t>
            </a:r>
            <a:r>
              <a:rPr lang="sr-Cyrl-RS" sz="2800" b="1" dirty="0" smtClean="0">
                <a:solidFill>
                  <a:srgbClr val="31859C"/>
                </a:solidFill>
                <a:latin typeface="Times New Roman"/>
                <a:ea typeface="Calibri"/>
                <a:cs typeface="Times New Roman"/>
              </a:rPr>
              <a:t>3.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Лице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стар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о 52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 smtClean="0">
                <a:latin typeface="Times New Roman"/>
                <a:ea typeface="Calibri"/>
                <a:cs typeface="Times New Roman"/>
              </a:rPr>
              <a:t>годин</a:t>
            </a: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е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осигурал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о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је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sr-Cyrl-RS" sz="2800" u="sng" dirty="0" smtClean="0">
                <a:latin typeface="Times New Roman"/>
                <a:ea typeface="Calibri"/>
                <a:cs typeface="Times New Roman"/>
              </a:rPr>
              <a:t>капитал</a:t>
            </a: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 од 9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0.000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динара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да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се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исплати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наследницима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у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случају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да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осигураник </a:t>
            </a:r>
            <a:r>
              <a:rPr lang="sr-Cyrl-RS" sz="2800" u="sng" dirty="0">
                <a:latin typeface="Times New Roman"/>
                <a:ea typeface="Calibri"/>
                <a:cs typeface="Times New Roman"/>
              </a:rPr>
              <a:t>умре у току</a:t>
            </a:r>
            <a:r>
              <a:rPr lang="en-US" sz="2800" u="sng" dirty="0">
                <a:latin typeface="Times New Roman"/>
                <a:ea typeface="Calibri"/>
                <a:cs typeface="Times New Roman"/>
              </a:rPr>
              <a:t> 1</a:t>
            </a:r>
            <a:r>
              <a:rPr lang="sr-Cyrl-RS" sz="2800" u="sng" dirty="0">
                <a:latin typeface="Times New Roman"/>
                <a:ea typeface="Calibri"/>
                <a:cs typeface="Times New Roman"/>
              </a:rPr>
              <a:t>0</a:t>
            </a:r>
            <a:r>
              <a:rPr lang="en-US" sz="2800" u="sng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u="sng" dirty="0" err="1">
                <a:latin typeface="Times New Roman"/>
                <a:ea typeface="Calibri"/>
                <a:cs typeface="Times New Roman"/>
              </a:rPr>
              <a:t>година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од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дана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осигурања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.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Израчунати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нето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u="sng" dirty="0" err="1">
                <a:latin typeface="Times New Roman"/>
                <a:ea typeface="Calibri"/>
                <a:cs typeface="Times New Roman"/>
              </a:rPr>
              <a:t>мизу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4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 lnSpcReduction="1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RS" sz="2800" dirty="0">
                <a:solidFill>
                  <a:srgbClr val="31859C"/>
                </a:solidFill>
                <a:latin typeface="Times New Roman"/>
                <a:ea typeface="Calibri"/>
                <a:cs typeface="Times New Roman"/>
              </a:rPr>
              <a:t>г) </a:t>
            </a:r>
            <a:r>
              <a:rPr lang="sr-Cyrl-RS" sz="2800" i="1" dirty="0">
                <a:solidFill>
                  <a:srgbClr val="31859C"/>
                </a:solidFill>
                <a:latin typeface="Times New Roman"/>
                <a:ea typeface="Calibri"/>
                <a:cs typeface="Times New Roman"/>
              </a:rPr>
              <a:t>Одложено и привремено осигурање за случај смрти</a:t>
            </a:r>
            <a:endParaRPr lang="en-US" sz="2000" i="1" dirty="0">
              <a:latin typeface="Calibri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Cyrl-RS" sz="2600" dirty="0">
                <a:latin typeface="Times New Roman"/>
                <a:ea typeface="Calibri"/>
                <a:cs typeface="Times New Roman"/>
              </a:rPr>
              <a:t>Уколико се осигурани капитал исплаћује кориснику осигурања само у случају ако осигураник преживи </a:t>
            </a:r>
            <a:r>
              <a:rPr lang="en-US" sz="2600" i="1" dirty="0">
                <a:latin typeface="Times New Roman"/>
                <a:ea typeface="Calibri"/>
                <a:cs typeface="Times New Roman"/>
              </a:rPr>
              <a:t>k</a:t>
            </a:r>
            <a:r>
              <a:rPr lang="sr-Cyrl-RS" sz="2600" dirty="0">
                <a:latin typeface="Times New Roman"/>
                <a:ea typeface="Calibri"/>
                <a:cs typeface="Times New Roman"/>
              </a:rPr>
              <a:t> година и умре у току наредних </a:t>
            </a:r>
            <a:r>
              <a:rPr lang="en-US" sz="2600" i="1" dirty="0">
                <a:latin typeface="Times New Roman"/>
                <a:ea typeface="Calibri"/>
                <a:cs typeface="Times New Roman"/>
              </a:rPr>
              <a:t>n</a:t>
            </a:r>
            <a:r>
              <a:rPr lang="sr-Cyrl-RS" sz="2600" dirty="0">
                <a:latin typeface="Times New Roman"/>
                <a:ea typeface="Calibri"/>
                <a:cs typeface="Times New Roman"/>
              </a:rPr>
              <a:t> година, тада се говори о одложеном привременом осигурања за случај смрти. </a:t>
            </a:r>
            <a:endParaRPr lang="sr-Cyrl-RS" sz="2600" dirty="0" smtClean="0">
              <a:latin typeface="Times New Roman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GB" sz="2600" dirty="0" err="1">
                <a:latin typeface="Times New Roman"/>
                <a:ea typeface="Calibri"/>
                <a:cs typeface="Times New Roman"/>
              </a:rPr>
              <a:t>Колику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нето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мизу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мора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уплатити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лице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старо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година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да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би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осигурало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капитал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од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i="1" dirty="0" smtClean="0">
                <a:latin typeface="Times New Roman"/>
                <a:ea typeface="Calibri"/>
                <a:cs typeface="Times New Roman"/>
              </a:rPr>
              <a:t>K </a:t>
            </a:r>
            <a:r>
              <a:rPr lang="en-GB" sz="2600" dirty="0" err="1" smtClean="0">
                <a:latin typeface="Times New Roman"/>
                <a:ea typeface="Calibri"/>
                <a:cs typeface="Times New Roman"/>
              </a:rPr>
              <a:t>динара</a:t>
            </a:r>
            <a:r>
              <a:rPr lang="en-GB" sz="26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који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ће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се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исплатити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наследницима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после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његове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смрти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,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ако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преживи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i="1" dirty="0">
                <a:latin typeface="Times New Roman"/>
                <a:ea typeface="Calibri"/>
                <a:cs typeface="Times New Roman"/>
              </a:rPr>
              <a:t>k</a:t>
            </a:r>
            <a:r>
              <a:rPr lang="en-US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година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од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дана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осигурања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и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умре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у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току</a:t>
            </a:r>
            <a:r>
              <a:rPr lang="en-GB" sz="2600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600" i="1" dirty="0">
                <a:latin typeface="Times New Roman"/>
                <a:ea typeface="Calibri"/>
                <a:cs typeface="Times New Roman"/>
              </a:rPr>
              <a:t>n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наредних</a:t>
            </a:r>
            <a:r>
              <a:rPr lang="en-GB" sz="26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GB" sz="2600" dirty="0" err="1">
                <a:latin typeface="Times New Roman"/>
                <a:ea typeface="Calibri"/>
                <a:cs typeface="Times New Roman"/>
              </a:rPr>
              <a:t>година</a:t>
            </a:r>
            <a:r>
              <a:rPr lang="en-GB" sz="2600" dirty="0" smtClean="0">
                <a:latin typeface="Times New Roman"/>
                <a:ea typeface="Calibri"/>
                <a:cs typeface="Times New Roman"/>
              </a:rPr>
              <a:t>?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80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Cyrl-RS" sz="2800" dirty="0">
                <a:latin typeface="Times New Roman"/>
                <a:ea typeface="Calibri"/>
                <a:cs typeface="Times New Roman"/>
              </a:rPr>
              <a:t>Нето мизу за 1 динар осигуране суме обележићемо </a:t>
            </a: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са   , па 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ће осигуравајућа компанија примити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од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l</a:t>
            </a:r>
            <a:r>
              <a:rPr lang="en-US" sz="2800" i="1" baseline="-25000" dirty="0">
                <a:latin typeface="Times New Roman"/>
                <a:ea typeface="Calibri"/>
                <a:cs typeface="Times New Roman"/>
              </a:rPr>
              <a:t>x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лица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стар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их </a:t>
            </a:r>
            <a:r>
              <a:rPr lang="en-US" sz="2800" i="1" dirty="0">
                <a:latin typeface="Times New Roman"/>
                <a:ea typeface="Calibri"/>
                <a:cs typeface="Times New Roman"/>
              </a:rPr>
              <a:t>x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година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уплату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у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износу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од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sr-Cyrl-CS" sz="2000" dirty="0" smtClean="0">
                <a:latin typeface="Calibri"/>
                <a:ea typeface="Calibri"/>
                <a:cs typeface="Times New Roman"/>
              </a:rPr>
              <a:t>                        </a:t>
            </a: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динара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. </a:t>
            </a:r>
            <a:endParaRPr lang="sr-Cyrl-RS" sz="2800" dirty="0" smtClean="0">
              <a:latin typeface="Times New Roman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Cyrl-RS" sz="2600" dirty="0" smtClean="0">
                <a:latin typeface="Times New Roman"/>
                <a:ea typeface="Calibri"/>
                <a:cs typeface="Times New Roman"/>
              </a:rPr>
              <a:t>Нето </a:t>
            </a:r>
            <a:r>
              <a:rPr lang="sr-Cyrl-RS" sz="2600" dirty="0">
                <a:latin typeface="Times New Roman"/>
                <a:ea typeface="Calibri"/>
                <a:cs typeface="Times New Roman"/>
              </a:rPr>
              <a:t>миза за 1 динар овог осигураног капитала је: </a:t>
            </a:r>
            <a:endParaRPr lang="sr-Cyrl-RS" sz="2600" dirty="0" smtClean="0">
              <a:latin typeface="Times New Roman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sr-Cyrl-RS" sz="2000" dirty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1600" dirty="0">
              <a:latin typeface="Calibri"/>
              <a:ea typeface="Calibri"/>
              <a:cs typeface="Times New Roman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Cyrl-RS" sz="2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Миза за </a:t>
            </a:r>
            <a:r>
              <a:rPr lang="en-US" sz="2600" i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динара</a:t>
            </a:r>
            <a:r>
              <a:rPr lang="sr-Cyrl-RS" sz="26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sr-Cyrl-RS" sz="26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је: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082146"/>
            <a:ext cx="685799" cy="594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299" y="2133600"/>
            <a:ext cx="1069684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296" y="3631406"/>
            <a:ext cx="2473904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254" y="5334000"/>
            <a:ext cx="1805889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594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RS" sz="2800" b="1" dirty="0">
                <a:solidFill>
                  <a:srgbClr val="31859C"/>
                </a:solidFill>
                <a:latin typeface="Times New Roman"/>
                <a:ea typeface="Calibri"/>
                <a:cs typeface="Times New Roman"/>
              </a:rPr>
              <a:t>Пример </a:t>
            </a:r>
            <a:r>
              <a:rPr lang="sr-Cyrl-RS" sz="2800" b="1" dirty="0" smtClean="0">
                <a:solidFill>
                  <a:srgbClr val="31859C"/>
                </a:solidFill>
                <a:latin typeface="Times New Roman"/>
                <a:ea typeface="Calibri"/>
                <a:cs typeface="Times New Roman"/>
              </a:rPr>
              <a:t>4.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Лице</a:t>
            </a:r>
            <a:r>
              <a:rPr lang="en-US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стар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о 40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годин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осигурал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о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је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sr-Cyrl-RS" sz="2800" u="sng" dirty="0" smtClean="0">
                <a:latin typeface="Times New Roman"/>
                <a:ea typeface="Calibri"/>
                <a:cs typeface="Times New Roman"/>
              </a:rPr>
              <a:t>капитал</a:t>
            </a: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 од 85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.000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динара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да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се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исплати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наследницима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у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случају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да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осигураник </a:t>
            </a:r>
            <a:r>
              <a:rPr lang="sr-Cyrl-RS" sz="2800" u="sng" dirty="0">
                <a:latin typeface="Times New Roman"/>
                <a:ea typeface="Calibri"/>
                <a:cs typeface="Times New Roman"/>
              </a:rPr>
              <a:t>преживи 5 година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 од дана осигурања, а затим </a:t>
            </a:r>
            <a:r>
              <a:rPr lang="sr-Cyrl-RS" sz="2800" u="sng" dirty="0">
                <a:latin typeface="Times New Roman"/>
                <a:ea typeface="Calibri"/>
                <a:cs typeface="Times New Roman"/>
              </a:rPr>
              <a:t>умре у наредних 15 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година. Колико износи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нето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u="sng" dirty="0" err="1">
                <a:latin typeface="Times New Roman"/>
                <a:ea typeface="Calibri"/>
                <a:cs typeface="Times New Roman"/>
              </a:rPr>
              <a:t>миз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а за ово осигурање?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09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RS" sz="2800" b="1" dirty="0">
                <a:latin typeface="Times New Roman"/>
                <a:ea typeface="Calibri"/>
                <a:cs typeface="Times New Roman"/>
              </a:rPr>
              <a:t>Литература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: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1. Вугделија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, Д. (2008) </a:t>
            </a:r>
            <a:r>
              <a:rPr lang="sr-Cyrl-RS" sz="2800" i="1" dirty="0">
                <a:latin typeface="Times New Roman"/>
                <a:ea typeface="Calibri"/>
                <a:cs typeface="Times New Roman"/>
              </a:rPr>
              <a:t>Актуарска математика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, основни концепт за наставу, Суботица. 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2. Ралевић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, Р. (1973) </a:t>
            </a:r>
            <a:r>
              <a:rPr lang="sr-Cyrl-RS" sz="2800" i="1" dirty="0">
                <a:latin typeface="Times New Roman"/>
                <a:ea typeface="Calibri"/>
                <a:cs typeface="Times New Roman"/>
              </a:rPr>
              <a:t>Финансијска и актуарска математика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, Савремена администрација, Београд.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SzPts val="1400"/>
              <a:buNone/>
            </a:pP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3. Шекарић 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М. и Барјактаровић, Л. (2010) </a:t>
            </a:r>
            <a:r>
              <a:rPr lang="sr-Cyrl-RS" sz="2800" i="1" dirty="0">
                <a:latin typeface="Times New Roman"/>
                <a:ea typeface="Calibri"/>
                <a:cs typeface="Times New Roman"/>
              </a:rPr>
              <a:t>Финансијска математика и актуарство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, скрипта, Универзитет Сингидунум, Београд.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2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Испитни део </a:t>
            </a:r>
            <a:r>
              <a:rPr lang="sr-Cyrl-RS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Осигурање </a:t>
            </a:r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капитала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874553"/>
              </p:ext>
            </p:extLst>
          </p:nvPr>
        </p:nvGraphicFramePr>
        <p:xfrm>
          <a:off x="2209800" y="1143000"/>
          <a:ext cx="5638800" cy="4973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0138"/>
                <a:gridCol w="2828662"/>
              </a:tblGrid>
              <a:tr h="18199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Осигурава се: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19" marR="48919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</a:t>
                      </a:r>
                      <a:endParaRPr lang="en-US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(једнократни износ)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19" marR="48919" marT="0" marB="0"/>
                </a:tc>
              </a:tr>
              <a:tr h="1933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Уплатом:</a:t>
                      </a:r>
                      <a:endParaRPr lang="en-US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19" marR="4891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650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МИЗЕ</a:t>
                      </a:r>
                      <a:endParaRPr lang="en-US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(једнократни износ)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19" marR="48919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sr-Cyrl-R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Осигурање капитала за случај смрти:</a:t>
                      </a: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R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доживотно</a:t>
                      </a: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R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одложено</a:t>
                      </a: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R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привремено</a:t>
                      </a: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RS" sz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одложено и привремено</a:t>
                      </a:r>
                      <a:endParaRPr lang="en-US" sz="12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Осигурање </a:t>
                      </a:r>
                      <a:r>
                        <a:rPr lang="sr-Cyrl-RS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капитала за случај доживљења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     Мешовито </a:t>
                      </a:r>
                      <a:r>
                        <a:rPr lang="sr-Cyrl-RS" sz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осигурање капитала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19" marR="48919" marT="0" marB="0"/>
                </a:tc>
              </a:tr>
              <a:tr h="26772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ПРЕМИЈЕ</a:t>
                      </a:r>
                      <a:endParaRPr lang="en-US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(вишекратни износ)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19" marR="4891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sr-Cyrl-R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Премија се плаћа доживотно</a:t>
                      </a:r>
                      <a:endParaRPr lang="en-US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R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непосредно осигурање капитала</a:t>
                      </a:r>
                      <a:endParaRPr lang="en-US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R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одложено осигурање капитала</a:t>
                      </a:r>
                      <a:endParaRPr lang="en-US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     Премија </a:t>
                      </a:r>
                      <a:r>
                        <a:rPr lang="sr-Cyrl-R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 плаћа привремено</a:t>
                      </a:r>
                      <a:endParaRPr lang="en-US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R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доживотно осигурање капитала за случај смрти</a:t>
                      </a:r>
                      <a:endParaRPr lang="en-US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R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привремено осигурање капитала за случај смрти</a:t>
                      </a:r>
                      <a:endParaRPr lang="en-US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R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привремено осигурање капитала за случај доживљења</a:t>
                      </a:r>
                      <a:endParaRPr lang="en-US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sr-Cyrl-R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мешовито осигурање капитала</a:t>
                      </a:r>
                      <a:endParaRPr lang="en-US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919" marR="4891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186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31859C"/>
              </a:buClr>
              <a:buFont typeface="+mj-lt"/>
              <a:buAutoNum type="arabicPeriod"/>
            </a:pPr>
            <a:r>
              <a:rPr lang="sr-Cyrl-RS" sz="2800" b="1" dirty="0">
                <a:solidFill>
                  <a:srgbClr val="31849B"/>
                </a:solidFill>
                <a:latin typeface="Times New Roman"/>
                <a:ea typeface="Calibri"/>
                <a:cs typeface="Times New Roman"/>
              </a:rPr>
              <a:t>Осигурање капитала за случај смрти</a:t>
            </a:r>
            <a:endParaRPr lang="en-US" sz="2000" dirty="0">
              <a:noFill/>
              <a:latin typeface="Calibri"/>
              <a:ea typeface="Calibri"/>
              <a:cs typeface="Times New Roman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dirty="0" err="1">
                <a:latin typeface="Times New Roman"/>
                <a:ea typeface="Calibri"/>
                <a:cs typeface="Times New Roman"/>
              </a:rPr>
              <a:t>Ре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ч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је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о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осигурању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које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подразумева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уплату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једнократног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износа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(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миза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)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ради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обезбе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ђ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ења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могу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ћ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ности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добијања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у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буду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ћ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ности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једнократног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износа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 (</a:t>
            </a:r>
            <a:r>
              <a:rPr lang="en-US" sz="2800" dirty="0" err="1">
                <a:latin typeface="Times New Roman"/>
                <a:ea typeface="Calibri"/>
                <a:cs typeface="Times New Roman"/>
              </a:rPr>
              <a:t>капитала</a:t>
            </a:r>
            <a:r>
              <a:rPr lang="en-US" sz="2800" dirty="0">
                <a:latin typeface="Times New Roman"/>
                <a:ea typeface="Calibri"/>
                <a:cs typeface="Times New Roman"/>
              </a:rPr>
              <a:t>)</a:t>
            </a: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Cyrl-RS" sz="2600" dirty="0">
                <a:latin typeface="Times New Roman"/>
                <a:ea typeface="Calibri"/>
                <a:cs typeface="Times New Roman"/>
              </a:rPr>
              <a:t>Постоје четири врсте осигурања капитала за случај смрти:</a:t>
            </a:r>
            <a:endParaRPr lang="en-US" sz="2600" dirty="0">
              <a:latin typeface="Calibri"/>
              <a:ea typeface="Calibri"/>
              <a:cs typeface="Times New Roman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6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а) </a:t>
            </a:r>
            <a:r>
              <a:rPr lang="sr-Cyrl-RS" sz="2600" dirty="0" smtClean="0">
                <a:latin typeface="Times New Roman"/>
                <a:ea typeface="Calibri"/>
                <a:cs typeface="Times New Roman"/>
              </a:rPr>
              <a:t>Доживотно</a:t>
            </a:r>
            <a:endParaRPr lang="en-US" sz="2600" dirty="0">
              <a:latin typeface="Calibri"/>
              <a:ea typeface="Calibri"/>
              <a:cs typeface="Times New Roman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6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б) </a:t>
            </a:r>
            <a:r>
              <a:rPr lang="sr-Cyrl-RS" sz="2600" dirty="0" smtClean="0">
                <a:latin typeface="Times New Roman"/>
                <a:ea typeface="Calibri"/>
                <a:cs typeface="Times New Roman"/>
              </a:rPr>
              <a:t>Одложено</a:t>
            </a:r>
            <a:endParaRPr lang="en-US" sz="2600" dirty="0">
              <a:latin typeface="Calibri"/>
              <a:ea typeface="Calibri"/>
              <a:cs typeface="Times New Roman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6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в) </a:t>
            </a:r>
            <a:r>
              <a:rPr lang="sr-Cyrl-RS" sz="2600" dirty="0" smtClean="0">
                <a:latin typeface="Times New Roman"/>
                <a:ea typeface="Calibri"/>
                <a:cs typeface="Times New Roman"/>
              </a:rPr>
              <a:t>Привремено </a:t>
            </a:r>
            <a:r>
              <a:rPr lang="sr-Cyrl-RS" sz="2600" dirty="0">
                <a:latin typeface="Times New Roman"/>
                <a:ea typeface="Calibri"/>
                <a:cs typeface="Times New Roman"/>
              </a:rPr>
              <a:t>и</a:t>
            </a:r>
            <a:endParaRPr lang="en-US" sz="2600" dirty="0">
              <a:latin typeface="Calibri"/>
              <a:ea typeface="Calibri"/>
              <a:cs typeface="Times New Roman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RS" sz="26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г) </a:t>
            </a:r>
            <a:r>
              <a:rPr lang="sr-Cyrl-RS" sz="2600" dirty="0" smtClean="0">
                <a:latin typeface="Times New Roman"/>
                <a:ea typeface="Calibri"/>
                <a:cs typeface="Times New Roman"/>
              </a:rPr>
              <a:t>Одложено привремено</a:t>
            </a:r>
            <a:endParaRPr lang="en-US" sz="2600" dirty="0" smtClean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596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533400"/>
                <a:ext cx="7498080" cy="5715000"/>
              </a:xfrm>
            </p:spPr>
            <p:txBody>
              <a:bodyPr>
                <a:normAutofit lnSpcReduction="10000"/>
              </a:bodyPr>
              <a:lstStyle/>
              <a:p>
                <a:pPr marL="82296" indent="0">
                  <a:buNone/>
                </a:pPr>
                <a:r>
                  <a:rPr lang="sr-Cyrl-RS" sz="2800" dirty="0" smtClean="0">
                    <a:solidFill>
                      <a:srgbClr val="31849B"/>
                    </a:solidFill>
                    <a:latin typeface="Times New Roman"/>
                    <a:ea typeface="Calibri"/>
                  </a:rPr>
                  <a:t>а) </a:t>
                </a:r>
                <a:r>
                  <a:rPr lang="sr-Cyrl-RS" sz="2800" i="1" dirty="0" smtClean="0">
                    <a:solidFill>
                      <a:srgbClr val="31849B"/>
                    </a:solidFill>
                    <a:latin typeface="Times New Roman"/>
                    <a:ea typeface="Calibri"/>
                  </a:rPr>
                  <a:t>Доживотно </a:t>
                </a:r>
                <a:r>
                  <a:rPr lang="sr-Cyrl-RS" sz="2800" i="1" dirty="0">
                    <a:solidFill>
                      <a:srgbClr val="31849B"/>
                    </a:solidFill>
                    <a:latin typeface="Times New Roman"/>
                    <a:ea typeface="Calibri"/>
                  </a:rPr>
                  <a:t>осигурање капитала за случај </a:t>
                </a:r>
                <a:r>
                  <a:rPr lang="sr-Cyrl-RS" sz="2800" i="1" dirty="0" smtClean="0">
                    <a:solidFill>
                      <a:srgbClr val="31849B"/>
                    </a:solidFill>
                    <a:latin typeface="Times New Roman"/>
                    <a:ea typeface="Calibri"/>
                  </a:rPr>
                  <a:t>смрти</a:t>
                </a:r>
              </a:p>
              <a:p>
                <a:pPr algn="just"/>
                <a:r>
                  <a:rPr lang="sr-Cyrl-RS" sz="2800" dirty="0" err="1" smtClean="0">
                    <a:latin typeface="Times New Roman"/>
                    <a:ea typeface="Calibri"/>
                  </a:rPr>
                  <a:t>О</a:t>
                </a:r>
                <a:r>
                  <a:rPr lang="en-US" sz="2800" dirty="0" err="1" smtClean="0">
                    <a:latin typeface="Times New Roman"/>
                    <a:ea typeface="Calibri"/>
                  </a:rPr>
                  <a:t>сигурани</a:t>
                </a:r>
                <a:r>
                  <a:rPr lang="en-US" sz="2800" dirty="0" smtClean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капитал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sr-Cyrl-RS" sz="2800" dirty="0" smtClean="0">
                    <a:latin typeface="Times New Roman"/>
                    <a:ea typeface="Calibri"/>
                  </a:rPr>
                  <a:t>се </a:t>
                </a:r>
                <a:r>
                  <a:rPr lang="en-US" sz="2800" dirty="0" err="1" smtClean="0">
                    <a:latin typeface="Times New Roman"/>
                    <a:ea typeface="Calibri"/>
                  </a:rPr>
                  <a:t>исплаћује</a:t>
                </a:r>
                <a:r>
                  <a:rPr lang="en-US" sz="2800" dirty="0" smtClean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крајем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 smtClean="0">
                    <a:latin typeface="Times New Roman"/>
                    <a:ea typeface="Calibri"/>
                  </a:rPr>
                  <a:t>године</a:t>
                </a:r>
                <a:r>
                  <a:rPr lang="sr-Cyrl-RS" sz="2800" dirty="0" smtClean="0">
                    <a:latin typeface="Times New Roman"/>
                    <a:ea typeface="Calibri"/>
                  </a:rPr>
                  <a:t> </a:t>
                </a:r>
                <a:r>
                  <a:rPr lang="en-US" sz="2800" dirty="0" err="1" smtClean="0">
                    <a:latin typeface="Times New Roman"/>
                    <a:ea typeface="Calibri"/>
                  </a:rPr>
                  <a:t>одређеном</a:t>
                </a:r>
                <a:r>
                  <a:rPr lang="en-US" sz="2800" dirty="0" smtClean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лицу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 smtClean="0">
                    <a:latin typeface="Times New Roman"/>
                    <a:ea typeface="Calibri"/>
                  </a:rPr>
                  <a:t>чим</a:t>
                </a:r>
                <a:r>
                  <a:rPr lang="sr-Cyrl-RS" sz="2800" dirty="0" smtClean="0">
                    <a:latin typeface="Times New Roman"/>
                    <a:ea typeface="Calibri"/>
                  </a:rPr>
                  <a:t> </a:t>
                </a:r>
                <a:r>
                  <a:rPr lang="en-US" sz="2800" dirty="0" err="1" smtClean="0">
                    <a:latin typeface="Times New Roman"/>
                    <a:ea typeface="Calibri"/>
                  </a:rPr>
                  <a:t>наступи</a:t>
                </a:r>
                <a:r>
                  <a:rPr lang="en-US" sz="2800" dirty="0" smtClean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смрт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sr-Cyrl-RS" sz="2800" dirty="0" smtClean="0">
                    <a:latin typeface="Times New Roman"/>
                    <a:ea typeface="Calibri"/>
                  </a:rPr>
                  <a:t>о</a:t>
                </a:r>
                <a:r>
                  <a:rPr lang="en-US" sz="2800" dirty="0" err="1" smtClean="0">
                    <a:latin typeface="Times New Roman"/>
                    <a:ea typeface="Calibri"/>
                  </a:rPr>
                  <a:t>сигураника</a:t>
                </a:r>
                <a:r>
                  <a:rPr lang="sr-Cyrl-RS" sz="2800" dirty="0" smtClean="0">
                    <a:latin typeface="Times New Roman"/>
                    <a:ea typeface="Calibri"/>
                  </a:rPr>
                  <a:t>.</a:t>
                </a:r>
              </a:p>
              <a:p>
                <a:pPr algn="just"/>
                <a:r>
                  <a:rPr lang="sr-Cyrl-RS" sz="2800" dirty="0">
                    <a:latin typeface="Times New Roman"/>
                    <a:ea typeface="Calibri"/>
                  </a:rPr>
                  <a:t>Лице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стар</a:t>
                </a:r>
                <a:r>
                  <a:rPr lang="sr-Cyrl-RS" sz="2800" dirty="0">
                    <a:latin typeface="Times New Roman"/>
                    <a:ea typeface="Calibri"/>
                  </a:rPr>
                  <a:t>о </a:t>
                </a:r>
                <a:r>
                  <a:rPr lang="en-US" sz="2800" i="1" dirty="0">
                    <a:latin typeface="Times New Roman"/>
                    <a:ea typeface="Calibri"/>
                  </a:rPr>
                  <a:t>x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година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осигура</a:t>
                </a:r>
                <a:r>
                  <a:rPr lang="sr-Cyrl-RS" sz="2800" dirty="0">
                    <a:latin typeface="Times New Roman"/>
                    <a:ea typeface="Calibri"/>
                  </a:rPr>
                  <a:t>ло је </a:t>
                </a:r>
                <a:r>
                  <a:rPr lang="sr-Cyrl-RS" sz="2800" i="1" dirty="0" smtClean="0">
                    <a:latin typeface="Times New Roman"/>
                    <a:ea typeface="Calibri"/>
                  </a:rPr>
                  <a:t>К </a:t>
                </a:r>
                <a:r>
                  <a:rPr lang="en-US" sz="2800" dirty="0" err="1" smtClean="0">
                    <a:latin typeface="Times New Roman"/>
                    <a:ea typeface="Calibri"/>
                  </a:rPr>
                  <a:t>динара</a:t>
                </a:r>
                <a:r>
                  <a:rPr lang="en-US" sz="2800" dirty="0" smtClean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да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се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исплати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наследницима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после</a:t>
                </a:r>
                <a:r>
                  <a:rPr lang="en-US" sz="2800" dirty="0">
                    <a:latin typeface="Times New Roman"/>
                    <a:ea typeface="Calibri"/>
                  </a:rPr>
                  <a:t/>
                </a:r>
                <a:br>
                  <a:rPr lang="en-US" sz="2800" dirty="0">
                    <a:latin typeface="Times New Roman"/>
                    <a:ea typeface="Calibri"/>
                  </a:rPr>
                </a:br>
                <a:r>
                  <a:rPr lang="en-US" sz="2800" dirty="0" err="1">
                    <a:latin typeface="Times New Roman"/>
                    <a:ea typeface="Calibri"/>
                  </a:rPr>
                  <a:t>његове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смрти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sr-Cyrl-RS" sz="2800" dirty="0" smtClean="0">
                    <a:latin typeface="Times New Roman"/>
                    <a:ea typeface="Calibri"/>
                  </a:rPr>
                  <a:t>без обзира </a:t>
                </a:r>
                <a:r>
                  <a:rPr lang="en-US" sz="2800" dirty="0" err="1" smtClean="0">
                    <a:latin typeface="Times New Roman"/>
                    <a:ea typeface="Calibri"/>
                  </a:rPr>
                  <a:t>кад</a:t>
                </a:r>
                <a:r>
                  <a:rPr lang="sr-Cyrl-RS" sz="2800" dirty="0" smtClean="0">
                    <a:latin typeface="Times New Roman"/>
                    <a:ea typeface="Calibri"/>
                  </a:rPr>
                  <a:t>а</a:t>
                </a:r>
                <a:r>
                  <a:rPr lang="en-US" sz="2800" dirty="0" smtClean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смрт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 smtClean="0">
                    <a:latin typeface="Times New Roman"/>
                    <a:ea typeface="Calibri"/>
                  </a:rPr>
                  <a:t>наступи</a:t>
                </a:r>
                <a:r>
                  <a:rPr lang="en-US" sz="2800" dirty="0" smtClean="0">
                    <a:latin typeface="Times New Roman"/>
                    <a:ea typeface="Calibri"/>
                  </a:rPr>
                  <a:t>. </a:t>
                </a:r>
                <a:r>
                  <a:rPr lang="en-US" sz="2800" dirty="0" err="1">
                    <a:latin typeface="Times New Roman"/>
                    <a:ea typeface="Calibri"/>
                  </a:rPr>
                  <a:t>Колика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је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нето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миза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за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ово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осигурање</a:t>
                </a:r>
                <a:r>
                  <a:rPr lang="en-US" sz="2800" dirty="0" smtClean="0">
                    <a:latin typeface="Times New Roman"/>
                    <a:ea typeface="Calibri"/>
                  </a:rPr>
                  <a:t>?</a:t>
                </a:r>
                <a:endParaRPr lang="sr-Cyrl-RS" sz="2800" dirty="0" smtClean="0">
                  <a:latin typeface="Times New Roman"/>
                  <a:ea typeface="Calibri"/>
                </a:endParaRPr>
              </a:p>
              <a:p>
                <a:pPr algn="just"/>
                <a:r>
                  <a:rPr lang="en-US" sz="2800" dirty="0" err="1">
                    <a:latin typeface="Times New Roman"/>
                    <a:ea typeface="Calibri"/>
                  </a:rPr>
                  <a:t>Ако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latin typeface="Times New Roman"/>
                    <a:ea typeface="Calibri"/>
                  </a:rPr>
                  <a:t>са</a:t>
                </a:r>
                <a:r>
                  <a:rPr lang="en-US" sz="2800" dirty="0">
                    <a:latin typeface="Times New Roman"/>
                    <a:ea typeface="Calibri"/>
                  </a:rPr>
                  <a:t> </a:t>
                </a:r>
                <a:r>
                  <a:rPr lang="en-US" sz="2800" i="1" dirty="0" err="1">
                    <a:effectLst/>
                    <a:latin typeface="Times New Roman"/>
                    <a:ea typeface="Calibri"/>
                  </a:rPr>
                  <a:t>А</a:t>
                </a:r>
                <a:r>
                  <a:rPr lang="en-US" sz="2800" i="1" baseline="-25000" dirty="0" err="1">
                    <a:effectLst/>
                    <a:latin typeface="Times New Roman"/>
                    <a:ea typeface="Calibri"/>
                  </a:rPr>
                  <a:t>x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effectLst/>
                    <a:latin typeface="Times New Roman"/>
                    <a:ea typeface="Calibri"/>
                  </a:rPr>
                  <a:t>обележимо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effectLst/>
                    <a:latin typeface="Times New Roman"/>
                    <a:ea typeface="Calibri"/>
                  </a:rPr>
                  <a:t>нето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effectLst/>
                    <a:latin typeface="Times New Roman"/>
                    <a:ea typeface="Calibri"/>
                  </a:rPr>
                  <a:t>мизу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effectLst/>
                    <a:latin typeface="Times New Roman"/>
                    <a:ea typeface="Calibri"/>
                  </a:rPr>
                  <a:t>за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1 </a:t>
                </a:r>
                <a:r>
                  <a:rPr lang="en-US" sz="2800" dirty="0" err="1">
                    <a:effectLst/>
                    <a:latin typeface="Times New Roman"/>
                    <a:ea typeface="Calibri"/>
                  </a:rPr>
                  <a:t>динар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effectLst/>
                    <a:latin typeface="Times New Roman"/>
                    <a:ea typeface="Calibri"/>
                  </a:rPr>
                  <a:t>осигураног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effectLst/>
                    <a:latin typeface="Times New Roman"/>
                    <a:ea typeface="Calibri"/>
                  </a:rPr>
                  <a:t>капитала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, </a:t>
                </a:r>
                <a:r>
                  <a:rPr lang="en-US" sz="2800" dirty="0" err="1">
                    <a:effectLst/>
                    <a:latin typeface="Times New Roman"/>
                    <a:ea typeface="Calibri"/>
                  </a:rPr>
                  <a:t>осигуравајућа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effectLst/>
                    <a:latin typeface="Times New Roman"/>
                    <a:ea typeface="Calibri"/>
                  </a:rPr>
                  <a:t>компанија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effectLst/>
                    <a:latin typeface="Times New Roman"/>
                    <a:ea typeface="Calibri"/>
                  </a:rPr>
                  <a:t>примиће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effectLst/>
                    <a:latin typeface="Times New Roman"/>
                    <a:ea typeface="Calibri"/>
                  </a:rPr>
                  <a:t>од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</a:t>
                </a:r>
                <a:r>
                  <a:rPr lang="en-US" sz="2800" i="1" dirty="0">
                    <a:effectLst/>
                    <a:latin typeface="Times New Roman"/>
                    <a:ea typeface="Calibri"/>
                  </a:rPr>
                  <a:t>l</a:t>
                </a:r>
                <a:r>
                  <a:rPr lang="en-US" sz="2800" i="1" baseline="-25000" dirty="0">
                    <a:effectLst/>
                    <a:latin typeface="Times New Roman"/>
                    <a:ea typeface="Calibri"/>
                  </a:rPr>
                  <a:t>x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effectLst/>
                    <a:latin typeface="Times New Roman"/>
                    <a:ea typeface="Calibri"/>
                  </a:rPr>
                  <a:t>лица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effectLst/>
                    <a:latin typeface="Times New Roman"/>
                    <a:ea typeface="Calibri"/>
                  </a:rPr>
                  <a:t>стар</a:t>
                </a:r>
                <a:r>
                  <a:rPr lang="sr-Cyrl-RS" sz="2800" dirty="0">
                    <a:effectLst/>
                    <a:latin typeface="Times New Roman"/>
                    <a:ea typeface="Calibri"/>
                  </a:rPr>
                  <a:t>их </a:t>
                </a:r>
                <a:r>
                  <a:rPr lang="en-US" sz="2800" i="1" dirty="0">
                    <a:effectLst/>
                    <a:latin typeface="Times New Roman"/>
                    <a:ea typeface="Calibri"/>
                  </a:rPr>
                  <a:t>x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effectLst/>
                    <a:latin typeface="Times New Roman"/>
                    <a:ea typeface="Calibri"/>
                  </a:rPr>
                  <a:t>година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effectLst/>
                    <a:latin typeface="Times New Roman"/>
                    <a:ea typeface="Calibri"/>
                  </a:rPr>
                  <a:t>уплату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у </a:t>
                </a:r>
                <a:r>
                  <a:rPr lang="en-US" sz="2800" dirty="0" err="1">
                    <a:effectLst/>
                    <a:latin typeface="Times New Roman"/>
                    <a:ea typeface="Calibri"/>
                  </a:rPr>
                  <a:t>износу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</a:t>
                </a:r>
                <a:r>
                  <a:rPr lang="en-US" sz="2800" dirty="0" err="1">
                    <a:effectLst/>
                    <a:latin typeface="Times New Roman"/>
                    <a:ea typeface="Calibri"/>
                  </a:rPr>
                  <a:t>од</a:t>
                </a:r>
                <a:r>
                  <a:rPr lang="en-US" sz="2800" dirty="0">
                    <a:effectLst/>
                    <a:latin typeface="Times New Roman"/>
                    <a:ea typeface="Calibri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𝑙</m:t>
                        </m:r>
                      </m:e>
                      <m:sub>
                        <m:r>
                          <a:rPr lang="sr-Cyrl-RS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𝑥</m:t>
                        </m:r>
                      </m:sub>
                    </m:sSub>
                    <m:r>
                      <a:rPr lang="sr-Cyrl-RS" sz="2800" i="1">
                        <a:effectLst/>
                        <a:latin typeface="Cambria Math"/>
                        <a:ea typeface="Calibri"/>
                        <a:cs typeface="Times New Roman"/>
                      </a:rPr>
                      <m:t>∙</m:t>
                    </m:r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sr-Cyrl-RS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𝐴</m:t>
                        </m:r>
                      </m:e>
                      <m:sub>
                        <m:r>
                          <a:rPr lang="sr-Cyrl-RS" sz="28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sr-Cyrl-RS" sz="2800" dirty="0">
                    <a:effectLst/>
                    <a:latin typeface="Times New Roman"/>
                    <a:ea typeface="Times New Roman"/>
                  </a:rPr>
                  <a:t> </a:t>
                </a:r>
                <a:r>
                  <a:rPr lang="sr-Cyrl-RS" sz="2800" dirty="0" smtClean="0">
                    <a:effectLst/>
                    <a:latin typeface="Times New Roman"/>
                    <a:ea typeface="Times New Roman"/>
                  </a:rPr>
                  <a:t>динара.</a:t>
                </a:r>
                <a:r>
                  <a:rPr lang="en-US" sz="2800" dirty="0">
                    <a:latin typeface="Times New Roman"/>
                    <a:ea typeface="Calibri"/>
                  </a:rPr>
                  <a:t/>
                </a:r>
                <a:br>
                  <a:rPr lang="en-US" sz="2800" dirty="0">
                    <a:latin typeface="Times New Roman"/>
                    <a:ea typeface="Calibri"/>
                  </a:rPr>
                </a:br>
                <a:endParaRPr lang="en-US" sz="26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533400"/>
                <a:ext cx="7498080" cy="5715000"/>
              </a:xfrm>
              <a:blipFill rotWithShape="1">
                <a:blip r:embed="rId2"/>
                <a:stretch>
                  <a:fillRect l="-569" t="-1814" r="-16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45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838200"/>
                <a:ext cx="7498080" cy="54864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marR="0" indent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sr-Cyrl-RS" sz="2600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Уколико </a:t>
                </a:r>
                <a:r>
                  <a:rPr lang="sr-Cyrl-RS" sz="2600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у току прве године умре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sr-Cyrl-RS" sz="2600" i="1">
                            <a:latin typeface="Cambria Math"/>
                            <a:ea typeface="Times New Roman"/>
                            <a:cs typeface="Times New Roman"/>
                          </a:rPr>
                          <m:t>𝑑</m:t>
                        </m:r>
                      </m:e>
                      <m:sub>
                        <m:r>
                          <a:rPr lang="en-US" sz="2600" i="1"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sr-Cyrl-RS" sz="2600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:r>
                  <a:rPr lang="sr-Cyrl-RS" sz="2600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лица, осигуравајуће друштво</a:t>
                </a:r>
                <a:r>
                  <a:rPr lang="sr-Cyrl-RS" sz="2600" dirty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:r>
                  <a:rPr lang="sr-Cyrl-RS" sz="2600" dirty="0" smtClean="0">
                    <a:latin typeface="Times New Roman" pitchFamily="18" charset="0"/>
                    <a:ea typeface="Times New Roman"/>
                    <a:cs typeface="Times New Roman" pitchFamily="18" charset="0"/>
                  </a:rPr>
                  <a:t>ће</a:t>
                </a:r>
                <a:r>
                  <a:rPr lang="sr-Cyrl-RS" sz="26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</a:t>
                </a:r>
                <a:r>
                  <a:rPr lang="sr-Cyrl-RS" sz="26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исплатити:</a:t>
                </a:r>
                <a:endParaRPr lang="en-US" sz="26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sr-Cyrl-RS" sz="26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	на </a:t>
                </a:r>
                <a:r>
                  <a:rPr lang="sr-Cyrl-RS" sz="26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крају прве године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sr-Cyrl-RS" sz="2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𝑑</m:t>
                        </m:r>
                      </m:e>
                      <m:sub>
                        <m:r>
                          <a:rPr lang="en-US" sz="2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sr-Cyrl-RS" sz="26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динара,</a:t>
                </a:r>
                <a:endParaRPr lang="en-US" sz="26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sr-Cyrl-RS" sz="26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	на </a:t>
                </a:r>
                <a:r>
                  <a:rPr lang="sr-Cyrl-RS" sz="26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крају </a:t>
                </a:r>
                <a:r>
                  <a:rPr lang="sr-Cyrl-RS" sz="26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друге године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sr-Cyrl-RS" sz="2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𝑑</m:t>
                        </m:r>
                      </m:e>
                      <m:sub>
                        <m:r>
                          <a:rPr lang="en-US" sz="2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en-US" sz="2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+1</m:t>
                        </m:r>
                      </m:sub>
                    </m:sSub>
                  </m:oMath>
                </a14:m>
                <a:r>
                  <a:rPr lang="sr-Cyrl-RS" sz="26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динара,</a:t>
                </a:r>
                <a:endParaRPr lang="en-US" sz="26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sr-Cyrl-RS" sz="26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	на </a:t>
                </a:r>
                <a:r>
                  <a:rPr lang="sr-Cyrl-RS" sz="26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крају </a:t>
                </a:r>
                <a:r>
                  <a:rPr lang="sr-Cyrl-RS" sz="26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треће године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sr-Cyrl-RS" sz="2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𝑑</m:t>
                        </m:r>
                      </m:e>
                      <m:sub>
                        <m:r>
                          <a:rPr lang="en-US" sz="2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en-US" sz="26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+2</m:t>
                        </m:r>
                      </m:sub>
                    </m:sSub>
                  </m:oMath>
                </a14:m>
                <a:r>
                  <a:rPr lang="sr-Cyrl-RS" sz="26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 динара,</a:t>
                </a:r>
                <a:endParaRPr lang="en-US" sz="26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sr-Cyrl-RS" sz="26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	итд.</a:t>
                </a:r>
              </a:p>
              <a:p>
                <a:pPr marL="457200" indent="-45720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sr-Cyrl-RS" sz="2600" dirty="0" smtClean="0">
                    <a:latin typeface="Times New Roman" pitchFamily="18" charset="0"/>
                    <a:ea typeface="Calibri"/>
                    <a:cs typeface="Times New Roman" pitchFamily="18" charset="0"/>
                  </a:rPr>
                  <a:t>Нето </a:t>
                </a:r>
                <a:r>
                  <a:rPr lang="sr-Cyrl-RS" sz="2600" dirty="0">
                    <a:latin typeface="Times New Roman" pitchFamily="18" charset="0"/>
                    <a:ea typeface="Calibri"/>
                    <a:cs typeface="Times New Roman" pitchFamily="18" charset="0"/>
                  </a:rPr>
                  <a:t>миза за 1 динар осигураног капитала за случај смрти:</a:t>
                </a:r>
                <a:endParaRPr lang="en-US" sz="26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sr-Cyrl-RS" sz="2600" i="1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𝐴</m:t>
                          </m:r>
                        </m:e>
                        <m:sub>
                          <m:r>
                            <a:rPr lang="en-US" sz="2600" i="1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𝑥</m:t>
                          </m:r>
                        </m:sub>
                      </m:sSub>
                      <m:r>
                        <a:rPr lang="sr-Cyrl-RS" sz="2600" i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600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sr-Cyrl-RS" sz="2600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sr-Cyrl-RS" sz="2600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600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sr-Cyrl-RS" sz="2600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sr-Cyrl-RS" sz="2600" i="1">
                                  <a:solidFill>
                                    <a:schemeClr val="accent3">
                                      <a:lumMod val="75000"/>
                                    </a:schemeClr>
                                  </a:solidFill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6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457200" indent="-45720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sr-Cyrl-RS" sz="2600" dirty="0" smtClean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Миза </a:t>
                </a:r>
                <a:r>
                  <a:rPr lang="sr-Cyrl-RS" sz="2600" dirty="0">
                    <a:effectLst/>
                    <a:latin typeface="Times New Roman" pitchFamily="18" charset="0"/>
                    <a:ea typeface="Times New Roman"/>
                    <a:cs typeface="Times New Roman" pitchFamily="18" charset="0"/>
                  </a:rPr>
                  <a:t>за </a:t>
                </a:r>
                <a:r>
                  <a:rPr lang="en-US" sz="2600" i="1" dirty="0" smtClean="0">
                    <a:effectLst/>
                    <a:latin typeface="Times New Roman" pitchFamily="18" charset="0"/>
                    <a:ea typeface="Calibri"/>
                    <a:cs typeface="Times New Roman" pitchFamily="18" charset="0"/>
                  </a:rPr>
                  <a:t>K </a:t>
                </a:r>
                <a:r>
                  <a:rPr lang="en-US" sz="2600" dirty="0" err="1" smtClean="0">
                    <a:effectLst/>
                    <a:latin typeface="Times New Roman" pitchFamily="18" charset="0"/>
                    <a:ea typeface="Calibri"/>
                    <a:cs typeface="Times New Roman" pitchFamily="18" charset="0"/>
                  </a:rPr>
                  <a:t>динара</a:t>
                </a:r>
                <a:r>
                  <a:rPr lang="sr-Cyrl-RS" sz="2600" dirty="0" smtClean="0">
                    <a:effectLst/>
                    <a:latin typeface="Times New Roman" pitchFamily="18" charset="0"/>
                    <a:ea typeface="Calibri"/>
                    <a:cs typeface="Times New Roman" pitchFamily="18" charset="0"/>
                  </a:rPr>
                  <a:t> </a:t>
                </a:r>
                <a:r>
                  <a:rPr lang="sr-Cyrl-RS" sz="2600" dirty="0">
                    <a:effectLst/>
                    <a:latin typeface="Times New Roman" pitchFamily="18" charset="0"/>
                    <a:ea typeface="Calibri"/>
                    <a:cs typeface="Times New Roman" pitchFamily="18" charset="0"/>
                  </a:rPr>
                  <a:t>је</a:t>
                </a:r>
                <a:endParaRPr lang="en-US" sz="2600" dirty="0"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600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𝑀</m:t>
                      </m:r>
                      <m:r>
                        <a:rPr lang="sr-Cyrl-RS" sz="2600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sr-Cyrl-RS" sz="2600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𝐾</m:t>
                      </m:r>
                      <m:r>
                        <a:rPr lang="sr-Cyrl-RS" sz="2600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∙</m:t>
                      </m:r>
                      <m:sSub>
                        <m:sSubPr>
                          <m:ctrlPr>
                            <a:rPr lang="en-US" sz="2600" i="1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sr-Cyrl-RS" sz="2600" i="1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𝐴</m:t>
                          </m:r>
                        </m:e>
                        <m:sub>
                          <m:r>
                            <a:rPr lang="sr-Cyrl-RS" sz="2600" i="1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600" dirty="0">
                  <a:solidFill>
                    <a:schemeClr val="accent3">
                      <a:lumMod val="75000"/>
                    </a:schemeClr>
                  </a:solidFill>
                  <a:effectLst/>
                  <a:latin typeface="Times New Roman" pitchFamily="18" charset="0"/>
                  <a:ea typeface="Calibri"/>
                  <a:cs typeface="Times New Roman" pitchFamily="18" charset="0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endParaRPr lang="en-US" sz="20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en-US" sz="2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838200"/>
                <a:ext cx="7498080" cy="5486400"/>
              </a:xfrm>
              <a:blipFill rotWithShape="1">
                <a:blip r:embed="rId2"/>
                <a:stretch>
                  <a:fillRect l="-976" t="-889" r="-1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41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1435100" y="1066800"/>
            <a:ext cx="7499350" cy="5181600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RS" b="1" dirty="0">
                <a:solidFill>
                  <a:srgbClr val="31859C"/>
                </a:solidFill>
                <a:latin typeface="Times New Roman"/>
                <a:ea typeface="Times New Roman"/>
                <a:cs typeface="Times New Roman"/>
              </a:rPr>
              <a:t>Пример 1</a:t>
            </a:r>
            <a:r>
              <a:rPr lang="sr-Cyrl-RS" b="1" dirty="0" smtClean="0">
                <a:solidFill>
                  <a:srgbClr val="31859C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RS" dirty="0">
                <a:latin typeface="Times New Roman"/>
                <a:ea typeface="Calibri"/>
                <a:cs typeface="Times New Roman"/>
              </a:rPr>
              <a:t>Лице старо 50 година осигурало </a:t>
            </a:r>
            <a:r>
              <a:rPr lang="sr-Cyrl-RS" dirty="0" smtClean="0">
                <a:latin typeface="Times New Roman"/>
                <a:ea typeface="Calibri"/>
                <a:cs typeface="Times New Roman"/>
              </a:rPr>
              <a:t>је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sr-Cyrl-RS" u="sng" dirty="0" smtClean="0">
                <a:latin typeface="Times New Roman"/>
                <a:ea typeface="Calibri"/>
                <a:cs typeface="Times New Roman"/>
              </a:rPr>
              <a:t>капитал</a:t>
            </a:r>
            <a:r>
              <a:rPr lang="sr-Cyrl-RS" dirty="0" smtClean="0">
                <a:latin typeface="Times New Roman"/>
                <a:ea typeface="Calibri"/>
                <a:cs typeface="Times New Roman"/>
              </a:rPr>
              <a:t> од </a:t>
            </a:r>
            <a:r>
              <a:rPr lang="sr-Cyrl-RS" dirty="0">
                <a:latin typeface="Times New Roman"/>
                <a:ea typeface="Calibri"/>
                <a:cs typeface="Times New Roman"/>
              </a:rPr>
              <a:t>120.000 динара да се исплати наследницима </a:t>
            </a:r>
            <a:r>
              <a:rPr lang="sr-Cyrl-RS" u="sng" dirty="0">
                <a:latin typeface="Times New Roman"/>
                <a:ea typeface="Calibri"/>
                <a:cs typeface="Times New Roman"/>
              </a:rPr>
              <a:t>после његове смрти</a:t>
            </a:r>
            <a:r>
              <a:rPr lang="sr-Cyrl-RS" dirty="0">
                <a:latin typeface="Times New Roman"/>
                <a:ea typeface="Calibri"/>
                <a:cs typeface="Times New Roman"/>
              </a:rPr>
              <a:t>, без обзира на време наступања смрти. Израчунати </a:t>
            </a:r>
            <a:r>
              <a:rPr lang="sr-Cyrl-RS" u="sng" dirty="0">
                <a:latin typeface="Times New Roman"/>
                <a:ea typeface="Calibri"/>
                <a:cs typeface="Times New Roman"/>
              </a:rPr>
              <a:t>мизу</a:t>
            </a:r>
            <a:r>
              <a:rPr lang="sr-Cyrl-RS" dirty="0">
                <a:latin typeface="Times New Roman"/>
                <a:ea typeface="Calibri"/>
                <a:cs typeface="Times New Roman"/>
              </a:rPr>
              <a:t> за ово осигурање.</a:t>
            </a:r>
            <a:endParaRPr lang="en-US" sz="2400" dirty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9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>
            <a:normAutofit fontScale="925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sr-Cyrl-RS" sz="2800" dirty="0">
                <a:solidFill>
                  <a:srgbClr val="31849B"/>
                </a:solidFill>
                <a:latin typeface="Times New Roman"/>
                <a:ea typeface="Calibri"/>
                <a:cs typeface="Times New Roman"/>
              </a:rPr>
              <a:t>б) </a:t>
            </a:r>
            <a:r>
              <a:rPr lang="sr-Cyrl-RS" sz="2800" i="1" dirty="0">
                <a:solidFill>
                  <a:srgbClr val="31849B"/>
                </a:solidFill>
                <a:latin typeface="Times New Roman"/>
                <a:ea typeface="Calibri"/>
                <a:cs typeface="Times New Roman"/>
              </a:rPr>
              <a:t>Одложено осигурање капитала за случај </a:t>
            </a:r>
            <a:r>
              <a:rPr lang="sr-Cyrl-RS" sz="2800" i="1" dirty="0" smtClean="0">
                <a:solidFill>
                  <a:srgbClr val="31849B"/>
                </a:solidFill>
                <a:latin typeface="Times New Roman"/>
                <a:ea typeface="Calibri"/>
                <a:cs typeface="Times New Roman"/>
              </a:rPr>
              <a:t>смрти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Cyrl-R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Осигуравајућа </a:t>
            </a:r>
            <a:r>
              <a:rPr lang="sr-Cyrl-RS" sz="2400" dirty="0">
                <a:latin typeface="Times New Roman" pitchFamily="18" charset="0"/>
                <a:ea typeface="Calibri"/>
                <a:cs typeface="Times New Roman" pitchFamily="18" charset="0"/>
              </a:rPr>
              <a:t>компанија се обавезује да ће исплатити уговорени капитал </a:t>
            </a:r>
            <a:r>
              <a:rPr lang="sr-Cyrl-R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кориснику </a:t>
            </a:r>
            <a:r>
              <a:rPr lang="sr-Cyrl-RS" sz="2400" dirty="0">
                <a:latin typeface="Times New Roman" pitchFamily="18" charset="0"/>
                <a:ea typeface="Calibri"/>
                <a:cs typeface="Times New Roman" pitchFamily="18" charset="0"/>
              </a:rPr>
              <a:t>који је назначен крајем године у којој осигураник умре, али под условом да осигураник умре после </a:t>
            </a:r>
            <a:r>
              <a:rPr lang="en-US" sz="2400" i="1" dirty="0">
                <a:latin typeface="Times New Roman" pitchFamily="18" charset="0"/>
                <a:ea typeface="Calibri"/>
                <a:cs typeface="Times New Roman" pitchFamily="18" charset="0"/>
              </a:rPr>
              <a:t>k</a:t>
            </a:r>
            <a:r>
              <a:rPr lang="sr-Cyrl-RS" sz="2400" dirty="0">
                <a:latin typeface="Times New Roman" pitchFamily="18" charset="0"/>
                <a:ea typeface="Calibri"/>
                <a:cs typeface="Times New Roman" pitchFamily="18" charset="0"/>
              </a:rPr>
              <a:t> година од дана осигурања. </a:t>
            </a:r>
            <a:endParaRPr lang="sr-Cyrl-RS" sz="2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Cyrl-RS" sz="2400" dirty="0">
                <a:latin typeface="Times New Roman" pitchFamily="18" charset="0"/>
                <a:ea typeface="Calibri"/>
                <a:cs typeface="Times New Roman" pitchFamily="18" charset="0"/>
              </a:rPr>
              <a:t>Колику нето мизу мора уплатити лице старо </a:t>
            </a:r>
            <a:r>
              <a:rPr lang="sr-Cyrl-RS" sz="2400" i="1" dirty="0">
                <a:latin typeface="Times New Roman" pitchFamily="18" charset="0"/>
                <a:ea typeface="Calibri"/>
                <a:cs typeface="Times New Roman" pitchFamily="18" charset="0"/>
              </a:rPr>
              <a:t>x</a:t>
            </a:r>
            <a:r>
              <a:rPr lang="sr-Cyrl-RS" sz="2400" dirty="0">
                <a:latin typeface="Times New Roman" pitchFamily="18" charset="0"/>
                <a:ea typeface="Calibri"/>
                <a:cs typeface="Times New Roman" pitchFamily="18" charset="0"/>
              </a:rPr>
              <a:t> година да би осигурало капитал од </a:t>
            </a:r>
            <a:r>
              <a:rPr lang="en-US" sz="24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K </a:t>
            </a:r>
            <a:r>
              <a:rPr lang="sr-Cyrl-R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динара </a:t>
            </a:r>
            <a:r>
              <a:rPr lang="sr-Cyrl-RS" sz="2400" dirty="0">
                <a:latin typeface="Times New Roman" pitchFamily="18" charset="0"/>
                <a:ea typeface="Calibri"/>
                <a:cs typeface="Times New Roman" pitchFamily="18" charset="0"/>
              </a:rPr>
              <a:t>који ће се исплатити наследницима после његове смрти под условом да осигураник умре тек после </a:t>
            </a:r>
            <a:r>
              <a:rPr lang="en-US" sz="2400" i="1" dirty="0">
                <a:latin typeface="Times New Roman" pitchFamily="18" charset="0"/>
                <a:ea typeface="Calibri"/>
                <a:cs typeface="Times New Roman" pitchFamily="18" charset="0"/>
              </a:rPr>
              <a:t>k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sr-Cyrl-RS" sz="2400" dirty="0">
                <a:latin typeface="Times New Roman" pitchFamily="18" charset="0"/>
                <a:ea typeface="Calibri"/>
                <a:cs typeface="Times New Roman" pitchFamily="18" charset="0"/>
              </a:rPr>
              <a:t>година од дана осигурања</a:t>
            </a:r>
            <a:r>
              <a:rPr lang="sr-Cyrl-R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?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Cyrl-RS" sz="2400" dirty="0">
                <a:latin typeface="Times New Roman" pitchFamily="18" charset="0"/>
                <a:ea typeface="Calibri"/>
                <a:cs typeface="Times New Roman" pitchFamily="18" charset="0"/>
              </a:rPr>
              <a:t>Нето мизу за 1 динар осигуране суме обележићемо </a:t>
            </a:r>
            <a:r>
              <a:rPr lang="sr-Cyrl-R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са                                                                                                                                          	па </a:t>
            </a:r>
            <a:r>
              <a:rPr lang="sr-Cyrl-RS" sz="2400" dirty="0">
                <a:latin typeface="Times New Roman" pitchFamily="18" charset="0"/>
                <a:ea typeface="Calibri"/>
                <a:cs typeface="Times New Roman" pitchFamily="18" charset="0"/>
              </a:rPr>
              <a:t>ће осигуравајућа компанија примити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од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ea typeface="Calibri"/>
                <a:cs typeface="Times New Roman" pitchFamily="18" charset="0"/>
              </a:rPr>
              <a:t>l</a:t>
            </a:r>
            <a:r>
              <a:rPr lang="en-US" sz="2400" i="1" baseline="-25000" dirty="0">
                <a:latin typeface="Times New Roman" pitchFamily="18" charset="0"/>
                <a:ea typeface="Calibri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лица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стар</a:t>
            </a:r>
            <a:r>
              <a:rPr lang="sr-Cyrl-RS" sz="2400" dirty="0">
                <a:latin typeface="Times New Roman" pitchFamily="18" charset="0"/>
                <a:ea typeface="Calibri"/>
                <a:cs typeface="Times New Roman" pitchFamily="18" charset="0"/>
              </a:rPr>
              <a:t>их </a:t>
            </a:r>
            <a:r>
              <a:rPr lang="en-US" sz="2400" i="1" dirty="0">
                <a:latin typeface="Times New Roman" pitchFamily="18" charset="0"/>
                <a:ea typeface="Calibri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година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уплату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у </a:t>
            </a:r>
            <a:r>
              <a:rPr lang="en-US" sz="2400" dirty="0" err="1">
                <a:latin typeface="Times New Roman" pitchFamily="18" charset="0"/>
                <a:ea typeface="Calibri"/>
                <a:cs typeface="Times New Roman" pitchFamily="18" charset="0"/>
              </a:rPr>
              <a:t>износу</a:t>
            </a:r>
            <a:r>
              <a:rPr lang="en-US" sz="24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од</a:t>
            </a:r>
            <a:r>
              <a:rPr lang="sr-Cyrl-R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sr-Cyrl-R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динара</a:t>
            </a:r>
            <a:r>
              <a:rPr lang="sr-Cyrl-RS" sz="2400" dirty="0"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00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209309"/>
            <a:ext cx="838200" cy="375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168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4800600"/>
              </a:xfrm>
            </p:spPr>
            <p:txBody>
              <a:bodyPr>
                <a:normAutofit/>
              </a:bodyPr>
              <a:lstStyle/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sr-Cyrl-RS" sz="2800" dirty="0">
                    <a:latin typeface="Times New Roman"/>
                    <a:ea typeface="Calibri"/>
                    <a:cs typeface="Times New Roman"/>
                  </a:rPr>
                  <a:t>О</a:t>
                </a:r>
                <a:r>
                  <a:rPr lang="sr-Cyrl-RS" sz="2800" dirty="0">
                    <a:effectLst/>
                    <a:latin typeface="Times New Roman"/>
                    <a:ea typeface="Times New Roman"/>
                    <a:cs typeface="Times New Roman"/>
                  </a:rPr>
                  <a:t>сигуравајуће друштво исплатиће:</a:t>
                </a:r>
                <a:endParaRPr lang="en-US" sz="20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sr-Cyrl-RS" sz="28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	на </a:t>
                </a:r>
                <a:r>
                  <a:rPr lang="sr-Cyrl-RS" sz="2800" dirty="0">
                    <a:effectLst/>
                    <a:latin typeface="Times New Roman"/>
                    <a:ea typeface="Times New Roman"/>
                    <a:cs typeface="Times New Roman"/>
                  </a:rPr>
                  <a:t>крају (</a:t>
                </a:r>
                <a:r>
                  <a:rPr lang="en-US" sz="2800" i="1" dirty="0">
                    <a:effectLst/>
                    <a:latin typeface="Times New Roman"/>
                    <a:ea typeface="Calibri"/>
                    <a:cs typeface="Times New Roman"/>
                  </a:rPr>
                  <a:t>k</a:t>
                </a:r>
                <a:r>
                  <a:rPr lang="en-US" sz="2800" dirty="0">
                    <a:effectLst/>
                    <a:latin typeface="Times New Roman"/>
                    <a:ea typeface="Calibri"/>
                    <a:cs typeface="Times New Roman"/>
                  </a:rPr>
                  <a:t> </a:t>
                </a:r>
                <a:r>
                  <a:rPr lang="sr-Cyrl-RS" sz="2800" dirty="0">
                    <a:effectLst/>
                    <a:latin typeface="Times New Roman"/>
                    <a:ea typeface="Calibri"/>
                    <a:cs typeface="Times New Roman"/>
                  </a:rPr>
                  <a:t>+1) </a:t>
                </a:r>
                <a:r>
                  <a:rPr lang="sr-Cyrl-RS" sz="2800" dirty="0">
                    <a:effectLst/>
                    <a:latin typeface="Times New Roman"/>
                    <a:ea typeface="Times New Roman"/>
                    <a:cs typeface="Times New Roman"/>
                  </a:rPr>
                  <a:t>године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sr-Cyrl-RS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𝑑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en-US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  <m:r>
                          <a:rPr lang="en-US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sr-Cyrl-RS" sz="2800" dirty="0">
                    <a:effectLst/>
                    <a:latin typeface="Times New Roman"/>
                    <a:ea typeface="Times New Roman"/>
                    <a:cs typeface="Times New Roman"/>
                  </a:rPr>
                  <a:t> динара,</a:t>
                </a:r>
                <a:endParaRPr lang="en-US" sz="20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sr-Cyrl-RS" sz="28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	на </a:t>
                </a:r>
                <a:r>
                  <a:rPr lang="sr-Cyrl-RS" sz="2800" dirty="0">
                    <a:effectLst/>
                    <a:latin typeface="Times New Roman"/>
                    <a:ea typeface="Times New Roman"/>
                    <a:cs typeface="Times New Roman"/>
                  </a:rPr>
                  <a:t>крају (</a:t>
                </a:r>
                <a:r>
                  <a:rPr lang="en-US" sz="2800" i="1" dirty="0">
                    <a:effectLst/>
                    <a:latin typeface="Times New Roman"/>
                    <a:ea typeface="Calibri"/>
                    <a:cs typeface="Times New Roman"/>
                  </a:rPr>
                  <a:t>k</a:t>
                </a:r>
                <a:r>
                  <a:rPr lang="en-US" sz="2800" dirty="0">
                    <a:effectLst/>
                    <a:latin typeface="Times New Roman"/>
                    <a:ea typeface="Calibri"/>
                    <a:cs typeface="Times New Roman"/>
                  </a:rPr>
                  <a:t> </a:t>
                </a:r>
                <a:r>
                  <a:rPr lang="sr-Cyrl-RS" sz="2800" dirty="0">
                    <a:effectLst/>
                    <a:latin typeface="Times New Roman"/>
                    <a:ea typeface="Calibri"/>
                    <a:cs typeface="Times New Roman"/>
                  </a:rPr>
                  <a:t>+2) </a:t>
                </a:r>
                <a:r>
                  <a:rPr lang="sr-Cyrl-RS" sz="2800" dirty="0">
                    <a:effectLst/>
                    <a:latin typeface="Times New Roman"/>
                    <a:ea typeface="Times New Roman"/>
                    <a:cs typeface="Times New Roman"/>
                  </a:rPr>
                  <a:t>године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sr-Cyrl-RS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𝑑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en-US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  <m:r>
                          <a:rPr lang="en-US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𝑘</m:t>
                        </m:r>
                        <m:r>
                          <a:rPr lang="en-US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+1</m:t>
                        </m:r>
                      </m:sub>
                    </m:sSub>
                  </m:oMath>
                </a14:m>
                <a:r>
                  <a:rPr lang="sr-Cyrl-RS" sz="2800" dirty="0">
                    <a:effectLst/>
                    <a:latin typeface="Times New Roman"/>
                    <a:ea typeface="Times New Roman"/>
                    <a:cs typeface="Times New Roman"/>
                  </a:rPr>
                  <a:t> динара,</a:t>
                </a:r>
                <a:endParaRPr lang="en-US" sz="20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sr-Cyrl-RS" sz="28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	на </a:t>
                </a:r>
                <a:r>
                  <a:rPr lang="sr-Cyrl-RS" sz="2800" dirty="0">
                    <a:effectLst/>
                    <a:latin typeface="Times New Roman"/>
                    <a:ea typeface="Times New Roman"/>
                    <a:cs typeface="Times New Roman"/>
                  </a:rPr>
                  <a:t>крају (</a:t>
                </a:r>
                <a:r>
                  <a:rPr lang="en-US" sz="2800" i="1" dirty="0">
                    <a:effectLst/>
                    <a:latin typeface="Times New Roman"/>
                    <a:ea typeface="Calibri"/>
                    <a:cs typeface="Times New Roman"/>
                  </a:rPr>
                  <a:t>k</a:t>
                </a:r>
                <a:r>
                  <a:rPr lang="en-US" sz="2800" dirty="0">
                    <a:effectLst/>
                    <a:latin typeface="Times New Roman"/>
                    <a:ea typeface="Calibri"/>
                    <a:cs typeface="Times New Roman"/>
                  </a:rPr>
                  <a:t> </a:t>
                </a:r>
                <a:r>
                  <a:rPr lang="sr-Cyrl-RS" sz="2800" dirty="0">
                    <a:effectLst/>
                    <a:latin typeface="Times New Roman"/>
                    <a:ea typeface="Calibri"/>
                    <a:cs typeface="Times New Roman"/>
                  </a:rPr>
                  <a:t>+</a:t>
                </a:r>
                <a:r>
                  <a:rPr lang="en-US" sz="2800" dirty="0">
                    <a:effectLst/>
                    <a:latin typeface="Times New Roman"/>
                    <a:ea typeface="Calibri"/>
                    <a:cs typeface="Times New Roman"/>
                  </a:rPr>
                  <a:t>3</a:t>
                </a:r>
                <a:r>
                  <a:rPr lang="sr-Cyrl-RS" sz="2800" dirty="0">
                    <a:effectLst/>
                    <a:latin typeface="Times New Roman"/>
                    <a:ea typeface="Calibri"/>
                    <a:cs typeface="Times New Roman"/>
                  </a:rPr>
                  <a:t>) </a:t>
                </a:r>
                <a:r>
                  <a:rPr lang="sr-Cyrl-RS" sz="2800" dirty="0">
                    <a:effectLst/>
                    <a:latin typeface="Times New Roman"/>
                    <a:ea typeface="Times New Roman"/>
                    <a:cs typeface="Times New Roman"/>
                  </a:rPr>
                  <a:t>године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sr-Cyrl-RS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𝑑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𝑥</m:t>
                        </m:r>
                        <m:r>
                          <a:rPr lang="en-US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</m:t>
                        </m:r>
                        <m:r>
                          <a:rPr lang="en-US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𝑘</m:t>
                        </m:r>
                        <m:r>
                          <a:rPr lang="en-US" sz="28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+2</m:t>
                        </m:r>
                      </m:sub>
                    </m:sSub>
                  </m:oMath>
                </a14:m>
                <a:r>
                  <a:rPr lang="sr-Cyrl-RS" sz="2800" dirty="0">
                    <a:effectLst/>
                    <a:latin typeface="Times New Roman"/>
                    <a:ea typeface="Times New Roman"/>
                    <a:cs typeface="Times New Roman"/>
                  </a:rPr>
                  <a:t> динара,</a:t>
                </a:r>
                <a:endParaRPr lang="en-US" sz="20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marL="0" marR="0" indent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r>
                  <a:rPr lang="sr-Cyrl-RS" sz="2800" dirty="0" smtClean="0">
                    <a:effectLst/>
                    <a:latin typeface="Times New Roman"/>
                    <a:ea typeface="Times New Roman"/>
                    <a:cs typeface="Times New Roman"/>
                  </a:rPr>
                  <a:t>	итд.</a:t>
                </a:r>
              </a:p>
              <a:p>
                <a:pPr marL="0" marR="0" indent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None/>
                </a:pPr>
                <a:endParaRPr lang="en-US" sz="20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endParaRPr lang="en-US" sz="2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4800600"/>
              </a:xfrm>
              <a:blipFill rotWithShape="1">
                <a:blip r:embed="rId2"/>
                <a:stretch>
                  <a:fillRect l="-894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56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Нето </a:t>
            </a:r>
            <a:r>
              <a:rPr lang="sr-Cyrl-RS" sz="2800" dirty="0">
                <a:latin typeface="Times New Roman"/>
                <a:ea typeface="Calibri"/>
                <a:cs typeface="Times New Roman"/>
              </a:rPr>
              <a:t>миза за 1 динар одложеног осигурања капитала за случај смрти је</a:t>
            </a:r>
            <a:r>
              <a:rPr lang="sr-Cyrl-RS" sz="2800" dirty="0" smtClean="0">
                <a:latin typeface="Times New Roman"/>
                <a:ea typeface="Calibri"/>
                <a:cs typeface="Times New Roman"/>
              </a:rPr>
              <a:t>: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sr-Cyrl-RS" sz="2800" dirty="0">
              <a:latin typeface="Times New Roman"/>
              <a:ea typeface="Calibri"/>
              <a:cs typeface="Times New Roman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sr-Cyrl-RS" sz="2800" dirty="0" smtClean="0">
              <a:latin typeface="Times New Roman"/>
              <a:ea typeface="Calibri"/>
              <a:cs typeface="Times New Roman"/>
            </a:endParaRPr>
          </a:p>
          <a:p>
            <a:pPr marL="457200" lvl="0" indent="-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3891A7"/>
              </a:buClr>
            </a:pPr>
            <a:r>
              <a:rPr lang="sr-Cyrl-RS" sz="26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Миза за </a:t>
            </a:r>
            <a:r>
              <a:rPr lang="en-US" sz="2600" i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K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динара</a:t>
            </a:r>
            <a:r>
              <a:rPr lang="sr-Cyrl-RS" sz="26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sr-Cyrl-RS" sz="26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је</a:t>
            </a:r>
            <a:endParaRPr lang="en-US" sz="26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 smtClean="0">
              <a:latin typeface="Calibri"/>
              <a:ea typeface="Calibri"/>
              <a:cs typeface="Times New Roman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9" y="2133600"/>
            <a:ext cx="1905001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873" y="4038600"/>
            <a:ext cx="164592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71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1412</TotalTime>
  <Words>786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АКТУАРСТВО</vt:lpstr>
      <vt:lpstr>- Испитни део - Осигурање капитала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АКТУАРСТВО</dc:title>
  <dc:creator>Windows7</dc:creator>
  <cp:lastModifiedBy>Windows7</cp:lastModifiedBy>
  <cp:revision>38</cp:revision>
  <dcterms:created xsi:type="dcterms:W3CDTF">2013-11-21T19:02:37Z</dcterms:created>
  <dcterms:modified xsi:type="dcterms:W3CDTF">2018-11-22T11:26:43Z</dcterms:modified>
</cp:coreProperties>
</file>