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AA9F7-996D-4933-BE8A-0F29E14A577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02031-5686-4CEE-94C6-2B6349136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02031-5686-4CEE-94C6-2B63491366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D64629-57C3-4789-84C3-1ABD9D8E9DF0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E02E71-320D-4216-A993-171DB1714C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ps.ns.ac.rs/centar-za-razvoj-karijere-i-strucnu-praks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272372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sr-Latn-R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нализа реалних потреба привреде АП Војводина за знањима и компетенцијама из области пословне економије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sr-Cyrl-RS" sz="2000" dirty="0" smtClean="0"/>
              <a:t>Аутори</a:t>
            </a:r>
            <a:r>
              <a:rPr lang="en-US" sz="2000" dirty="0" smtClean="0"/>
              <a:t>: </a:t>
            </a:r>
          </a:p>
          <a:p>
            <a:pPr algn="ctr"/>
            <a:r>
              <a:rPr lang="sr-Cyrl-RS" sz="2000" dirty="0" smtClean="0"/>
              <a:t>др Бисерка Комненић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др Јелена Дамњановић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др Жељко Рачић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др Драгољуб Јовичић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др Мирела Момчиловић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мр Драгана Болесников</a:t>
            </a:r>
            <a:endParaRPr lang="sr-Latn-RS" sz="2000" dirty="0" smtClean="0"/>
          </a:p>
          <a:p>
            <a:pPr algn="ctr"/>
            <a:r>
              <a:rPr lang="sr-Cyrl-RS" sz="2000" dirty="0" smtClean="0"/>
              <a:t>мр Исидора Милошевић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ГЕНЕРИЧКЕ ВЕШТИНЕ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Способност ефикасног рада са другима </a:t>
            </a:r>
            <a:endParaRPr lang="sr-Latn-RS" dirty="0" smtClean="0"/>
          </a:p>
          <a:p>
            <a:r>
              <a:rPr lang="sr-Cyrl-RS" dirty="0" smtClean="0"/>
              <a:t>Способност самосталног решавања проблема </a:t>
            </a:r>
          </a:p>
          <a:p>
            <a:r>
              <a:rPr lang="sr-Cyrl-RS" dirty="0" smtClean="0"/>
              <a:t>Способност јасне говорне и писане комуникације </a:t>
            </a:r>
          </a:p>
          <a:p>
            <a:r>
              <a:rPr lang="sr-Cyrl-RS" dirty="0" smtClean="0"/>
              <a:t>Способност брзог учења </a:t>
            </a:r>
          </a:p>
          <a:p>
            <a:r>
              <a:rPr lang="sr-Cyrl-RS" dirty="0" smtClean="0"/>
              <a:t>Прилагодљивост (способност антиципирања и спремност реаговања на низ могућих ситуација) </a:t>
            </a:r>
          </a:p>
          <a:p>
            <a:r>
              <a:rPr lang="sr-Cyrl-RS" dirty="0" smtClean="0"/>
              <a:t>Капацитет примене знања у пракси </a:t>
            </a:r>
          </a:p>
          <a:p>
            <a:r>
              <a:rPr lang="sr-Cyrl-RS" dirty="0" smtClean="0"/>
              <a:t>Способност креативног размишљања </a:t>
            </a:r>
          </a:p>
          <a:p>
            <a:r>
              <a:rPr lang="sr-Cyrl-RS" dirty="0" smtClean="0"/>
              <a:t>Способност коришћења ИТ </a:t>
            </a:r>
          </a:p>
          <a:p>
            <a:r>
              <a:rPr lang="sr-Cyrl-RS" dirty="0" smtClean="0"/>
              <a:t>Способност примене наученог на шири концепт </a:t>
            </a:r>
          </a:p>
          <a:p>
            <a:r>
              <a:rPr lang="sr-Cyrl-RS" dirty="0" smtClean="0"/>
              <a:t>Способност анализе и интерпретације квантитативних података </a:t>
            </a:r>
          </a:p>
          <a:p>
            <a:r>
              <a:rPr lang="sr-Cyrl-RS" dirty="0" smtClean="0"/>
              <a:t>Критички став према себи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ОПШТЕ СТРУЧНЕ ВЕШТИНЕ И ЗНАЊА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Познавање функционисања тржишта </a:t>
            </a:r>
            <a:endParaRPr lang="sr-Latn-RS" dirty="0" smtClean="0"/>
          </a:p>
          <a:p>
            <a:r>
              <a:rPr lang="sr-Cyrl-RS" dirty="0" smtClean="0"/>
              <a:t>Способност организовања, интерпретације презентације квантитативних података</a:t>
            </a:r>
            <a:endParaRPr lang="sr-Latn-RS" dirty="0" smtClean="0"/>
          </a:p>
          <a:p>
            <a:r>
              <a:rPr lang="sr-Cyrl-RS" dirty="0" smtClean="0"/>
              <a:t>Апстраховање</a:t>
            </a:r>
            <a:endParaRPr lang="sr-Latn-RS" dirty="0" smtClean="0"/>
          </a:p>
          <a:p>
            <a:r>
              <a:rPr lang="sr-Cyrl-RS" dirty="0" smtClean="0"/>
              <a:t>Разумевање и интерпретација финансијске проблематике </a:t>
            </a:r>
            <a:r>
              <a:rPr lang="sr-Latn-RS" dirty="0" smtClean="0"/>
              <a:t> </a:t>
            </a:r>
          </a:p>
          <a:p>
            <a:pPr algn="just"/>
            <a:r>
              <a:rPr lang="sr-Cyrl-RS" dirty="0" smtClean="0"/>
              <a:t>Способност креирања релевантног пословног оквира </a:t>
            </a:r>
            <a:endParaRPr lang="sr-Latn-RS" dirty="0" smtClean="0"/>
          </a:p>
          <a:p>
            <a:r>
              <a:rPr lang="sr-Cyrl-RS" dirty="0" smtClean="0"/>
              <a:t>Способност анализе економских, пословних и друштвених питања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СПЕЦИФИЧНЕ СТРУЧНЕ ВЕШТИНЕ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sr-Cyrl-RS" dirty="0" smtClean="0"/>
              <a:t>Разумевање основних принципа финансијског извештавања</a:t>
            </a:r>
            <a:endParaRPr lang="sr-Latn-RS" dirty="0" smtClean="0"/>
          </a:p>
          <a:p>
            <a:r>
              <a:rPr lang="sr-Cyrl-RS" dirty="0" smtClean="0"/>
              <a:t>Разумевање значаја доношења одлука и комуникације истих</a:t>
            </a:r>
            <a:endParaRPr lang="sr-Latn-RS" dirty="0" smtClean="0"/>
          </a:p>
          <a:p>
            <a:r>
              <a:rPr lang="sr-Cyrl-RS" dirty="0" smtClean="0"/>
              <a:t>Знање о факторима утицаја на продају (цене, трошкови, понуда, тражња, купци...) </a:t>
            </a:r>
            <a:endParaRPr lang="sr-Latn-R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i="1" dirty="0" smtClean="0"/>
              <a:t> Висока пословна школа из Новог Сада у сарадњи са Центром за развој каријере </a:t>
            </a:r>
            <a:r>
              <a:rPr lang="sr-Cyrl-RS" dirty="0" smtClean="0"/>
              <a:t>ће се у будућем периоду усредсредити на организовање радионица и тренинга за развијање, пре свега генеричких и меких вештина које послодавци највише цене при запошљавању. </a:t>
            </a:r>
          </a:p>
          <a:p>
            <a:r>
              <a:rPr lang="sr-Cyrl-RS" dirty="0" smtClean="0"/>
              <a:t>Детаљне информације ће бити истакнуте на сајту у наредном периоду </a:t>
            </a:r>
            <a:r>
              <a:rPr lang="sr-Latn-RS" dirty="0" smtClean="0">
                <a:solidFill>
                  <a:schemeClr val="accent1"/>
                </a:solidFill>
                <a:hlinkClick r:id="rId2"/>
              </a:rPr>
              <a:t>www.vps.ns.ac.rs/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centar-za-razvoj-karijere-i-strucnu-praksu</a:t>
            </a:r>
            <a:r>
              <a:rPr lang="sr-Latn-RS" dirty="0" smtClean="0">
                <a:solidFill>
                  <a:schemeClr val="accent1"/>
                </a:solidFill>
              </a:rPr>
              <a:t>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ЦИЉ И СВРХА СТУДИЈЕ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b="1" i="1" dirty="0" smtClean="0">
                <a:solidFill>
                  <a:schemeClr val="tx2"/>
                </a:solidFill>
              </a:rPr>
              <a:t> </a:t>
            </a:r>
            <a:r>
              <a:rPr lang="sr-Cyrl-RS" b="1" i="1" dirty="0" smtClean="0">
                <a:solidFill>
                  <a:schemeClr val="tx2"/>
                </a:solidFill>
              </a:rPr>
              <a:t>И</a:t>
            </a:r>
            <a:r>
              <a:rPr lang="sr-Cyrl-RS" b="1" i="1" dirty="0" smtClean="0">
                <a:solidFill>
                  <a:schemeClr val="tx2"/>
                </a:solidFill>
              </a:rPr>
              <a:t>страживање је  спроведено од </a:t>
            </a:r>
            <a:r>
              <a:rPr lang="sr-Cyrl-RS" b="1" i="1" dirty="0" smtClean="0">
                <a:solidFill>
                  <a:schemeClr val="tx2"/>
                </a:solidFill>
              </a:rPr>
              <a:t>стране Високе </a:t>
            </a:r>
            <a:r>
              <a:rPr lang="sr-Cyrl-RS" b="1" i="1" dirty="0" smtClean="0">
                <a:solidFill>
                  <a:schemeClr val="tx2"/>
                </a:solidFill>
              </a:rPr>
              <a:t>пословне школе струковних студија из Новог Сада</a:t>
            </a:r>
            <a:endParaRPr lang="en-US" b="1" i="1" dirty="0" smtClean="0">
              <a:solidFill>
                <a:schemeClr val="tx2"/>
              </a:solidFill>
            </a:endParaRPr>
          </a:p>
          <a:p>
            <a:pPr algn="just"/>
            <a:r>
              <a:rPr lang="sr-Cyrl-RS" b="1" i="1" dirty="0" smtClean="0">
                <a:solidFill>
                  <a:schemeClr val="tx2"/>
                </a:solidFill>
              </a:rPr>
              <a:t>Циљ студије </a:t>
            </a:r>
            <a:r>
              <a:rPr lang="sr-Latn-RS" dirty="0" smtClean="0">
                <a:solidFill>
                  <a:schemeClr val="tx2"/>
                </a:solidFill>
              </a:rPr>
              <a:t>– </a:t>
            </a:r>
            <a:r>
              <a:rPr lang="sr-Cyrl-RS" dirty="0" smtClean="0"/>
              <a:t>идентификација очекивања послодаваца о значају знања и вештина из области пословне економије, које студенти високих пословних школа треба да стекну након завршетка основних студија, а које их са аспекта послодаваца чине пожељним за запошљавање. </a:t>
            </a:r>
          </a:p>
          <a:p>
            <a:pPr algn="just"/>
            <a:r>
              <a:rPr lang="sr-Cyrl-RS" b="1" i="1" dirty="0" smtClean="0">
                <a:solidFill>
                  <a:schemeClr val="tx2"/>
                </a:solidFill>
              </a:rPr>
              <a:t>Сврха студије </a:t>
            </a:r>
            <a:r>
              <a:rPr lang="sr-Latn-RS" dirty="0" smtClean="0">
                <a:solidFill>
                  <a:schemeClr val="tx2"/>
                </a:solidFill>
              </a:rPr>
              <a:t>– </a:t>
            </a:r>
            <a:r>
              <a:rPr lang="sr-Cyrl-RS" dirty="0" smtClean="0"/>
              <a:t>да се на основу добијених информација креирају смернице за будуће студијске програме, а који ће бити у складу са потребама послодаваца. </a:t>
            </a:r>
            <a:endParaRPr lang="sr-Latn-RS" dirty="0" smtClean="0"/>
          </a:p>
          <a:p>
            <a:pPr algn="just"/>
            <a:r>
              <a:rPr lang="sr-Cyrl-RS" dirty="0" smtClean="0"/>
              <a:t>У истраживању је учествовало </a:t>
            </a:r>
            <a:r>
              <a:rPr lang="sr-Cyrl-RS" b="1" dirty="0" smtClean="0">
                <a:solidFill>
                  <a:schemeClr val="tx2"/>
                </a:solidFill>
              </a:rPr>
              <a:t>59 организација </a:t>
            </a:r>
            <a:r>
              <a:rPr lang="sr-Cyrl-RS" dirty="0" smtClean="0"/>
              <a:t>које послују на територији АП Војводина. </a:t>
            </a:r>
            <a:endParaRPr lang="sr-Latn-RS" dirty="0" smtClean="0"/>
          </a:p>
          <a:p>
            <a:pPr algn="just">
              <a:buNone/>
            </a:pPr>
            <a:endParaRPr lang="sr-Latn-RS" dirty="0" smtClean="0">
              <a:solidFill>
                <a:schemeClr val="tx2"/>
              </a:solidFill>
            </a:endParaRP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4936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Области за којима постоји највећа потражња од стране послодаваца у АП Војводина</a:t>
            </a:r>
            <a:endParaRPr lang="en-US" dirty="0"/>
          </a:p>
        </p:txBody>
      </p:sp>
      <p:pic>
        <p:nvPicPr>
          <p:cNvPr id="1026" name="Chart 1"/>
          <p:cNvPicPr>
            <a:picLocks noChangeAspect="1" noChangeArrowheads="1"/>
          </p:cNvPicPr>
          <p:nvPr/>
        </p:nvPicPr>
        <p:blipFill>
          <a:blip r:embed="rId2" cstate="print"/>
          <a:srcRect b="-101"/>
          <a:stretch>
            <a:fillRect/>
          </a:stretch>
        </p:blipFill>
        <p:spPr bwMode="auto">
          <a:xfrm>
            <a:off x="899592" y="2852936"/>
            <a:ext cx="72728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sr-Cyrl-RS" sz="3000" dirty="0" smtClean="0"/>
              <a:t>Најзначајнији аспекти које послодавци разматрају приликом запошљавања дипломираних студената (рангирано по важности)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/>
              <a:t>Специфична знања и вештине </a:t>
            </a:r>
            <a:r>
              <a:rPr lang="sr-Latn-RS" dirty="0" smtClean="0"/>
              <a:t> 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Академска квалификација</a:t>
            </a:r>
            <a:endParaRPr lang="sr-Latn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Практично искуство везано за примарну делатност организације 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Обављање праксе током студија у оквиру делатности којом се бави послодавац</a:t>
            </a:r>
            <a:endParaRPr lang="sr-Latn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Искуство студирања у страној земљи </a:t>
            </a:r>
            <a:endParaRPr lang="sr-Latn-RS" dirty="0" smtClean="0"/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AutoNum type="arabicPeriod"/>
            </a:pPr>
            <a:endParaRPr lang="sr-Latn-R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sr-Cyrl-RS" sz="3200" dirty="0" smtClean="0"/>
              <a:t>Активности које високе пословне школе треба да спроведу у циљу повећавања могућности запошљавања дипломираних студената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marL="514350" indent="-514350"/>
            <a:r>
              <a:rPr lang="sr-Cyrl-RS" dirty="0" smtClean="0"/>
              <a:t>Увођење практичних задатака у начин рада на појединим предметима </a:t>
            </a:r>
            <a:endParaRPr lang="sr-Latn-RS" dirty="0" smtClean="0"/>
          </a:p>
          <a:p>
            <a:pPr marL="514350" indent="-514350"/>
            <a:r>
              <a:rPr lang="sr-Cyrl-RS" dirty="0" smtClean="0"/>
              <a:t>Креирање садржаја студијских програма који су у складу са потребама привреде </a:t>
            </a:r>
            <a:endParaRPr lang="sr-Latn-RS" dirty="0" smtClean="0"/>
          </a:p>
          <a:p>
            <a:pPr marL="514350" indent="-514350"/>
            <a:r>
              <a:rPr lang="sr-Cyrl-RS" dirty="0" smtClean="0"/>
              <a:t>Слање студената на праксу у предузећа из сектора специфичних за сваки студијски програм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RS" sz="3200" dirty="0" smtClean="0"/>
              <a:t>Најзначајнији облици сарадње између организација које послују на територији АП Војводина и високих пословних школа </a:t>
            </a:r>
            <a:endParaRPr lang="en-US" sz="3200" dirty="0"/>
          </a:p>
        </p:txBody>
      </p:sp>
      <p:pic>
        <p:nvPicPr>
          <p:cNvPr id="2050" name="Chart 3"/>
          <p:cNvPicPr>
            <a:picLocks noChangeAspect="1" noChangeArrowheads="1"/>
          </p:cNvPicPr>
          <p:nvPr/>
        </p:nvPicPr>
        <p:blipFill>
          <a:blip r:embed="rId2" cstate="print"/>
          <a:srcRect b="-27"/>
          <a:stretch>
            <a:fillRect/>
          </a:stretch>
        </p:blipFill>
        <p:spPr bwMode="auto">
          <a:xfrm>
            <a:off x="395536" y="2564904"/>
            <a:ext cx="8496944" cy="338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Области пословне економије обухваћене истраживањем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Рачуноводство</a:t>
            </a:r>
          </a:p>
          <a:p>
            <a:r>
              <a:rPr lang="sr-Cyrl-RS" dirty="0" smtClean="0"/>
              <a:t>Финансије</a:t>
            </a:r>
          </a:p>
          <a:p>
            <a:r>
              <a:rPr lang="sr-Cyrl-RS" dirty="0" smtClean="0"/>
              <a:t>Менаџмент</a:t>
            </a:r>
          </a:p>
          <a:p>
            <a:r>
              <a:rPr lang="sr-Cyrl-RS" dirty="0" smtClean="0"/>
              <a:t>Оперативни менаџмент</a:t>
            </a:r>
          </a:p>
          <a:p>
            <a:r>
              <a:rPr lang="sr-Cyrl-RS" dirty="0" smtClean="0"/>
              <a:t>Трговина</a:t>
            </a:r>
          </a:p>
          <a:p>
            <a:r>
              <a:rPr lang="sr-Cyrl-RS" dirty="0" smtClean="0"/>
              <a:t>Маркетинг </a:t>
            </a:r>
          </a:p>
          <a:p>
            <a:r>
              <a:rPr lang="sr-Cyrl-RS" dirty="0" smtClean="0"/>
              <a:t>Квантитативне методе</a:t>
            </a:r>
          </a:p>
          <a:p>
            <a:r>
              <a:rPr lang="sr-Cyrl-RS" dirty="0" smtClean="0"/>
              <a:t>Пословно истраживање </a:t>
            </a:r>
          </a:p>
          <a:p>
            <a:r>
              <a:rPr lang="sr-Cyrl-RS" dirty="0" smtClean="0"/>
              <a:t>Привредно право</a:t>
            </a:r>
          </a:p>
          <a:p>
            <a:r>
              <a:rPr lang="sr-Cyrl-RS" dirty="0" smtClean="0"/>
              <a:t>Међународно пословање</a:t>
            </a:r>
          </a:p>
          <a:p>
            <a:r>
              <a:rPr lang="sr-Cyrl-RS" dirty="0" smtClean="0"/>
              <a:t>Предузетничке вештине и етика</a:t>
            </a:r>
          </a:p>
          <a:p>
            <a:r>
              <a:rPr lang="sr-Cyrl-RS" dirty="0" smtClean="0"/>
              <a:t>Информациони системи</a:t>
            </a:r>
          </a:p>
          <a:p>
            <a:r>
              <a:rPr lang="sr-Cyrl-RS" dirty="0" smtClean="0"/>
              <a:t>Пословни енглески (или неки други језик)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Знања и вештине оцењени највишим оценама од стране послодаваца АП Војводина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Највећи значај се придаје </a:t>
            </a:r>
            <a:r>
              <a:rPr lang="sr-Cyrl-RS" i="1" dirty="0" smtClean="0"/>
              <a:t>генеричким и меким вештинама</a:t>
            </a:r>
            <a:r>
              <a:rPr lang="sr-Cyrl-RS" dirty="0" smtClean="0"/>
              <a:t>. </a:t>
            </a:r>
          </a:p>
          <a:p>
            <a:pPr>
              <a:buNone/>
            </a:pPr>
            <a:endParaRPr lang="sr-Latn-RS" i="1" dirty="0" smtClean="0"/>
          </a:p>
          <a:p>
            <a:r>
              <a:rPr lang="sr-Cyrl-RS" dirty="0" smtClean="0"/>
              <a:t>Мањи значај се придаје </a:t>
            </a:r>
            <a:r>
              <a:rPr lang="sr-Cyrl-RS" i="1" dirty="0" smtClean="0"/>
              <a:t>општим и специфичним знањима и вештинама</a:t>
            </a:r>
            <a:r>
              <a:rPr lang="sr-Cyrl-RS" dirty="0" smtClean="0"/>
              <a:t>, али се оне не могу занемарити. </a:t>
            </a:r>
            <a:endParaRPr lang="sr-Latn-RS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МЕКЕ ВЕШТИНЕ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Ефикасност у извршавању задатака </a:t>
            </a:r>
            <a:endParaRPr lang="sr-Latn-RS" dirty="0" smtClean="0"/>
          </a:p>
          <a:p>
            <a:r>
              <a:rPr lang="sr-Cyrl-RS" dirty="0" smtClean="0"/>
              <a:t>Способност поштовања задатих рокова, планирање и управљање временом </a:t>
            </a:r>
          </a:p>
          <a:p>
            <a:r>
              <a:rPr lang="sr-Cyrl-RS" dirty="0" smtClean="0"/>
              <a:t>Способност тимског рада</a:t>
            </a:r>
            <a:endParaRPr lang="sr-Latn-RS" dirty="0" smtClean="0"/>
          </a:p>
          <a:p>
            <a:r>
              <a:rPr lang="sr-Cyrl-RS" dirty="0" smtClean="0"/>
              <a:t>Способност посвећивања циљевима</a:t>
            </a:r>
            <a:endParaRPr lang="sr-Latn-RS" dirty="0" smtClean="0"/>
          </a:p>
          <a:p>
            <a:r>
              <a:rPr lang="sr-Cyrl-RS" dirty="0" smtClean="0"/>
              <a:t>Етичност</a:t>
            </a:r>
            <a:endParaRPr lang="sr-Latn-RS" dirty="0" smtClean="0"/>
          </a:p>
          <a:p>
            <a:r>
              <a:rPr lang="sr-Cyrl-RS" dirty="0" smtClean="0"/>
              <a:t>Способност иницијативе и упност у спровођењу </a:t>
            </a:r>
            <a:endParaRPr lang="sr-Latn-RS" dirty="0" smtClean="0"/>
          </a:p>
          <a:p>
            <a:r>
              <a:rPr lang="sr-Cyrl-RS" dirty="0" smtClean="0"/>
              <a:t>Способност успостављања поверења са другим сарадницима</a:t>
            </a:r>
          </a:p>
          <a:p>
            <a:r>
              <a:rPr lang="sr-Cyrl-RS" dirty="0" smtClean="0"/>
              <a:t>Способност прилагођавања новим ситуацијама </a:t>
            </a:r>
            <a:endParaRPr lang="sr-Latn-RS" dirty="0" smtClean="0"/>
          </a:p>
          <a:p>
            <a:r>
              <a:rPr lang="sr-Cyrl-RS" dirty="0" smtClean="0"/>
              <a:t>Способност олакшавања комуникације и сарадње </a:t>
            </a:r>
            <a:endParaRPr lang="sr-Latn-RS" dirty="0" smtClean="0"/>
          </a:p>
          <a:p>
            <a:r>
              <a:rPr lang="sr-Cyrl-RS" dirty="0" smtClean="0"/>
              <a:t>Способност преговарања</a:t>
            </a:r>
            <a:endParaRPr lang="sr-Latn-RS" dirty="0" smtClean="0"/>
          </a:p>
          <a:p>
            <a:r>
              <a:rPr lang="sr-Cyrl-RS" dirty="0" smtClean="0"/>
              <a:t>Способност успоствљања радних стандарда</a:t>
            </a:r>
            <a:endParaRPr lang="sr-Latn-RS" dirty="0" smtClean="0"/>
          </a:p>
          <a:p>
            <a:r>
              <a:rPr lang="sr-Cyrl-RS" dirty="0" smtClean="0"/>
              <a:t>Способност суштинског разумевања</a:t>
            </a:r>
            <a:endParaRPr lang="sr-Latn-RS" dirty="0" smtClean="0"/>
          </a:p>
          <a:p>
            <a:r>
              <a:rPr lang="sr-Cyrl-RS" dirty="0" smtClean="0"/>
              <a:t>Способност слушања отвореног ума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560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Aнализа реалних потреба привреде АП Војводина за знањима и компетенцијама из области пословне економије</vt:lpstr>
      <vt:lpstr>ЦИЉ И СВРХА СТУДИЈЕ</vt:lpstr>
      <vt:lpstr>Области за којима постоји највећа потражња од стране послодаваца у АП Војводина</vt:lpstr>
      <vt:lpstr>Најзначајнији аспекти које послодавци разматрају приликом запошљавања дипломираних студената (рангирано по важности)</vt:lpstr>
      <vt:lpstr>Активности које високе пословне школе треба да спроведу у циљу повећавања могућности запошљавања дипломираних студената </vt:lpstr>
      <vt:lpstr>Најзначајнији облици сарадње између организација које послују на територији АП Војводина и високих пословних школа </vt:lpstr>
      <vt:lpstr>Области пословне економије обухваћене истраживањем</vt:lpstr>
      <vt:lpstr>Знања и вештине оцењени највишим оценама од стране послодаваца АП Војводина</vt:lpstr>
      <vt:lpstr>МЕКЕ ВЕШТИНЕ </vt:lpstr>
      <vt:lpstr>ГЕНЕРИЧКЕ ВЕШТИНЕ</vt:lpstr>
      <vt:lpstr>ОПШТЕ СТРУЧНЕ ВЕШТИНЕ И ЗНАЊА</vt:lpstr>
      <vt:lpstr>СПЕЦИФИЧНЕ СТРУЧНЕ ВЕШТИНЕ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realnih potreba privrede AP Vojvodina za znanjima i kompetencijama iz oblasti poslovne ekonomije</dc:title>
  <dc:creator>Stevan</dc:creator>
  <cp:lastModifiedBy>Stevan</cp:lastModifiedBy>
  <cp:revision>19</cp:revision>
  <dcterms:created xsi:type="dcterms:W3CDTF">2020-06-09T20:40:52Z</dcterms:created>
  <dcterms:modified xsi:type="dcterms:W3CDTF">2020-06-10T20:42:31Z</dcterms:modified>
</cp:coreProperties>
</file>