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0" r:id="rId2"/>
    <p:sldId id="276" r:id="rId3"/>
    <p:sldId id="277" r:id="rId4"/>
    <p:sldId id="278" r:id="rId5"/>
    <p:sldId id="279" r:id="rId6"/>
    <p:sldId id="257" r:id="rId7"/>
    <p:sldId id="258" r:id="rId8"/>
    <p:sldId id="259" r:id="rId9"/>
    <p:sldId id="281" r:id="rId10"/>
    <p:sldId id="260" r:id="rId11"/>
    <p:sldId id="261" r:id="rId12"/>
    <p:sldId id="282" r:id="rId13"/>
    <p:sldId id="262" r:id="rId14"/>
    <p:sldId id="283" r:id="rId15"/>
    <p:sldId id="263" r:id="rId16"/>
    <p:sldId id="264" r:id="rId17"/>
    <p:sldId id="286" r:id="rId18"/>
    <p:sldId id="285" r:id="rId19"/>
    <p:sldId id="265" r:id="rId20"/>
    <p:sldId id="287" r:id="rId21"/>
    <p:sldId id="267" r:id="rId22"/>
    <p:sldId id="268" r:id="rId23"/>
    <p:sldId id="269" r:id="rId24"/>
    <p:sldId id="266" r:id="rId25"/>
    <p:sldId id="270" r:id="rId26"/>
    <p:sldId id="271" r:id="rId27"/>
    <p:sldId id="272" r:id="rId28"/>
    <p:sldId id="273" r:id="rId29"/>
    <p:sldId id="275" r:id="rId30"/>
    <p:sldId id="27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3BCC246-2965-411E-ABF2-5623327FF4C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E4DF140-2C39-4D7D-AE4B-65566240C716}" type="datetimeFigureOut">
              <a:rPr lang="en-US" smtClean="0"/>
              <a:t>11/25/2021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rcegovacdajana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239000" cy="1143000"/>
          </a:xfrm>
        </p:spPr>
        <p:txBody>
          <a:bodyPr/>
          <a:lstStyle/>
          <a:p>
            <a:r>
              <a:rPr lang="sr-Cyrl-BA" smtClean="0"/>
              <a:t>Вежбе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3300" b="1" smtClean="0">
                <a:solidFill>
                  <a:schemeClr val="accent1">
                    <a:lumMod val="75000"/>
                  </a:schemeClr>
                </a:solidFill>
              </a:rPr>
              <a:t>УВОД У ПРЕДМЕТ УПРАВЉАЊЕ ФИНАНСИЈСКИМ РИЗИЦИМА И </a:t>
            </a:r>
          </a:p>
          <a:p>
            <a:pPr marL="0" indent="0" algn="ctr">
              <a:buNone/>
            </a:pPr>
            <a:r>
              <a:rPr lang="sr-Cyrl-BA" sz="3300" b="1" smtClean="0">
                <a:solidFill>
                  <a:schemeClr val="accent1">
                    <a:lumMod val="75000"/>
                  </a:schemeClr>
                </a:solidFill>
              </a:rPr>
              <a:t>УПРАВЉАЊЕ ТРЖИШНИМ РИЗИКОМ</a:t>
            </a:r>
          </a:p>
          <a:p>
            <a:pPr marL="0" indent="0" algn="ctr">
              <a:buNone/>
            </a:pPr>
            <a:endParaRPr lang="sr-Cyrl-BA" b="1" smtClean="0"/>
          </a:p>
          <a:p>
            <a:pPr marL="0" indent="0" algn="ctr">
              <a:buNone/>
            </a:pPr>
            <a:r>
              <a:rPr lang="sr-Cyrl-BA" b="1">
                <a:solidFill>
                  <a:schemeClr val="tx1">
                    <a:lumMod val="50000"/>
                  </a:schemeClr>
                </a:solidFill>
              </a:rPr>
              <a:t>д</a:t>
            </a:r>
            <a:r>
              <a:rPr lang="sr-Cyrl-BA" b="1" smtClean="0">
                <a:solidFill>
                  <a:schemeClr val="tx1">
                    <a:lumMod val="50000"/>
                  </a:schemeClr>
                </a:solidFill>
              </a:rPr>
              <a:t>р Дајана Ерцеговац</a:t>
            </a:r>
            <a:endParaRPr lang="en-US" b="1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424936" cy="4392488"/>
              </a:xfrm>
            </p:spPr>
            <p:txBody>
              <a:bodyPr>
                <a:normAutofit/>
              </a:bodyPr>
              <a:lstStyle/>
              <a:p>
                <a:pPr marL="0" lvl="0" indent="0" algn="just">
                  <a:buNone/>
                </a:pPr>
                <a:r>
                  <a:rPr lang="sr-Cyrl-CS" sz="2300" b="1" i="1" smtClean="0">
                    <a:solidFill>
                      <a:schemeClr val="bg2">
                        <a:lumMod val="10000"/>
                      </a:schemeClr>
                    </a:solidFill>
                  </a:rPr>
                  <a:t>4. Рачунање </a:t>
                </a:r>
                <a:r>
                  <a:rPr lang="sr-Cyrl-CS" sz="2300" b="1" i="1">
                    <a:solidFill>
                      <a:schemeClr val="bg2">
                        <a:lumMod val="10000"/>
                      </a:schemeClr>
                    </a:solidFill>
                  </a:rPr>
                  <a:t>ВаР-а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(Вредност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под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ризиком) на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бази изабраног периода држања и нивоа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поверења:</a:t>
                </a:r>
              </a:p>
              <a:p>
                <a:pPr marL="0" lvl="0" indent="0" algn="just">
                  <a:buNone/>
                </a:pP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sr-Cyrl-CS" sz="2300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ВаР</m:t>
                    </m:r>
                    <m:r>
                      <a:rPr lang="sr-Cyrl-CS" sz="2300" b="0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3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Cyrl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ПЕРИОД ДРЖАЊА</m:t>
                        </m:r>
                      </m:e>
                    </m:rad>
                  </m:oMath>
                </a14:m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ВРЕДНОСТ ПОЗИЦИЈЕ * ВОЛАТИЛНОСТ σ * константа у зависности од нивоа поверења</a:t>
                </a:r>
              </a:p>
              <a:p>
                <a:pPr marL="0" indent="0" algn="just">
                  <a:buNone/>
                </a:pP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Прво се може израчунати </a:t>
                </a:r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ВаР за </a:t>
                </a:r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1 дан, </a:t>
                </a:r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док се ВаР за дуже периоде одређују множењем једнодневног ВаР-а са квадратним кореном од броја дана које изабрани период држања садржи</a:t>
                </a:r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424936" cy="4392488"/>
              </a:xfrm>
              <a:blipFill rotWithShape="1">
                <a:blip r:embed="rId2"/>
                <a:stretch>
                  <a:fillRect l="-1085" t="-971" r="-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1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4680520"/>
          </a:xfrm>
        </p:spPr>
        <p:txBody>
          <a:bodyPr>
            <a:noAutofit/>
          </a:bodyPr>
          <a:lstStyle/>
          <a:p>
            <a:pPr algn="just"/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Највећа </a:t>
            </a:r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предност аналитичке методе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је што се брзо израчунава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и могуће је користити је у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реалном времену. </a:t>
            </a: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Неопходно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је тестирање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присуства екстр</a:t>
            </a:r>
            <a:r>
              <a:rPr lang="en-US" sz="230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мних догађаја,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јер аналитички метод даје поуздане оцене ВаР-а само у случају нормалне расподеле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Такође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30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sr-Cyrl-BA" sz="2300" smtClean="0">
                <a:solidFill>
                  <a:schemeClr val="bg2">
                    <a:lumMod val="10000"/>
                  </a:schemeClr>
                </a:solidFill>
              </a:rPr>
              <a:t>налитички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метод предпоставља стабилну корелацију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финансијских инструмената и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његова примена није препоручљива у кризним ситуацијама на тржишту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3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8200"/>
            <a:ext cx="8003232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Волатилност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 се дефинише као флуктуација цена (ХоВ, роба или каматних стопа) током одређеног временског периода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sr-Cyrl-CS" sz="23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Волатилност се мери стандардном девијацијом </a:t>
            </a:r>
            <a:r>
              <a:rPr lang="sr-Cyrl-CS" sz="2300" b="1" smtClean="0">
                <a:solidFill>
                  <a:schemeClr val="bg2">
                    <a:lumMod val="10000"/>
                  </a:schemeClr>
                </a:solidFill>
              </a:rPr>
              <a:t>σ.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Када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су цене средства стабилне, волатилност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и тржишни ризик су мањи,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што значи да је и шанса за остваривање добитка/губитка такође мала и обрнуто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Уобичајена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претпоставка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аналитичког метода је да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приноси по основу држања средстава (нпр. ХОВ) имају нормалну расподелу. </a:t>
            </a:r>
          </a:p>
        </p:txBody>
      </p:sp>
    </p:spTree>
    <p:extLst>
      <p:ext uri="{BB962C8B-B14F-4D97-AF65-F5344CB8AC3E}">
        <p14:creationId xmlns:p14="http://schemas.microsoft.com/office/powerpoint/2010/main" val="18461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На основу кретања цена финансијског инструмента (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нпр. ХОВ) у оквиру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посматраног временског периода се рачуна стопа приноса и стандардна девијација стопе приноса од просека.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endParaRPr lang="sr-Cyrl-CS" sz="2400" b="1" i="1" smtClean="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sr-Cyrl-CS" sz="2400" b="1" i="1" smtClean="0">
                <a:solidFill>
                  <a:schemeClr val="bg2">
                    <a:lumMod val="10000"/>
                  </a:schemeClr>
                </a:solidFill>
              </a:rPr>
              <a:t>Проста </a:t>
            </a:r>
            <a:r>
              <a:rPr lang="sr-Cyrl-CS" sz="2400" b="1" i="1">
                <a:solidFill>
                  <a:schemeClr val="bg2">
                    <a:lumMod val="10000"/>
                  </a:schemeClr>
                </a:solidFill>
              </a:rPr>
              <a:t>стопа приноса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 - количник промене цене у наредној јединици времена у односу на базну временску јединицу: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BA" sz="2400" i="1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en-US" sz="2400" i="1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r>
              <a:rPr lang="en-US" sz="2400" i="1" baseline="-25000" smtClean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sr-Latn-CS" sz="2400" i="1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Latn-CS" sz="2400" i="1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sr-Cyrl-CS" sz="2400" i="1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sr-Latn-CS" sz="2400" i="1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sr-Latn-CS" sz="2400" i="1" baseline="-2500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sr-Cyrl-CS" sz="2400" i="1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sr-Latn-CS" sz="2400" i="1">
                <a:solidFill>
                  <a:schemeClr val="bg2">
                    <a:lumMod val="10000"/>
                  </a:schemeClr>
                </a:solidFill>
              </a:rPr>
              <a:t> P</a:t>
            </a:r>
            <a:r>
              <a:rPr lang="sr-Latn-CS" sz="2400" i="1" baseline="-25000">
                <a:solidFill>
                  <a:schemeClr val="bg2">
                    <a:lumMod val="10000"/>
                  </a:schemeClr>
                </a:solidFill>
              </a:rPr>
              <a:t>t-1</a:t>
            </a:r>
            <a:r>
              <a:rPr lang="sr-Cyrl-CS" sz="2400" i="1">
                <a:solidFill>
                  <a:schemeClr val="bg2">
                    <a:lumMod val="10000"/>
                  </a:schemeClr>
                </a:solidFill>
              </a:rPr>
              <a:t>)</a:t>
            </a:r>
            <a:r>
              <a:rPr lang="sr-Latn-CS" sz="2400" i="1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sr-Latn-CS" sz="2400" i="1" smtClean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sr-Latn-CS" sz="2400" i="1" baseline="-25000" smtClean="0">
                <a:solidFill>
                  <a:schemeClr val="bg2">
                    <a:lumMod val="10000"/>
                  </a:schemeClr>
                </a:solidFill>
              </a:rPr>
              <a:t>t-1</a:t>
            </a:r>
            <a:r>
              <a:rPr lang="sr-Cyrl-BA" sz="2400" i="1" baseline="-250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BA" sz="3600" i="1" baseline="-25000" smtClean="0">
                <a:solidFill>
                  <a:schemeClr val="bg2">
                    <a:lumMod val="10000"/>
                  </a:schemeClr>
                </a:solidFill>
              </a:rPr>
              <a:t>*100</a:t>
            </a:r>
            <a:r>
              <a:rPr lang="sr-Cyrl-CS" sz="2400" i="1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sr-Cyrl-BA" sz="24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sr-Cyrl-BA" sz="2400" b="1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Стандардна 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девијација σ 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представља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просечно одступање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посматраног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низа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стопа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приноса од средње вредности.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8200"/>
            <a:ext cx="8003232" cy="4419600"/>
          </a:xfrm>
        </p:spPr>
        <p:txBody>
          <a:bodyPr/>
          <a:lstStyle/>
          <a:p>
            <a:pPr algn="just"/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Стандардна девијација (σ) се израчунава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pPr marL="457200" lvl="0" indent="-457200" algn="just">
              <a:buAutoNum type="arabicPeriod"/>
            </a:pP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Израчунавање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средње вредности (просечног или очекиваног приноса) низа стопа приноса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2. Израчунавање појединачних одступања свих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вредности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стопа приноса од просечне стопе приноса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3. Квадрирање свих износа појединачних одступања.</a:t>
            </a: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776864" cy="482453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4. Израчунавање </a:t>
            </a:r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варијансе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 - сабирање квадрата појединачних одступања од средње вредности низа и дељење добијеног збира са бројем опсервација </a:t>
            </a:r>
            <a:r>
              <a:rPr lang="sr-Latn-CS" sz="2300" i="1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 Израчунавање </a:t>
            </a:r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стандардне девијације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– квадратни корен из варијансе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Latn-CS" sz="2300" b="1" i="1">
                <a:solidFill>
                  <a:schemeClr val="bg2">
                    <a:lumMod val="10000"/>
                  </a:schemeClr>
                </a:solidFill>
              </a:rPr>
              <a:t>Excel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формула за израчунавање стандардне девијације је </a:t>
            </a:r>
            <a:r>
              <a:rPr lang="sr-Latn-CS" sz="2300" b="1" i="1">
                <a:solidFill>
                  <a:schemeClr val="bg2">
                    <a:lumMod val="10000"/>
                  </a:schemeClr>
                </a:solidFill>
              </a:rPr>
              <a:t>STDEV</a:t>
            </a:r>
            <a:r>
              <a:rPr lang="sr-Latn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3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064896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Ниво поверења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представља вероватноћу да губитак премаши израчунату вредност ВаР-а. </a:t>
            </a:r>
            <a:endParaRPr lang="sr-Cyrl-CS" sz="240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24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ВаР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се најчешће рачуна за ниво поверења од 95% и 99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%.</a:t>
            </a:r>
          </a:p>
          <a:p>
            <a:pPr marL="0" indent="0" algn="just">
              <a:buNone/>
            </a:pPr>
            <a:endParaRPr lang="sr-Cyrl-CS" sz="24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На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основу 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правила 3σ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(сигма)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важи да се при рачунању ВаР узима следећа константа: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ниво 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поверења 68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%: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једнострука стандардна девијација 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(1*σ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) ,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ниво поверења 95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%: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1,65-острука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стандардна девијација 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1.65*σ),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  <a:p>
            <a:pPr lvl="0" algn="just"/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ниво поверења 99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%: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2.33-острука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стандардна девијација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2.33*σ).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5400600"/>
          </a:xfrm>
        </p:spPr>
        <p:txBody>
          <a:bodyPr/>
          <a:lstStyle/>
          <a:p>
            <a:pPr marL="0" indent="0">
              <a:buNone/>
            </a:pPr>
            <a:endParaRPr lang="sr-Cyrl-BA" smtClean="0"/>
          </a:p>
          <a:p>
            <a:pPr marL="0" indent="0">
              <a:buNone/>
            </a:pPr>
            <a:endParaRPr lang="sr-Cyrl-BA"/>
          </a:p>
          <a:p>
            <a:pPr marL="0" indent="0">
              <a:buNone/>
            </a:pPr>
            <a:endParaRPr lang="sr-Cyrl-BA" smtClean="0"/>
          </a:p>
          <a:p>
            <a:pPr marL="0" indent="0">
              <a:buNone/>
            </a:pPr>
            <a:endParaRPr lang="sr-Cyrl-BA"/>
          </a:p>
          <a:p>
            <a:pPr marL="0" indent="0">
              <a:buNone/>
            </a:pPr>
            <a:endParaRPr lang="sr-Cyrl-BA" smtClean="0"/>
          </a:p>
          <a:p>
            <a:pPr marL="0" indent="0" algn="ctr">
              <a:buNone/>
            </a:pPr>
            <a:r>
              <a:rPr lang="sr-Cyrl-BA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BA" sz="3800" smtClean="0">
                <a:solidFill>
                  <a:schemeClr val="bg2">
                    <a:lumMod val="10000"/>
                  </a:schemeClr>
                </a:solidFill>
              </a:rPr>
              <a:t>Хвала на пажњи.</a:t>
            </a:r>
          </a:p>
          <a:p>
            <a:pPr marL="0" indent="0">
              <a:buNone/>
            </a:pPr>
            <a:endParaRPr lang="sr-Cyrl-BA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sr-Cyrl-BA">
              <a:solidFill>
                <a:schemeClr val="bg2">
                  <a:lumMod val="10000"/>
                </a:schemeClr>
              </a:solidFill>
            </a:endParaRPr>
          </a:p>
          <a:p>
            <a:pPr marL="0" indent="0" algn="r">
              <a:buNone/>
            </a:pPr>
            <a:r>
              <a:rPr lang="sr-Cyrl-BA">
                <a:solidFill>
                  <a:schemeClr val="bg2">
                    <a:lumMod val="10000"/>
                  </a:schemeClr>
                </a:solidFill>
              </a:rPr>
              <a:t>д</a:t>
            </a:r>
            <a:r>
              <a:rPr lang="sr-Cyrl-BA" smtClean="0">
                <a:solidFill>
                  <a:schemeClr val="bg2">
                    <a:lumMod val="10000"/>
                  </a:schemeClr>
                </a:solidFill>
              </a:rPr>
              <a:t>р Дајана Ерцеговац</a:t>
            </a:r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239000" cy="1143000"/>
          </a:xfrm>
        </p:spPr>
        <p:txBody>
          <a:bodyPr/>
          <a:lstStyle/>
          <a:p>
            <a:r>
              <a:rPr lang="sr-Cyrl-BA" smtClean="0"/>
              <a:t>Вежбе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3300" b="1" smtClean="0">
                <a:solidFill>
                  <a:schemeClr val="accent1">
                    <a:lumMod val="75000"/>
                  </a:schemeClr>
                </a:solidFill>
              </a:rPr>
              <a:t>УПРАВЉАЊЕ ТРЖИШНИМ РИЗИКОМ</a:t>
            </a:r>
          </a:p>
          <a:p>
            <a:pPr marL="0" indent="0" algn="ctr">
              <a:buNone/>
            </a:pPr>
            <a:r>
              <a:rPr lang="sr-Cyrl-BA" sz="3300" b="1" smtClean="0">
                <a:solidFill>
                  <a:schemeClr val="accent1">
                    <a:lumMod val="75000"/>
                  </a:schemeClr>
                </a:solidFill>
              </a:rPr>
              <a:t>ВАР ПОРТФОЛИА</a:t>
            </a:r>
          </a:p>
          <a:p>
            <a:pPr marL="0" indent="0" algn="ctr">
              <a:buNone/>
            </a:pPr>
            <a:endParaRPr lang="sr-Cyrl-BA" b="1" smtClean="0"/>
          </a:p>
          <a:p>
            <a:pPr marL="0" indent="0" algn="ctr">
              <a:buNone/>
            </a:pPr>
            <a:r>
              <a:rPr lang="sr-Cyrl-BA" b="1">
                <a:solidFill>
                  <a:schemeClr val="bg2">
                    <a:lumMod val="10000"/>
                  </a:schemeClr>
                </a:solidFill>
              </a:rPr>
              <a:t>д</a:t>
            </a:r>
            <a:r>
              <a:rPr lang="sr-Cyrl-BA" b="1" smtClean="0">
                <a:solidFill>
                  <a:schemeClr val="bg2">
                    <a:lumMod val="10000"/>
                  </a:schemeClr>
                </a:solidFill>
              </a:rPr>
              <a:t>р Дајана Ерцеговац</a:t>
            </a:r>
            <a:endParaRPr lang="en-US" b="1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60648"/>
                <a:ext cx="8424936" cy="5400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Cyrl-CS" b="1" i="1">
                    <a:solidFill>
                      <a:schemeClr val="bg2">
                        <a:lumMod val="10000"/>
                      </a:schemeClr>
                    </a:solidFill>
                  </a:rPr>
                  <a:t>РАЧУНАЊЕ ВАР-А ПОРТФОЛИА</a:t>
                </a:r>
                <a:endParaRPr lang="en-US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500" b="1">
                    <a:solidFill>
                      <a:schemeClr val="bg2">
                        <a:lumMod val="10000"/>
                      </a:schemeClr>
                    </a:solidFill>
                  </a:rPr>
                  <a:t>ВаР се рачуна као </a:t>
                </a:r>
                <a:r>
                  <a:rPr lang="sr-Cyrl-CS" sz="2500" b="1" smtClean="0">
                    <a:solidFill>
                      <a:schemeClr val="bg2">
                        <a:lumMod val="10000"/>
                      </a:schemeClr>
                    </a:solidFill>
                  </a:rPr>
                  <a:t>производ квадратног корена периода држања, </a:t>
                </a:r>
                <a:r>
                  <a:rPr lang="sr-Cyrl-CS" sz="2500" b="1">
                    <a:solidFill>
                      <a:schemeClr val="bg2">
                        <a:lumMod val="10000"/>
                      </a:schemeClr>
                    </a:solidFill>
                  </a:rPr>
                  <a:t>укупне вредности портфолиа, израчунате волатилности портфолиа </a:t>
                </a:r>
                <a:r>
                  <a:rPr lang="el-GR" sz="2500" b="1" smtClean="0">
                    <a:solidFill>
                      <a:schemeClr val="bg2">
                        <a:lumMod val="10000"/>
                      </a:schemeClr>
                    </a:solidFill>
                    <a:latin typeface="Calibri"/>
                  </a:rPr>
                  <a:t>σ</a:t>
                </a:r>
                <a:r>
                  <a:rPr lang="sr-Cyrl-BA" sz="2500" b="1" smtClean="0">
                    <a:solidFill>
                      <a:schemeClr val="bg2">
                        <a:lumMod val="10000"/>
                      </a:schemeClr>
                    </a:solidFill>
                    <a:latin typeface="Calibri"/>
                  </a:rPr>
                  <a:t> помножене са константом у зависности од</a:t>
                </a:r>
                <a:r>
                  <a:rPr lang="sr-Cyrl-CS" sz="2500" b="1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Cyrl-CS" sz="2500" b="1">
                    <a:solidFill>
                      <a:schemeClr val="bg2">
                        <a:lumMod val="10000"/>
                      </a:schemeClr>
                    </a:solidFill>
                  </a:rPr>
                  <a:t>изабраног нивоа поверења</a:t>
                </a:r>
                <a:r>
                  <a:rPr lang="sr-Cyrl-CS" sz="2500">
                    <a:solidFill>
                      <a:schemeClr val="bg2">
                        <a:lumMod val="10000"/>
                      </a:schemeClr>
                    </a:solidFill>
                  </a:rPr>
                  <a:t>. </a:t>
                </a:r>
                <a:endParaRPr lang="sr-Cyrl-CS" sz="25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just">
                  <a:buNone/>
                </a:pPr>
                <a:endParaRPr lang="sr-Cyrl-CS" sz="25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500" smtClean="0">
                    <a:solidFill>
                      <a:schemeClr val="bg2">
                        <a:lumMod val="10000"/>
                      </a:schemeClr>
                    </a:solidFill>
                  </a:rPr>
                  <a:t>Уколико </a:t>
                </a:r>
                <a:r>
                  <a:rPr lang="sr-Cyrl-CS" sz="2500">
                    <a:solidFill>
                      <a:schemeClr val="bg2">
                        <a:lumMod val="10000"/>
                      </a:schemeClr>
                    </a:solidFill>
                  </a:rPr>
                  <a:t>портфолио садржи више од два средства, користи се матрични метод</a:t>
                </a:r>
                <a:r>
                  <a:rPr lang="sr-Cyrl-CS" sz="2500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25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500" smtClean="0">
                    <a:solidFill>
                      <a:schemeClr val="bg2">
                        <a:lumMod val="10000"/>
                      </a:schemeClr>
                    </a:solidFill>
                  </a:rPr>
                  <a:t>Улагањем </a:t>
                </a:r>
                <a:r>
                  <a:rPr lang="sr-Cyrl-CS" sz="2500">
                    <a:solidFill>
                      <a:schemeClr val="bg2">
                        <a:lumMod val="10000"/>
                      </a:schemeClr>
                    </a:solidFill>
                  </a:rPr>
                  <a:t>у више различитих средстава (диверзификацијом) се утиче на смањење ризика портфолиа. </a:t>
                </a:r>
                <a:endParaRPr lang="sr-Cyrl-CS" sz="25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just">
                  <a:buNone/>
                </a:pPr>
                <a:endParaRPr lang="sr-Cyrl-CS" sz="25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500" smtClean="0">
                    <a:solidFill>
                      <a:schemeClr val="bg2">
                        <a:lumMod val="10000"/>
                      </a:schemeClr>
                    </a:solidFill>
                  </a:rPr>
                  <a:t>Међусобна </a:t>
                </a:r>
                <a:r>
                  <a:rPr lang="sr-Cyrl-CS" sz="2500">
                    <a:solidFill>
                      <a:schemeClr val="bg2">
                        <a:lumMod val="10000"/>
                      </a:schemeClr>
                    </a:solidFill>
                  </a:rPr>
                  <a:t>повезаност приноса средстава у портфолиу представља корелацију, која се мери израчунавањем коефицијената корелације</a:t>
                </a:r>
                <a:r>
                  <a:rPr lang="en-US" sz="240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CS" sz="24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𝝆</m:t>
                    </m:r>
                  </m:oMath>
                </a14:m>
                <a:r>
                  <a:rPr lang="sr-Cyrl-CS" sz="2500">
                    <a:solidFill>
                      <a:schemeClr val="bg2">
                        <a:lumMod val="10000"/>
                      </a:schemeClr>
                    </a:solidFill>
                  </a:rPr>
                  <a:t>. </a:t>
                </a:r>
                <a:endParaRPr lang="sr-Cyrl-CS" sz="25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just">
                  <a:buNone/>
                </a:pPr>
                <a:endParaRPr lang="sr-Cyrl-CS" sz="250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60648"/>
                <a:ext cx="8424936" cy="5400600"/>
              </a:xfrm>
              <a:blipFill rotWithShape="1">
                <a:blip r:embed="rId2"/>
                <a:stretch>
                  <a:fillRect l="-1302" t="-1693" r="-1013" b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5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8200"/>
            <a:ext cx="7715200" cy="47510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>
                <a:solidFill>
                  <a:schemeClr val="bg2">
                    <a:lumMod val="10000"/>
                  </a:schemeClr>
                </a:solidFill>
              </a:rPr>
              <a:t>Литература:</a:t>
            </a:r>
            <a:r>
              <a:rPr lang="ru-RU">
                <a:solidFill>
                  <a:schemeClr val="bg2">
                    <a:lumMod val="10000"/>
                  </a:schemeClr>
                </a:solidFill>
              </a:rPr>
              <a:t> Материјали постављени на страници Професора и асистента на сајту Школе и </a:t>
            </a:r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Моо</a:t>
            </a:r>
            <a:r>
              <a:rPr lang="sr-Latn-BA" smtClean="0">
                <a:solidFill>
                  <a:schemeClr val="bg2">
                    <a:lumMod val="10000"/>
                  </a:schemeClr>
                </a:solidFill>
              </a:rPr>
              <a:t>dle </a:t>
            </a:r>
            <a:r>
              <a:rPr lang="sr-Cyrl-BA" smtClean="0">
                <a:solidFill>
                  <a:schemeClr val="bg2">
                    <a:lumMod val="10000"/>
                  </a:schemeClr>
                </a:solidFill>
              </a:rPr>
              <a:t>платформи</a:t>
            </a:r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>
                <a:solidFill>
                  <a:schemeClr val="bg2">
                    <a:lumMod val="10000"/>
                  </a:schemeClr>
                </a:solidFill>
              </a:rPr>
              <a:t>Консултације</a:t>
            </a:r>
            <a:r>
              <a:rPr lang="ru-RU">
                <a:solidFill>
                  <a:schemeClr val="bg2">
                    <a:lumMod val="10000"/>
                  </a:schemeClr>
                </a:solidFill>
              </a:rPr>
              <a:t>: уторак </a:t>
            </a:r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11-13ч. </a:t>
            </a:r>
            <a:r>
              <a:rPr lang="ru-RU">
                <a:solidFill>
                  <a:schemeClr val="bg2">
                    <a:lumMod val="10000"/>
                  </a:schemeClr>
                </a:solidFill>
              </a:rPr>
              <a:t>каб. 36 Ли</a:t>
            </a:r>
          </a:p>
          <a:p>
            <a:pPr marL="0" indent="0" algn="just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ercegovacdajana@gmail.com</a:t>
            </a: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smtClean="0">
                <a:solidFill>
                  <a:schemeClr val="bg2">
                    <a:lumMod val="10000"/>
                  </a:schemeClr>
                </a:solidFill>
              </a:rPr>
              <a:t>Распоред </a:t>
            </a:r>
            <a:r>
              <a:rPr lang="ru-RU" b="1">
                <a:solidFill>
                  <a:schemeClr val="bg2">
                    <a:lumMod val="10000"/>
                  </a:schemeClr>
                </a:solidFill>
              </a:rPr>
              <a:t>поена:</a:t>
            </a:r>
          </a:p>
          <a:p>
            <a:pPr algn="just"/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Предиспитне </a:t>
            </a:r>
            <a:r>
              <a:rPr lang="ru-RU">
                <a:solidFill>
                  <a:schemeClr val="bg2">
                    <a:lumMod val="10000"/>
                  </a:schemeClr>
                </a:solidFill>
              </a:rPr>
              <a:t>обавезе 55 поена – мин. 28 поена</a:t>
            </a:r>
          </a:p>
          <a:p>
            <a:pPr algn="just"/>
            <a:r>
              <a:rPr lang="ru-RU">
                <a:solidFill>
                  <a:schemeClr val="bg2">
                    <a:lumMod val="10000"/>
                  </a:schemeClr>
                </a:solidFill>
              </a:rPr>
              <a:t>Присуство 5 поена и активност 10 поена - кроз тестове на Моо</a:t>
            </a:r>
            <a:r>
              <a:rPr lang="sr-Latn-BA" smtClean="0">
                <a:solidFill>
                  <a:schemeClr val="bg2">
                    <a:lumMod val="10000"/>
                  </a:schemeClr>
                </a:solidFill>
              </a:rPr>
              <a:t>dle</a:t>
            </a:r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ru-RU">
                <a:solidFill>
                  <a:schemeClr val="bg2">
                    <a:lumMod val="10000"/>
                  </a:schemeClr>
                </a:solidFill>
              </a:rPr>
              <a:t>Колоквијум 30 поена – мин. 16 поена</a:t>
            </a:r>
          </a:p>
          <a:p>
            <a:pPr algn="just"/>
            <a:r>
              <a:rPr lang="ru-RU">
                <a:solidFill>
                  <a:schemeClr val="bg2">
                    <a:lumMod val="10000"/>
                  </a:schemeClr>
                </a:solidFill>
              </a:rPr>
              <a:t>Семинарски рад 10 поена – на вежбама</a:t>
            </a:r>
          </a:p>
          <a:p>
            <a:pPr algn="just"/>
            <a:r>
              <a:rPr lang="ru-RU" smtClean="0">
                <a:solidFill>
                  <a:schemeClr val="bg2">
                    <a:lumMod val="10000"/>
                  </a:schemeClr>
                </a:solidFill>
              </a:rPr>
              <a:t>Испит </a:t>
            </a:r>
            <a:r>
              <a:rPr lang="ru-RU">
                <a:solidFill>
                  <a:schemeClr val="bg2">
                    <a:lumMod val="10000"/>
                  </a:schemeClr>
                </a:solidFill>
              </a:rPr>
              <a:t>45 поена – мин. 23 поена</a:t>
            </a:r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8136904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Корелација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 даје приказ колико се цена једног средства мења у односу на цену другог средства. </a:t>
            </a: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23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Корелација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предст</a:t>
            </a:r>
            <a:r>
              <a:rPr lang="en-US" sz="230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вља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веома важну меру ризика, јер означава степен диверзификације портфолиа. </a:t>
            </a: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Уколико је коефицијент корелације нагативан и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што ближи вредности -1,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ефекат диверзификације је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већи. </a:t>
            </a: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Негативна и слаба позитивна корелација (до 0.3) имплицирају ниске вредности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ризика и ВаР-а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, док јака позитивна корелација (изнад 0.7) указује на слабе ефекте диверзификације и веће вредности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ризика и ВаР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sr-Cyrl-CS"/>
          </a:p>
          <a:p>
            <a:pPr algn="just"/>
            <a:endParaRPr lang="sr-Cyrl-C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2656"/>
                <a:ext cx="8352928" cy="5328592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sr-Cyrl-C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Коефицијент </a:t>
                </a:r>
                <a:r>
                  <a:rPr lang="sr-Cyrl-CS" sz="2000" b="1">
                    <a:solidFill>
                      <a:schemeClr val="bg2">
                        <a:lumMod val="10000"/>
                      </a:schemeClr>
                    </a:solidFill>
                  </a:rPr>
                  <a:t>корелације два средства </a:t>
                </a:r>
                <a:r>
                  <a:rPr lang="sr-Cyrl-C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нпр. акције и обвезнице, </a:t>
                </a:r>
                <a:r>
                  <a:rPr lang="sr-Cyrl-CS" sz="2000" b="1">
                    <a:solidFill>
                      <a:schemeClr val="bg2">
                        <a:lumMod val="10000"/>
                      </a:schemeClr>
                    </a:solidFill>
                  </a:rPr>
                  <a:t>рачуна се применом следеће формуле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:</a:t>
                </a:r>
              </a:p>
              <a:p>
                <a:pPr algn="just"/>
                <a:endParaRPr lang="sr-Cyrl-CS" sz="20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Cyrl-CS" sz="2000" b="1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sr-Cyrl-BA" sz="2000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а, </m:t>
                          </m:r>
                          <m:r>
                            <a:rPr lang="sr-Cyrl-BA" sz="2000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  <m:t>о</m:t>
                          </m:r>
                        </m:sub>
                      </m:sSub>
                      <m:r>
                        <a:rPr lang="sr-Cyrl-CS" sz="2000" b="1" i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Cyrl-CS" sz="20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𝒄𝒐𝒗</m:t>
                              </m:r>
                            </m:e>
                            <m:sub>
                              <m:r>
                                <a:rPr lang="sr-Cyrl-BA" sz="2000" b="1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а, </m:t>
                              </m:r>
                              <m:r>
                                <a:rPr lang="sr-Cyrl-BA" sz="2000" b="1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Cyrl-CS" sz="20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sr-Cyrl-BA" sz="2000" b="1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а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Cyrl-CS" sz="2000" b="1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sr-Cyrl-BA" sz="2000" b="1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/>
                                </a:rPr>
                                <m:t>о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b="1" i="1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BA" sz="2000" i="1" smtClean="0">
                  <a:solidFill>
                    <a:schemeClr val="bg2">
                      <a:lumMod val="10000"/>
                    </a:schemeClr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𝑐𝑜𝑣</m:t>
                        </m:r>
                      </m:e>
                      <m:sub>
                        <m:r>
                          <a:rPr lang="sr-Cyrl-BA" sz="2000" b="0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а</m:t>
                        </m:r>
                        <m:r>
                          <a:rPr lang="sr-Cyrl-CS" sz="2000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r-Cyrl-BA" sz="2000" b="0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о</m:t>
                        </m:r>
                      </m:sub>
                    </m:sSub>
                  </m:oMath>
                </a14:m>
                <a:r>
                  <a:rPr lang="sr-Latn-CS" sz="2000" i="1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Latn-CS" sz="2000">
                    <a:solidFill>
                      <a:schemeClr val="bg2">
                        <a:lumMod val="10000"/>
                      </a:schemeClr>
                    </a:solidFill>
                  </a:rPr>
                  <a:t>– </a:t>
                </a:r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коваријанса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0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𝒄𝒐𝒗</m:t>
                        </m:r>
                      </m:e>
                      <m:sub>
                        <m:r>
                          <a:rPr lang="sr-Cyrl-BA" sz="2000" b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а</m:t>
                        </m:r>
                        <m:r>
                          <a:rPr lang="sr-Cyrl-CS" sz="2000" b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r-Cyrl-BA" sz="2000" b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о</m:t>
                        </m:r>
                      </m:sub>
                    </m:sSub>
                  </m:oMath>
                </a14:m>
                <a:r>
                  <a:rPr lang="sr-Latn-CS" sz="2000" b="1" i="1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en-U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=Σ(</a:t>
                </a:r>
                <a:r>
                  <a:rPr lang="sr-Latn-BA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R</a:t>
                </a:r>
                <a:r>
                  <a:rPr lang="sr-Latn-BA" sz="2000" b="1" baseline="-25000" smtClean="0">
                    <a:solidFill>
                      <a:schemeClr val="bg2">
                        <a:lumMod val="10000"/>
                      </a:schemeClr>
                    </a:solidFill>
                  </a:rPr>
                  <a:t>a</a:t>
                </a:r>
                <a:r>
                  <a:rPr lang="en-U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−</a:t>
                </a:r>
                <a:r>
                  <a:rPr lang="sr-Latn-BA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E(Ra)</a:t>
                </a:r>
                <a:r>
                  <a:rPr lang="en-U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)(</a:t>
                </a:r>
                <a:r>
                  <a:rPr lang="sr-Latn-BA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R</a:t>
                </a:r>
                <a:r>
                  <a:rPr lang="sr-Latn-BA" sz="2000" b="1" baseline="-25000">
                    <a:solidFill>
                      <a:schemeClr val="bg2">
                        <a:lumMod val="10000"/>
                      </a:schemeClr>
                    </a:solidFill>
                  </a:rPr>
                  <a:t>o</a:t>
                </a:r>
                <a:r>
                  <a:rPr lang="en-U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−</a:t>
                </a:r>
                <a:r>
                  <a:rPr lang="sr-Latn-BA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E(Ro)</a:t>
                </a:r>
                <a:r>
                  <a:rPr lang="en-U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)</a:t>
                </a:r>
                <a:r>
                  <a:rPr lang="sr-Cyrl-CS" sz="2000" b="1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Cyrl-CS" sz="2000" b="1">
                    <a:solidFill>
                      <a:schemeClr val="bg2">
                        <a:lumMod val="10000"/>
                      </a:schemeClr>
                    </a:solidFill>
                  </a:rPr>
                  <a:t>/</a:t>
                </a:r>
                <a:r>
                  <a:rPr lang="en-US" sz="2000" b="1">
                    <a:solidFill>
                      <a:schemeClr val="bg2">
                        <a:lumMod val="10000"/>
                      </a:schemeClr>
                    </a:solidFill>
                  </a:rPr>
                  <a:t>𝑛</a:t>
                </a:r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 , </a:t>
                </a:r>
                <a:endParaRPr lang="sr-Cyrl-CS" sz="20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Latn-BA" sz="2000" smtClean="0">
                    <a:solidFill>
                      <a:schemeClr val="bg2">
                        <a:lumMod val="10000"/>
                      </a:schemeClr>
                    </a:solidFill>
                  </a:rPr>
                  <a:t>R</a:t>
                </a:r>
                <a:r>
                  <a:rPr lang="sr-Latn-BA" sz="2000" baseline="-25000" smtClean="0">
                    <a:solidFill>
                      <a:schemeClr val="bg2">
                        <a:lumMod val="10000"/>
                      </a:schemeClr>
                    </a:solidFill>
                  </a:rPr>
                  <a:t>a, </a:t>
                </a:r>
                <a:r>
                  <a:rPr lang="sr-Latn-BA" sz="2000">
                    <a:solidFill>
                      <a:schemeClr val="bg2">
                        <a:lumMod val="10000"/>
                      </a:schemeClr>
                    </a:solidFill>
                  </a:rPr>
                  <a:t>R</a:t>
                </a:r>
                <a:r>
                  <a:rPr lang="sr-Latn-BA" sz="2000" baseline="-25000">
                    <a:solidFill>
                      <a:schemeClr val="bg2">
                        <a:lumMod val="10000"/>
                      </a:schemeClr>
                    </a:solidFill>
                  </a:rPr>
                  <a:t>o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-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промене </a:t>
                </a:r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цена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ХОВ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– стопа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приноса</a:t>
                </a:r>
                <a:r>
                  <a:rPr lang="sr-Latn-BA" sz="200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Cyrl-BA" sz="2000" smtClean="0">
                    <a:solidFill>
                      <a:schemeClr val="bg2">
                        <a:lumMod val="10000"/>
                      </a:schemeClr>
                    </a:solidFill>
                  </a:rPr>
                  <a:t>акције и обвезнице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, </a:t>
                </a:r>
                <a:endParaRPr lang="sr-Cyrl-CS" sz="20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r>
                  <a:rPr lang="sr-Latn-BA" sz="2000" smtClean="0">
                    <a:solidFill>
                      <a:schemeClr val="bg2">
                        <a:lumMod val="10000"/>
                      </a:schemeClr>
                    </a:solidFill>
                  </a:rPr>
                  <a:t>E(Ra)</a:t>
                </a:r>
                <a:r>
                  <a:rPr lang="sr-Cyrl-BA" sz="2000" smtClean="0">
                    <a:solidFill>
                      <a:schemeClr val="bg2">
                        <a:lumMod val="10000"/>
                      </a:schemeClr>
                    </a:solidFill>
                  </a:rPr>
                  <a:t>, </a:t>
                </a:r>
                <a:r>
                  <a:rPr lang="sr-Latn-BA" sz="2000" smtClean="0">
                    <a:solidFill>
                      <a:schemeClr val="bg2">
                        <a:lumMod val="10000"/>
                      </a:schemeClr>
                    </a:solidFill>
                  </a:rPr>
                  <a:t>E(Ro</a:t>
                </a:r>
                <a:r>
                  <a:rPr lang="sr-Latn-BA" sz="2000">
                    <a:solidFill>
                      <a:schemeClr val="bg2">
                        <a:lumMod val="10000"/>
                      </a:schemeClr>
                    </a:solidFill>
                  </a:rPr>
                  <a:t>)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- очекиване (просечне) вредности приноса акције и обвезнице</a:t>
                </a:r>
                <a:r>
                  <a:rPr lang="en-US" sz="2000" smtClean="0">
                    <a:solidFill>
                      <a:schemeClr val="bg2">
                        <a:lumMod val="10000"/>
                      </a:schemeClr>
                    </a:solidFill>
                  </a:rPr>
                  <a:t>,</a:t>
                </a:r>
                <a:endParaRPr lang="en-US" sz="20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sr-Cyrl-BA" sz="2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а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sr-Cyrl-CS" sz="2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sr-Cyrl-BA" sz="2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о</m:t>
                        </m:r>
                        <m:r>
                          <a:rPr lang="sr-Cyrl-BA" sz="2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-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волатилност тј. стандардна девијација 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акције и обвезнице.</a:t>
                </a:r>
                <a:endParaRPr lang="sr-Cyrl-CS" sz="20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За коефицијент корелације важи </a:t>
                </a:r>
                <a:r>
                  <a:rPr lang="en-US" sz="2000" b="1">
                    <a:solidFill>
                      <a:schemeClr val="bg2">
                        <a:lumMod val="10000"/>
                      </a:schemeClr>
                    </a:solidFill>
                  </a:rPr>
                  <a:t>−1≤𝜌≤1</a:t>
                </a:r>
                <a:r>
                  <a:rPr lang="en-US" sz="2000">
                    <a:solidFill>
                      <a:schemeClr val="bg2">
                        <a:lumMod val="10000"/>
                      </a:schemeClr>
                    </a:solidFill>
                  </a:rPr>
                  <a:t>,</a:t>
                </a:r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 уколико је коефицијент корелације једнак нули, значи да линеарна зависност средстава не постоји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</a:p>
              <a:p>
                <a:pPr algn="just"/>
                <a:r>
                  <a:rPr lang="sr-Latn-CS" sz="2000" i="1">
                    <a:solidFill>
                      <a:schemeClr val="bg2">
                        <a:lumMod val="10000"/>
                      </a:schemeClr>
                    </a:solidFill>
                  </a:rPr>
                  <a:t>Excel</a:t>
                </a:r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 наредба која се користи за рачунање коваријансе је </a:t>
                </a:r>
                <a:r>
                  <a:rPr lang="sr-Latn-CS" sz="2000" b="1" i="1">
                    <a:solidFill>
                      <a:schemeClr val="bg2">
                        <a:lumMod val="10000"/>
                      </a:schemeClr>
                    </a:solidFill>
                  </a:rPr>
                  <a:t>COVAR</a:t>
                </a:r>
                <a:r>
                  <a:rPr lang="sr-Cyrl-CS" sz="2000">
                    <a:solidFill>
                      <a:schemeClr val="bg2">
                        <a:lumMod val="10000"/>
                      </a:schemeClr>
                    </a:solidFill>
                  </a:rPr>
                  <a:t>, док се за израчунавање коефицијента корелације користи наредба </a:t>
                </a:r>
                <a:r>
                  <a:rPr lang="sr-Latn-CS" sz="2000" b="1" i="1">
                    <a:solidFill>
                      <a:schemeClr val="bg2">
                        <a:lumMod val="10000"/>
                      </a:schemeClr>
                    </a:solidFill>
                  </a:rPr>
                  <a:t>CORREL</a:t>
                </a:r>
                <a:r>
                  <a:rPr lang="sr-Cyrl-CS" sz="2000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  <a:endParaRPr lang="en-US" sz="200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2656"/>
                <a:ext cx="8352928" cy="5328592"/>
              </a:xfrm>
              <a:blipFill rotWithShape="1">
                <a:blip r:embed="rId2"/>
                <a:stretch>
                  <a:fillRect l="-657" t="-1144" r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2656"/>
                <a:ext cx="8424936" cy="532859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Принос </a:t>
                </a:r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на </a:t>
                </a:r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портфолио ХОВ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представља пондерисани просек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стопа приноса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хартија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од вредности које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улазе у његов састав. </a:t>
                </a: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just">
                  <a:buNone/>
                </a:pP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Свакој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хартији се придружује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пондер </a:t>
                </a:r>
                <a14:m>
                  <m:oMath xmlns:m="http://schemas.openxmlformats.org/officeDocument/2006/math">
                    <m:r>
                      <a:rPr lang="sr-Latn-BA" sz="23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𝑾</m:t>
                    </m:r>
                  </m:oMath>
                </a14:m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,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који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представља њено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процентуално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учешће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у портфолиу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</a:p>
              <a:p>
                <a:pPr marL="0" indent="0" algn="just">
                  <a:buNone/>
                </a:pP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Ако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портфолио садржи </a:t>
                </a:r>
                <a:r>
                  <a:rPr lang="sr-Latn-CS" sz="2300" i="1">
                    <a:solidFill>
                      <a:schemeClr val="bg2">
                        <a:lumMod val="10000"/>
                      </a:schemeClr>
                    </a:solidFill>
                  </a:rPr>
                  <a:t>N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 хартија од вредности, једначина за израчунавање </a:t>
                </a:r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стопе приноса на портфолио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има следећи облик: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sr-Latn-CS" sz="23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BA" sz="23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sr-Latn-CS" sz="23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BA" sz="23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sr-Latn-CS" sz="23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BA" sz="23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𝑵</m:t>
                        </m:r>
                      </m:sub>
                    </m:sSub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𝑵</m:t>
                        </m:r>
                      </m:sub>
                    </m:sSub>
                  </m:oMath>
                </a14:m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, </a:t>
                </a:r>
                <a:endParaRPr lang="sr-Cyrl-CS" sz="2300" b="1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r>
                  <a:rPr lang="sr-Latn-CS" sz="2300" i="1" smtClean="0">
                    <a:solidFill>
                      <a:schemeClr val="bg2">
                        <a:lumMod val="10000"/>
                      </a:schemeClr>
                    </a:solidFill>
                  </a:rPr>
                  <a:t>R</a:t>
                </a:r>
                <a:r>
                  <a:rPr lang="sr-Latn-CS" sz="2300" i="1" baseline="-25000" smtClean="0">
                    <a:solidFill>
                      <a:schemeClr val="bg2">
                        <a:lumMod val="10000"/>
                      </a:schemeClr>
                    </a:solidFill>
                  </a:rPr>
                  <a:t>p</a:t>
                </a:r>
                <a:r>
                  <a:rPr lang="sr-Latn-CS" sz="2300">
                    <a:solidFill>
                      <a:schemeClr val="bg2">
                        <a:lumMod val="10000"/>
                      </a:schemeClr>
                    </a:solidFill>
                  </a:rPr>
                  <a:t>–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 стопа приноса на портфолио,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r>
                  <a:rPr lang="sr-Latn-CS" sz="2300" i="1">
                    <a:solidFill>
                      <a:schemeClr val="bg2">
                        <a:lumMod val="10000"/>
                      </a:schemeClr>
                    </a:solidFill>
                  </a:rPr>
                  <a:t>W</a:t>
                </a:r>
                <a:r>
                  <a:rPr lang="sr-Latn-CS" sz="2300" i="1" baseline="-25000" smtClean="0">
                    <a:solidFill>
                      <a:schemeClr val="bg2">
                        <a:lumMod val="10000"/>
                      </a:schemeClr>
                    </a:solidFill>
                  </a:rPr>
                  <a:t>i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– процентни удео </a:t>
                </a:r>
                <a:r>
                  <a:rPr lang="sr-Cyrl-BA" sz="2300" smtClean="0">
                    <a:solidFill>
                      <a:schemeClr val="bg2">
                        <a:lumMod val="10000"/>
                      </a:schemeClr>
                    </a:solidFill>
                  </a:rPr>
                  <a:t>ХОВ</a:t>
                </a:r>
                <a:r>
                  <a:rPr lang="sr-Latn-CS" sz="230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Latn-CS" sz="2300">
                    <a:solidFill>
                      <a:schemeClr val="bg2">
                        <a:lumMod val="10000"/>
                      </a:schemeClr>
                    </a:solidFill>
                  </a:rPr>
                  <a:t>(</a:t>
                </a:r>
                <a:r>
                  <a:rPr lang="sr-Latn-CS" sz="2300" i="1">
                    <a:solidFill>
                      <a:schemeClr val="bg2">
                        <a:lumMod val="10000"/>
                      </a:schemeClr>
                    </a:solidFill>
                  </a:rPr>
                  <a:t>i)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 у портфолиу,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r>
                  <a:rPr lang="sr-Latn-CS" sz="2300" i="1">
                    <a:solidFill>
                      <a:schemeClr val="bg2">
                        <a:lumMod val="10000"/>
                      </a:schemeClr>
                    </a:solidFill>
                  </a:rPr>
                  <a:t>R</a:t>
                </a:r>
                <a:r>
                  <a:rPr lang="sr-Latn-CS" sz="2300" i="1" baseline="-25000">
                    <a:solidFill>
                      <a:schemeClr val="bg2">
                        <a:lumMod val="10000"/>
                      </a:schemeClr>
                    </a:solidFill>
                  </a:rPr>
                  <a:t>i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 – стопа приноса хартиј</a:t>
                </a:r>
                <a:r>
                  <a:rPr lang="sr-Latn-CS" sz="2300">
                    <a:solidFill>
                      <a:schemeClr val="bg2">
                        <a:lumMod val="10000"/>
                      </a:schemeClr>
                    </a:solidFill>
                  </a:rPr>
                  <a:t>e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 од вредности</a:t>
                </a:r>
                <a:r>
                  <a:rPr lang="sr-Latn-CS" sz="2300">
                    <a:solidFill>
                      <a:schemeClr val="bg2">
                        <a:lumMod val="10000"/>
                      </a:schemeClr>
                    </a:solidFill>
                  </a:rPr>
                  <a:t> (</a:t>
                </a:r>
                <a:r>
                  <a:rPr lang="sr-Latn-CS" sz="2300" i="1">
                    <a:solidFill>
                      <a:schemeClr val="bg2">
                        <a:lumMod val="10000"/>
                      </a:schemeClr>
                    </a:solidFill>
                  </a:rPr>
                  <a:t>i)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2656"/>
                <a:ext cx="8424936" cy="5328592"/>
              </a:xfrm>
              <a:blipFill rotWithShape="1">
                <a:blip r:embed="rId2"/>
                <a:stretch>
                  <a:fillRect l="-868" t="-801" r="-1013" b="-1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4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332656"/>
                <a:ext cx="8352928" cy="5256584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Очекивана стопа приноса на портфолио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се израчунава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на основу појединачних очекиваних стопа приноса ХОВ у пројектованом будућем периоду: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ctr">
                  <a:buNone/>
                </a:pPr>
                <a:endParaRPr lang="sr-Cyrl-BA" sz="2300" i="1" smtClean="0">
                  <a:solidFill>
                    <a:schemeClr val="bg2">
                      <a:lumMod val="10000"/>
                    </a:schemeClr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𝑬</m:t>
                        </m:r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sr-Latn-CS" sz="23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)=</m:t>
                    </m:r>
                    <m:nary>
                      <m:naryPr>
                        <m:chr m:val="∑"/>
                        <m:limLoc m:val="undOvr"/>
                        <m:ctrlPr>
                          <a:rPr lang="en-U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𝑵</m:t>
                        </m:r>
                      </m:sup>
                      <m:e>
                        <m:sSub>
                          <m:sSubPr>
                            <m:ctrlPr>
                              <a:rPr lang="en-U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BA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𝑾</m:t>
                            </m:r>
                          </m:e>
                          <m:sub>
                            <m:r>
                              <a:rPr lang="sr-Latn-C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C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𝑬</m:t>
                            </m:r>
                            <m:r>
                              <a:rPr lang="sr-Latn-C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sr-Latn-C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sr-Latn-CS" sz="23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sr-Latn-CS" sz="23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sr-Latn-CS" sz="2300" b="1">
                    <a:solidFill>
                      <a:schemeClr val="bg2">
                        <a:lumMod val="10000"/>
                      </a:schemeClr>
                    </a:solidFill>
                  </a:rPr>
                  <a:t>                  </a:t>
                </a:r>
                <a:endParaRPr lang="sr-Cyrl-BA" sz="2300" b="1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sr-Latn-CS" sz="2300" smtClean="0">
                    <a:solidFill>
                      <a:schemeClr val="bg2">
                        <a:lumMod val="10000"/>
                      </a:schemeClr>
                    </a:solidFill>
                  </a:rPr>
                  <a:t>                                    </a:t>
                </a:r>
                <a:endParaRPr lang="sr-Cyrl-BA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Следећи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корак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је процена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изложености портфолиа ризику. </a:t>
                </a: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Ризик портфолиа се мери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стандардном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девијацијом</a:t>
                </a:r>
                <a:r>
                  <a:rPr lang="en-US" sz="200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0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sr-Latn-BA" sz="20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(која представља квадратни корен варијансе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). </a:t>
                </a:r>
                <a:endParaRPr lang="en-US" sz="23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Ако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је укупан ризик портфолиа мањи од ризика сваке </a:t>
                </a:r>
                <a:r>
                  <a:rPr lang="sr-Cyrl-CS" sz="2300" smtClean="0">
                    <a:solidFill>
                      <a:schemeClr val="bg2">
                        <a:lumMod val="10000"/>
                      </a:schemeClr>
                    </a:solidFill>
                  </a:rPr>
                  <a:t>хартије од вредности која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улази у његов састав, диверзификација је добро извршена. </a:t>
                </a: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z="2300" b="1" smtClean="0">
                    <a:solidFill>
                      <a:schemeClr val="bg2">
                        <a:lumMod val="10000"/>
                      </a:schemeClr>
                    </a:solidFill>
                  </a:rPr>
                  <a:t>Добра </a:t>
                </a:r>
                <a:r>
                  <a:rPr lang="sr-Cyrl-CS" sz="2300" b="1">
                    <a:solidFill>
                      <a:schemeClr val="bg2">
                        <a:lumMod val="10000"/>
                      </a:schemeClr>
                    </a:solidFill>
                  </a:rPr>
                  <a:t>диверзификација </a:t>
                </a:r>
                <a:r>
                  <a:rPr lang="sr-Cyrl-CS" sz="2300">
                    <a:solidFill>
                      <a:schemeClr val="bg2">
                        <a:lumMod val="10000"/>
                      </a:schemeClr>
                    </a:solidFill>
                  </a:rPr>
                  <a:t>подразумева комбиновање две или више хартија, чији се приноси крећу у различитим смеровима. </a:t>
                </a:r>
                <a:endParaRPr lang="sr-Cyrl-CS" sz="2300" smtClean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332656"/>
                <a:ext cx="8352928" cy="5256584"/>
              </a:xfrm>
              <a:blipFill rotWithShape="1">
                <a:blip r:embed="rId2"/>
                <a:stretch>
                  <a:fillRect l="-876" t="-812" r="-1022" b="-8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6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04664"/>
                <a:ext cx="8424936" cy="5328592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sr-Cyrl-CS" sz="2400" b="1" smtClean="0">
                    <a:solidFill>
                      <a:schemeClr val="bg2">
                        <a:lumMod val="10000"/>
                      </a:schemeClr>
                    </a:solidFill>
                  </a:rPr>
                  <a:t>У случају да у портфолиу имамо две хартије </a:t>
                </a:r>
                <a:r>
                  <a:rPr lang="sr-Cyrl-BA" sz="2400" b="1" smtClean="0">
                    <a:solidFill>
                      <a:schemeClr val="bg2">
                        <a:lumMod val="10000"/>
                      </a:schemeClr>
                    </a:solidFill>
                  </a:rPr>
                  <a:t>нпр. акцију (а) и обвезницу (о)</a:t>
                </a:r>
                <a:r>
                  <a:rPr lang="sr-Cyrl-CS" sz="2400" b="1" smtClean="0">
                    <a:solidFill>
                      <a:schemeClr val="bg2">
                        <a:lumMod val="10000"/>
                      </a:schemeClr>
                    </a:solidFill>
                  </a:rPr>
                  <a:t>, волатилност </a:t>
                </a:r>
                <a:r>
                  <a:rPr lang="sr-Cyrl-BA" sz="2400" b="1" smtClean="0">
                    <a:solidFill>
                      <a:schemeClr val="bg2">
                        <a:lumMod val="10000"/>
                      </a:schemeClr>
                    </a:solidFill>
                  </a:rPr>
                  <a:t>портфолиа </a:t>
                </a:r>
                <a:r>
                  <a:rPr lang="sr-Cyrl-CS" sz="2400" b="1" smtClean="0">
                    <a:solidFill>
                      <a:schemeClr val="bg2">
                        <a:lumMod val="10000"/>
                      </a:schemeClr>
                    </a:solidFill>
                  </a:rPr>
                  <a:t>(стандардна девијација) се рачуна применом следеће формуле:</a:t>
                </a:r>
              </a:p>
              <a:p>
                <a:pPr marL="0" indent="0" algn="just">
                  <a:buNone/>
                </a:pPr>
                <a:endParaRPr lang="en-US" sz="2400" b="1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sr-Cyrl-CS" sz="2400" b="1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4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sr-Latn-BA" sz="24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sr-Cyrl-BA" sz="24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sr-Cyrl-CS" sz="24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𝒂</m:t>
                            </m:r>
                          </m:sub>
                          <m:sup>
                            <m:r>
                              <a:rPr lang="sr-Cyrl-C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sr-Cyrl-C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𝒂</m:t>
                            </m:r>
                          </m:sub>
                          <m:sup>
                            <m:r>
                              <a:rPr lang="sr-Cyrl-C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sr-Cyrl-CS" sz="24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𝒐</m:t>
                                </m:r>
                              </m:sub>
                              <m:sup>
                                <m:r>
                                  <a:rPr lang="sr-Cyrl-C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sr-Cyrl-C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𝒐</m:t>
                                </m:r>
                              </m:sub>
                              <m:sup>
                                <m:r>
                                  <a:rPr lang="sr-Cyrl-C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bSup>
                          </m:e>
                          <m:sup/>
                        </m:sSup>
                        <m:r>
                          <a:rPr lang="sr-Cyrl-CS" sz="24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sr-Cyrl-CS" sz="24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sSubSup>
                          <m:sSubSupPr>
                            <m:ctrlP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𝒂</m:t>
                            </m:r>
                          </m:sub>
                          <m:sup/>
                        </m:sSubSup>
                        <m:sSup>
                          <m:sSupPr>
                            <m:ctrlPr>
                              <a:rPr lang="en-US" sz="24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𝒐</m:t>
                                </m:r>
                              </m:sub>
                              <m:sup/>
                            </m:sSubSup>
                            <m:sSubSup>
                              <m:sSubSupPr>
                                <m:ctrlPr>
                                  <a:rPr lang="en-US" sz="2400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Sup>
                                  <m:sSubSupPr>
                                    <m:ctrlPr>
                                      <a:rPr lang="en-US" sz="2400" b="1" i="1">
                                        <a:solidFill>
                                          <a:schemeClr val="bg2">
                                            <a:lumMod val="1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sr-Cyrl-CS" sz="2400" b="1" i="1">
                                        <a:solidFill>
                                          <a:schemeClr val="bg2">
                                            <a:lumMod val="1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𝝈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solidFill>
                                          <a:schemeClr val="bg2">
                                            <a:lumMod val="1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  <m:sup/>
                                </m:sSubSup>
                                <m:r>
                                  <a:rPr lang="sr-Cyrl-C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𝒐</m:t>
                                </m:r>
                              </m:sub>
                              <m:sup/>
                            </m:sSubSup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sr-Cyrl-C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sr-Cyrl-BA" sz="2400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400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𝒐</m:t>
                                </m:r>
                              </m:sub>
                            </m:sSub>
                          </m:e>
                          <m:sup/>
                        </m:sSup>
                      </m:e>
                    </m:rad>
                  </m:oMath>
                </a14:m>
                <a:endParaRPr lang="en-US" sz="2400" b="1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endParaRPr lang="sr-Cyrl-BA" sz="2400" i="1" smtClean="0">
                  <a:solidFill>
                    <a:schemeClr val="bg2">
                      <a:lumMod val="10000"/>
                    </a:schemeClr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sr-Cyrl-BA" sz="24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а</m:t>
                        </m:r>
                        <m:r>
                          <a:rPr lang="sr-Cyrl-C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BA" sz="24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sr-Cyrl-C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sr-Cyrl-BA" sz="24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о</m:t>
                        </m:r>
                      </m:sub>
                    </m:sSub>
                  </m:oMath>
                </a14:m>
                <a:r>
                  <a:rPr lang="sr-Cyrl-CS" sz="2400">
                    <a:solidFill>
                      <a:schemeClr val="bg2">
                        <a:lumMod val="10000"/>
                      </a:schemeClr>
                    </a:solidFill>
                  </a:rPr>
                  <a:t> - </a:t>
                </a:r>
                <a:r>
                  <a:rPr lang="sr-Cyrl-CS" sz="2400" smtClean="0">
                    <a:solidFill>
                      <a:schemeClr val="bg2">
                        <a:lumMod val="10000"/>
                      </a:schemeClr>
                    </a:solidFill>
                  </a:rPr>
                  <a:t>волатилност, стандардна девијација акције и обвезнице,</a:t>
                </a:r>
                <a:endParaRPr lang="en-US" sz="24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sub>
                      <m:sup/>
                    </m:sSubSup>
                    <m:sSup>
                      <m:sSupPr>
                        <m:ctrlP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sr-Cyrl-BA" sz="2400" b="0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𝑜</m:t>
                            </m:r>
                          </m:sub>
                          <m:sup/>
                        </m:sSubSup>
                      </m:e>
                      <m:sup/>
                    </m:sSup>
                  </m:oMath>
                </a14:m>
                <a:r>
                  <a:rPr lang="sr-Cyrl-CS" sz="2400">
                    <a:solidFill>
                      <a:schemeClr val="bg2">
                        <a:lumMod val="10000"/>
                      </a:schemeClr>
                    </a:solidFill>
                  </a:rPr>
                  <a:t>- </a:t>
                </a:r>
                <a:r>
                  <a:rPr lang="sr-Cyrl-CS" sz="2400" smtClean="0">
                    <a:solidFill>
                      <a:schemeClr val="bg2">
                        <a:lumMod val="10000"/>
                      </a:schemeClr>
                    </a:solidFill>
                  </a:rPr>
                  <a:t>проценат учешћа акције и обвезнице у </a:t>
                </a:r>
                <a:r>
                  <a:rPr lang="sr-Cyrl-CS" sz="2400">
                    <a:solidFill>
                      <a:schemeClr val="bg2">
                        <a:lumMod val="10000"/>
                      </a:schemeClr>
                    </a:solidFill>
                  </a:rPr>
                  <a:t>портфолиу,</a:t>
                </a:r>
                <a:endParaRPr lang="en-US" sz="240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CS" sz="24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sr-Cyrl-BA" sz="24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а,  </m:t>
                        </m:r>
                        <m:r>
                          <a:rPr lang="sr-Cyrl-BA" sz="24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о</m:t>
                        </m:r>
                      </m:sub>
                    </m:sSub>
                  </m:oMath>
                </a14:m>
                <a:r>
                  <a:rPr lang="sr-Cyrl-CS" sz="2400">
                    <a:solidFill>
                      <a:schemeClr val="bg2">
                        <a:lumMod val="10000"/>
                      </a:schemeClr>
                    </a:solidFill>
                  </a:rPr>
                  <a:t> – коефицијент корелације </a:t>
                </a:r>
                <a:r>
                  <a:rPr lang="sr-Cyrl-CS" sz="2400" smtClean="0">
                    <a:solidFill>
                      <a:schemeClr val="bg2">
                        <a:lumMod val="10000"/>
                      </a:schemeClr>
                    </a:solidFill>
                  </a:rPr>
                  <a:t>између акције и обвезнице.</a:t>
                </a:r>
                <a:endParaRPr lang="en-US" sz="240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04664"/>
                <a:ext cx="8424936" cy="5328592"/>
              </a:xfrm>
              <a:blipFill rotWithShape="1">
                <a:blip r:embed="rId2"/>
                <a:stretch>
                  <a:fillRect l="-1013" t="-915" r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2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4896544"/>
          </a:xfrm>
        </p:spPr>
        <p:txBody>
          <a:bodyPr>
            <a:noAutofit/>
          </a:bodyPr>
          <a:lstStyle/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Да би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се израчунала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стандардна девијација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портфолиа неопходно је познавати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стандардне девијације стопа приноса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сваке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ХОВ у портфолиу и коефицијент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корелације између свих парова хартија које улазе у састав портфолиа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ru-RU" sz="2300">
                <a:solidFill>
                  <a:schemeClr val="bg2">
                    <a:lumMod val="10000"/>
                  </a:schemeClr>
                </a:solidFill>
              </a:rPr>
              <a:t>Уколико коефицијент корелације има позитивну вредност, приноси хартија од вредности се крећу у истом смеру, што смањује квалитет диверзификације. </a:t>
            </a:r>
          </a:p>
          <a:p>
            <a:pPr algn="just"/>
            <a:r>
              <a:rPr lang="ru-RU" sz="2300">
                <a:solidFill>
                  <a:schemeClr val="bg2">
                    <a:lumMod val="10000"/>
                  </a:schemeClr>
                </a:solidFill>
              </a:rPr>
              <a:t>Са друге стране, негативна вредност коефицијента корелације сведочи о томе да се приноси хартија крећу у супротним смеровима, што је пожељно. </a:t>
            </a:r>
          </a:p>
          <a:p>
            <a:pPr marL="0" indent="0" algn="just">
              <a:buNone/>
            </a:pPr>
            <a:endParaRPr lang="en-US" sz="23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4824536"/>
          </a:xfrm>
        </p:spPr>
        <p:txBody>
          <a:bodyPr>
            <a:noAutofit/>
          </a:bodyPr>
          <a:lstStyle/>
          <a:p>
            <a:pPr algn="just"/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Позитиван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ефекат диверзификације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пласмана на ризик портфолиа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је јачи, уколико је коефицијент корелације ближи вредности -1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Диверзификацијом пласмана се може елиминисати само део укупног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тржишног ризика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којем је портфолио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изложен - 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специфични </a:t>
            </a:r>
            <a:r>
              <a:rPr lang="sr-Cyrl-CS" sz="2400" b="1">
                <a:solidFill>
                  <a:schemeClr val="bg2">
                    <a:lumMod val="10000"/>
                  </a:schemeClr>
                </a:solidFill>
              </a:rPr>
              <a:t>или </a:t>
            </a:r>
            <a:r>
              <a:rPr lang="sr-Cyrl-CS" sz="2400" b="1" smtClean="0">
                <a:solidFill>
                  <a:schemeClr val="bg2">
                    <a:lumMod val="10000"/>
                  </a:schemeClr>
                </a:solidFill>
              </a:rPr>
              <a:t>несистемски ризик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чији ниво зависи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карактеристика ХОВ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које се налазе у портфолиу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Несистемски </a:t>
            </a:r>
            <a:r>
              <a:rPr lang="sr-Cyrl-CS" sz="2400">
                <a:solidFill>
                  <a:schemeClr val="bg2">
                    <a:lumMod val="10000"/>
                  </a:schemeClr>
                </a:solidFill>
              </a:rPr>
              <a:t>ризик се може смањити повећањем броја хартија у </a:t>
            </a:r>
            <a:r>
              <a:rPr lang="sr-Cyrl-CS" sz="2400" smtClean="0">
                <a:solidFill>
                  <a:schemeClr val="bg2">
                    <a:lumMod val="10000"/>
                  </a:schemeClr>
                </a:solidFill>
              </a:rPr>
              <a:t>портфолиу и диверзификацијом. </a:t>
            </a:r>
            <a:endParaRPr lang="en-US" sz="24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5184576"/>
          </a:xfrm>
        </p:spPr>
        <p:txBody>
          <a:bodyPr>
            <a:noAutofit/>
          </a:bodyPr>
          <a:lstStyle/>
          <a:p>
            <a:pPr algn="just"/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Поред несистемског ризика, постоји и део 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укупног тржишног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ризика на који инвеститори не могу да 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утичу - </a:t>
            </a:r>
            <a:r>
              <a:rPr lang="sr-Cyrl-CS" sz="2100" b="1" smtClean="0">
                <a:solidFill>
                  <a:schemeClr val="bg2">
                    <a:lumMod val="10000"/>
                  </a:schemeClr>
                </a:solidFill>
              </a:rPr>
              <a:t>системски ризик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који прои</a:t>
            </a:r>
            <a:r>
              <a:rPr lang="en-US" sz="2100">
                <a:solidFill>
                  <a:schemeClr val="bg2">
                    <a:lumMod val="10000"/>
                  </a:schemeClr>
                </a:solidFill>
              </a:rPr>
              <a:t>с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тиче из тржишне неизвесности и општих економских кретања. </a:t>
            </a:r>
            <a:endParaRPr lang="sr-Cyrl-CS" sz="21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Системски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ризик 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се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не може умањити диверзификацијом пласмана. </a:t>
            </a:r>
            <a:endParaRPr lang="sr-Cyrl-CS" sz="21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Системски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ризик представља доњу границу до које се ризик портфолиа може умањити диверзификацијом у оквиру домицилног финансијског тржишта. </a:t>
            </a:r>
            <a:endParaRPr lang="sr-Cyrl-CS" sz="21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Додатна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диверзификација 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усмерена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на инострана финансијска тржишта 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мо</a:t>
            </a:r>
            <a:r>
              <a:rPr lang="sr-Cyrl-BA" sz="2100" smtClean="0">
                <a:solidFill>
                  <a:schemeClr val="bg2">
                    <a:lumMod val="10000"/>
                  </a:schemeClr>
                </a:solidFill>
              </a:rPr>
              <a:t>ж</a:t>
            </a:r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е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смањити ниво ризика до нивоа глобалног тржишног ризика. </a:t>
            </a:r>
            <a:endParaRPr lang="sr-Cyrl-CS" sz="21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100" smtClean="0">
                <a:solidFill>
                  <a:schemeClr val="bg2">
                    <a:lumMod val="10000"/>
                  </a:schemeClr>
                </a:solidFill>
              </a:rPr>
              <a:t>Искуства </a:t>
            </a:r>
            <a:r>
              <a:rPr lang="sr-Cyrl-CS" sz="2100">
                <a:solidFill>
                  <a:schemeClr val="bg2">
                    <a:lumMod val="10000"/>
                  </a:schemeClr>
                </a:solidFill>
              </a:rPr>
              <a:t>показују да међународна диверзификација портфолиа утиче на додатно смањење ризика, из разлога што национална финансијска тржишта упркос процесима глобализације нису међусобно перфектно корелисана. </a:t>
            </a:r>
            <a:endParaRPr lang="sr-Cyrl-CS" sz="210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60648"/>
                <a:ext cx="8424936" cy="5544616"/>
              </a:xfrm>
            </p:spPr>
            <p:txBody>
              <a:bodyPr>
                <a:normAutofit fontScale="62500" lnSpcReduction="20000"/>
              </a:bodyPr>
              <a:lstStyle/>
              <a:p>
                <a:pPr algn="just"/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Израчунавањем односа </a:t>
                </a:r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ризик</a:t>
                </a:r>
                <a:r>
                  <a:rPr lang="sr-Latn-BA" smtClean="0">
                    <a:solidFill>
                      <a:schemeClr val="bg2">
                        <a:lumMod val="10000"/>
                      </a:schemeClr>
                    </a:solidFill>
                  </a:rPr>
                  <a:t> /</a:t>
                </a:r>
                <a:r>
                  <a:rPr lang="en-US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принос </a:t>
                </a:r>
                <a:r>
                  <a:rPr lang="sr-Latn-BA" smtClean="0">
                    <a:solidFill>
                      <a:schemeClr val="bg2">
                        <a:lumMod val="10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sr-Cyrl-CS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𝝈</m:t>
                    </m:r>
                    <m:r>
                      <a:rPr lang="sr-Cyrl-CS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sr-Cyrl-CS" b="1">
                    <a:solidFill>
                      <a:schemeClr val="bg2">
                        <a:lumMod val="10000"/>
                      </a:schemeClr>
                    </a:solidFill>
                  </a:rPr>
                  <a:t>/</a:t>
                </a:r>
                <a:r>
                  <a:rPr lang="sr-Latn-CS" b="1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CS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𝑬</m:t>
                    </m:r>
                    <m:r>
                      <a:rPr lang="sr-Latn-CS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sr-Latn-CS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sr-Latn-BA" smtClean="0">
                    <a:solidFill>
                      <a:schemeClr val="bg2">
                        <a:lumMod val="10000"/>
                      </a:schemeClr>
                    </a:solidFill>
                  </a:rPr>
                  <a:t>)) </a:t>
                </a:r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за различите процентуалне уделе хартија које улазе у састав потрфолиа, добија се </a:t>
                </a:r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крива –</a:t>
                </a:r>
                <a:r>
                  <a:rPr lang="sr-Cyrl-CS" b="1" smtClean="0">
                    <a:solidFill>
                      <a:schemeClr val="bg2">
                        <a:lumMod val="10000"/>
                      </a:schemeClr>
                    </a:solidFill>
                  </a:rPr>
                  <a:t> Ефикасна граница </a:t>
                </a:r>
                <a:r>
                  <a:rPr lang="sr-Cyrl-CS" b="1">
                    <a:solidFill>
                      <a:schemeClr val="bg2">
                        <a:lumMod val="10000"/>
                      </a:schemeClr>
                    </a:solidFill>
                  </a:rPr>
                  <a:t>ризичне </a:t>
                </a:r>
                <a:r>
                  <a:rPr lang="sr-Cyrl-CS" b="1" smtClean="0">
                    <a:solidFill>
                      <a:schemeClr val="bg2">
                        <a:lumMod val="10000"/>
                      </a:schemeClr>
                    </a:solidFill>
                  </a:rPr>
                  <a:t>активе:</a:t>
                </a:r>
                <a:endParaRPr lang="sr-Cyrl-C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BA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BA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BA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BA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BA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en-U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sr-Cyrl-C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endParaRPr lang="sr-Cyrl-C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endParaRPr lang="sr-Cyrl-CS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endParaRPr lang="sr-Cyrl-C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endParaRPr lang="sr-Cyrl-C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На </a:t>
                </a:r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основу графичког приказа се може констатовати да део криве који се налази испод тачке са минималном варијансом </a:t>
                </a:r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портфолиа не </a:t>
                </a:r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треба узимати у разматрање, јер постоје тачке на истој кривој (изнад) које носе већи очекивани принос за исту изложеност ризику</a:t>
                </a:r>
                <a:r>
                  <a:rPr lang="sr-Cyrl-CS" b="1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CS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𝝈</m:t>
                    </m:r>
                  </m:oMath>
                </a14:m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. </a:t>
                </a:r>
                <a:endParaRPr lang="sr-Cyrl-CS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algn="just"/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Инвеститори </a:t>
                </a:r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се на основу </a:t>
                </a:r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очекиваних </a:t>
                </a:r>
                <a:r>
                  <a:rPr lang="sr-Cyrl-CS">
                    <a:solidFill>
                      <a:schemeClr val="bg2">
                        <a:lumMod val="10000"/>
                      </a:schemeClr>
                    </a:solidFill>
                  </a:rPr>
                  <a:t>приноса и склоности према ризику опредељују за структуру портфолиа чији би однос ризик/принос требало да се налази на ефикасној граници ризичне активе</a:t>
                </a:r>
                <a:r>
                  <a:rPr lang="sr-Cyrl-CS" smtClean="0">
                    <a:solidFill>
                      <a:schemeClr val="bg2">
                        <a:lumMod val="10000"/>
                      </a:schemeClr>
                    </a:solidFill>
                  </a:rPr>
                  <a:t>.</a:t>
                </a:r>
                <a:endParaRPr lang="en-US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60648"/>
                <a:ext cx="8424936" cy="5544616"/>
              </a:xfrm>
              <a:blipFill rotWithShape="1">
                <a:blip r:embed="rId2"/>
                <a:stretch>
                  <a:fillRect l="-507" t="-1430" r="-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80648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8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767" y="3501008"/>
            <a:ext cx="544050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1124744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CS" sz="2000" b="1">
                <a:solidFill>
                  <a:schemeClr val="bg2">
                    <a:lumMod val="10000"/>
                  </a:schemeClr>
                </a:solidFill>
              </a:rPr>
              <a:t>Најмање ризичан портфолио</a:t>
            </a:r>
            <a:r>
              <a:rPr lang="en-US" sz="2000" b="1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BA" sz="2000" smtClean="0">
                <a:solidFill>
                  <a:schemeClr val="bg2">
                    <a:lumMod val="10000"/>
                  </a:schemeClr>
                </a:solidFill>
              </a:rPr>
              <a:t>– портфолио </a:t>
            </a:r>
            <a:r>
              <a:rPr lang="sr-Cyrl-CS" sz="2000" smtClean="0">
                <a:solidFill>
                  <a:schemeClr val="bg2">
                    <a:lumMod val="10000"/>
                  </a:schemeClr>
                </a:solidFill>
              </a:rPr>
              <a:t>са </a:t>
            </a:r>
            <a:r>
              <a:rPr lang="sr-Cyrl-CS" sz="2000">
                <a:solidFill>
                  <a:schemeClr val="bg2">
                    <a:lumMod val="10000"/>
                  </a:schemeClr>
                </a:solidFill>
              </a:rPr>
              <a:t>најмањом стандардном </a:t>
            </a:r>
            <a:r>
              <a:rPr lang="sr-Cyrl-CS" sz="2000" smtClean="0">
                <a:solidFill>
                  <a:schemeClr val="bg2">
                    <a:lumMod val="10000"/>
                  </a:schemeClr>
                </a:solidFill>
              </a:rPr>
              <a:t>девијацијом</a:t>
            </a:r>
            <a:r>
              <a:rPr lang="en-US" sz="200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sr-Cyrl-BA" sz="20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sr-Cyrl-BA" sz="200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CS" sz="2000" u="sng" smtClean="0">
                <a:solidFill>
                  <a:schemeClr val="bg2">
                    <a:lumMod val="10000"/>
                  </a:schemeClr>
                </a:solidFill>
              </a:rPr>
              <a:t>Удео финансијског инструмента (нпр. акције)</a:t>
            </a:r>
            <a:r>
              <a:rPr lang="sr-Cyrl-CS" sz="20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CS" sz="2000">
                <a:solidFill>
                  <a:schemeClr val="bg2">
                    <a:lumMod val="10000"/>
                  </a:schemeClr>
                </a:solidFill>
              </a:rPr>
              <a:t>у таквом пртфолиу</a:t>
            </a:r>
            <a:r>
              <a:rPr lang="en-US" sz="200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r-Cyrl-CS" sz="2000">
                <a:solidFill>
                  <a:schemeClr val="bg2">
                    <a:lumMod val="10000"/>
                  </a:schemeClr>
                </a:solidFill>
              </a:rPr>
              <a:t>може да се израчуна применом формуле</a:t>
            </a:r>
            <a:r>
              <a:rPr lang="en-US" sz="2000">
                <a:solidFill>
                  <a:schemeClr val="bg2">
                    <a:lumMod val="1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866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848872" cy="4752528"/>
          </a:xfrm>
        </p:spPr>
        <p:txBody>
          <a:bodyPr>
            <a:noAutofit/>
          </a:bodyPr>
          <a:lstStyle/>
          <a:p>
            <a:pPr algn="just"/>
            <a:r>
              <a:rPr lang="sr-Cyrl-CS" sz="2200">
                <a:solidFill>
                  <a:schemeClr val="bg2">
                    <a:lumMod val="10000"/>
                  </a:schemeClr>
                </a:solidFill>
              </a:rPr>
              <a:t>Бројне економске кризе у свету су резултирале катастрофалним губицима за учеснике на финансијском тржишту што је условило да се посвети више пажње адекватном управљању ризицима.</a:t>
            </a:r>
          </a:p>
          <a:p>
            <a:pPr algn="just"/>
            <a:r>
              <a:rPr lang="sr-Cyrl-CS" sz="2200">
                <a:solidFill>
                  <a:schemeClr val="bg2">
                    <a:lumMod val="10000"/>
                  </a:schemeClr>
                </a:solidFill>
              </a:rPr>
              <a:t>Постоје различите дефиниције ризика, а заједнички елементи свих дефиниција су: неодређеност исхода и губитак као један од могућих исхода.</a:t>
            </a:r>
          </a:p>
          <a:p>
            <a:pPr algn="just"/>
            <a:r>
              <a:rPr lang="sr-Cyrl-CS" sz="2200">
                <a:solidFill>
                  <a:schemeClr val="bg2">
                    <a:lumMod val="10000"/>
                  </a:schemeClr>
                </a:solidFill>
              </a:rPr>
              <a:t>Ризик је стање у којем постоји могућност негативног одступања од пожељног исхода који очекујемо. </a:t>
            </a:r>
            <a:endParaRPr lang="sr-Cyrl-CS" sz="22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У пракси се привредни субјекти најчешће сустрећу са тржишним, кредитним и ризиком ликвидности, који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имају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ефекат и на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пословање банке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и на клијенте банке. </a:t>
            </a:r>
            <a:endParaRPr lang="ru-RU" sz="220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5400600"/>
          </a:xfrm>
        </p:spPr>
        <p:txBody>
          <a:bodyPr/>
          <a:lstStyle/>
          <a:p>
            <a:pPr marL="0" indent="0">
              <a:buNone/>
            </a:pPr>
            <a:endParaRPr lang="sr-Cyrl-BA" smtClean="0"/>
          </a:p>
          <a:p>
            <a:pPr marL="0" indent="0">
              <a:buNone/>
            </a:pPr>
            <a:endParaRPr lang="sr-Cyrl-BA"/>
          </a:p>
          <a:p>
            <a:pPr marL="0" indent="0">
              <a:buNone/>
            </a:pPr>
            <a:endParaRPr lang="sr-Cyrl-BA" smtClean="0"/>
          </a:p>
          <a:p>
            <a:pPr marL="0" indent="0">
              <a:buNone/>
            </a:pPr>
            <a:endParaRPr lang="sr-Cyrl-BA"/>
          </a:p>
          <a:p>
            <a:pPr marL="0" indent="0">
              <a:buNone/>
            </a:pPr>
            <a:endParaRPr lang="sr-Cyrl-BA" smtClean="0"/>
          </a:p>
          <a:p>
            <a:pPr marL="0" indent="0" algn="ctr">
              <a:buNone/>
            </a:pPr>
            <a:r>
              <a:rPr lang="sr-Cyrl-BA"/>
              <a:t> </a:t>
            </a:r>
            <a:r>
              <a:rPr lang="sr-Cyrl-BA" sz="3800" smtClean="0">
                <a:solidFill>
                  <a:schemeClr val="bg2">
                    <a:lumMod val="10000"/>
                  </a:schemeClr>
                </a:solidFill>
              </a:rPr>
              <a:t>Хвала на пажњи.</a:t>
            </a:r>
          </a:p>
          <a:p>
            <a:pPr marL="0" indent="0">
              <a:buNone/>
            </a:pPr>
            <a:endParaRPr lang="sr-Cyrl-BA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sr-Cyrl-BA">
              <a:solidFill>
                <a:schemeClr val="bg2">
                  <a:lumMod val="10000"/>
                </a:schemeClr>
              </a:solidFill>
            </a:endParaRPr>
          </a:p>
          <a:p>
            <a:pPr marL="0" indent="0" algn="r">
              <a:buNone/>
            </a:pPr>
            <a:r>
              <a:rPr lang="sr-Cyrl-BA">
                <a:solidFill>
                  <a:schemeClr val="bg2">
                    <a:lumMod val="10000"/>
                  </a:schemeClr>
                </a:solidFill>
              </a:rPr>
              <a:t>д</a:t>
            </a:r>
            <a:r>
              <a:rPr lang="sr-Cyrl-BA" smtClean="0">
                <a:solidFill>
                  <a:schemeClr val="bg2">
                    <a:lumMod val="10000"/>
                  </a:schemeClr>
                </a:solidFill>
              </a:rPr>
              <a:t>р Дајана Ерцеговац</a:t>
            </a:r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08912" cy="5112568"/>
          </a:xfrm>
        </p:spPr>
        <p:txBody>
          <a:bodyPr>
            <a:noAutofit/>
          </a:bodyPr>
          <a:lstStyle/>
          <a:p>
            <a:pPr algn="just"/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У последњих 30 година значајне иновације на светском финансијском тржишту су довеле до крупних промена у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банкарству и начину управљања ризицима. </a:t>
            </a:r>
          </a:p>
          <a:p>
            <a:pPr algn="just"/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Технолошки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напредак, јака конкуренција, излазак на међународна тржишта, спајање финансијских институција и формирање финансијских конгломерата, повећани захтеви клијената за новим, флексибилнијим производима, нижим ценама услуга и “трансфером ризика” на банке довеле су до повећаног значаја процеса мерења,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управљања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контроле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ризика. </a:t>
            </a:r>
          </a:p>
          <a:p>
            <a:pPr algn="just"/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Глобализација светског тржишта капитала је резултирала преливањем криза и појавом глобалних криза које намећу  да се са великом пажњом приступи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управљању ризицима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у кризним ситуацијама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2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80920" cy="5040560"/>
          </a:xfrm>
        </p:spPr>
        <p:txBody>
          <a:bodyPr>
            <a:noAutofit/>
          </a:bodyPr>
          <a:lstStyle/>
          <a:p>
            <a:pPr algn="just"/>
            <a:r>
              <a:rPr lang="ru-RU" sz="2200" b="1">
                <a:solidFill>
                  <a:schemeClr val="bg2">
                    <a:lumMod val="10000"/>
                  </a:schemeClr>
                </a:solidFill>
              </a:rPr>
              <a:t>ТРЖИШНИ РИЗИК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– је ризик од настанка негативних ефеката на финансијски резултат и капитал банке услед </a:t>
            </a:r>
            <a:r>
              <a:rPr lang="en-US" sz="2200" smtClean="0">
                <a:solidFill>
                  <a:schemeClr val="bg2">
                    <a:lumMod val="10000"/>
                  </a:schemeClr>
                </a:solidFill>
              </a:rPr>
              <a:t>промена </a:t>
            </a:r>
            <a:r>
              <a:rPr lang="en-US" sz="2200">
                <a:solidFill>
                  <a:schemeClr val="bg2">
                    <a:lumMod val="10000"/>
                  </a:schemeClr>
                </a:solidFill>
              </a:rPr>
              <a:t>вредности билансних позиција и ванбилансних ставки банке које настају услед кретања цена на </a:t>
            </a:r>
            <a:r>
              <a:rPr lang="en-US" sz="2200" smtClean="0">
                <a:solidFill>
                  <a:schemeClr val="bg2">
                    <a:lumMod val="10000"/>
                  </a:schemeClr>
                </a:solidFill>
              </a:rPr>
              <a:t>тржишту</a:t>
            </a:r>
            <a:r>
              <a:rPr lang="sr-Cyrl-BA" sz="220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2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ru-RU" sz="2200" b="1" smtClean="0">
                <a:solidFill>
                  <a:schemeClr val="bg2">
                    <a:lumMod val="10000"/>
                  </a:schemeClr>
                </a:solidFill>
              </a:rPr>
              <a:t>Тржишни </a:t>
            </a:r>
            <a:r>
              <a:rPr lang="ru-RU" sz="2200" b="1">
                <a:solidFill>
                  <a:schemeClr val="bg2">
                    <a:lumMod val="10000"/>
                  </a:schemeClr>
                </a:solidFill>
              </a:rPr>
              <a:t>фактори ризика су: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ризик промене цена хартија од вредности,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каматни ризик,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валутни ризик,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ризик промене цена роба и др. </a:t>
            </a:r>
          </a:p>
          <a:p>
            <a:pPr algn="just"/>
            <a:r>
              <a:rPr lang="ru-RU" sz="2200" b="1">
                <a:solidFill>
                  <a:schemeClr val="bg2">
                    <a:lumMod val="10000"/>
                  </a:schemeClr>
                </a:solidFill>
              </a:rPr>
              <a:t>Тржишни ризик се може поделити на: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Део ризика који зависи од смера кретања финансијских променљивих нпр. кретање каматних стопа, девизних курсева, цена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акција и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цена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роба, који се може смањити дивер</a:t>
            </a:r>
            <a:r>
              <a:rPr lang="sr-Cyrl-BA" sz="220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ификацијом;</a:t>
            </a:r>
            <a:endParaRPr lang="ru-RU" sz="220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Део који не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зависи директно од смера кретања финансијских променљивих и компонентне 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су</a:t>
            </a:r>
            <a:r>
              <a:rPr lang="sr-Latn-BA" sz="22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BA" sz="2200" smtClean="0">
                <a:solidFill>
                  <a:schemeClr val="bg2">
                    <a:lumMod val="10000"/>
                  </a:schemeClr>
                </a:solidFill>
              </a:rPr>
              <a:t>тржишне</a:t>
            </a:r>
            <a:r>
              <a:rPr lang="ru-RU" sz="22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200">
                <a:solidFill>
                  <a:schemeClr val="bg2">
                    <a:lumMod val="10000"/>
                  </a:schemeClr>
                </a:solidFill>
              </a:rPr>
              <a:t>волатилности.</a:t>
            </a:r>
          </a:p>
          <a:p>
            <a:pPr algn="just"/>
            <a:endParaRPr lang="en-US" sz="2300"/>
          </a:p>
        </p:txBody>
      </p:sp>
    </p:spTree>
    <p:extLst>
      <p:ext uri="{BB962C8B-B14F-4D97-AF65-F5344CB8AC3E}">
        <p14:creationId xmlns:p14="http://schemas.microsoft.com/office/powerpoint/2010/main" val="28341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280920" cy="4824536"/>
          </a:xfrm>
        </p:spPr>
        <p:txBody>
          <a:bodyPr>
            <a:noAutofit/>
          </a:bodyPr>
          <a:lstStyle/>
          <a:p>
            <a:pPr algn="just"/>
            <a:r>
              <a:rPr lang="en-US" altLang="en-US" sz="2300" b="1" smtClean="0">
                <a:solidFill>
                  <a:schemeClr val="bg2">
                    <a:lumMod val="10000"/>
                  </a:schemeClr>
                </a:solidFill>
              </a:rPr>
              <a:t>VAR</a:t>
            </a:r>
            <a:r>
              <a:rPr lang="sr-Cyrl-BA" altLang="en-US" sz="2300" b="1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BA" altLang="en-US" sz="230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sr-Cyrl-BA" altLang="en-US" sz="2300" b="1" smtClean="0">
                <a:solidFill>
                  <a:schemeClr val="bg2">
                    <a:lumMod val="10000"/>
                  </a:schemeClr>
                </a:solidFill>
              </a:rPr>
              <a:t>метода ризичне вредности </a:t>
            </a:r>
            <a:r>
              <a:rPr lang="sr-Cyrl-BA" altLang="en-US" sz="2300" smtClean="0">
                <a:solidFill>
                  <a:schemeClr val="bg2">
                    <a:lumMod val="10000"/>
                  </a:schemeClr>
                </a:solidFill>
              </a:rPr>
              <a:t>представља главну методологију за управљање ризиком у банкарству, која се користи заједно са другим техникама за минимизирање ризика у пословању, како би се постигли оптимални резултати.</a:t>
            </a:r>
          </a:p>
          <a:p>
            <a:pPr marL="0" indent="0" algn="just">
              <a:buNone/>
            </a:pPr>
            <a:endParaRPr lang="sr-Cyrl-BA" altLang="en-U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ВаР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методологија се користи за израчунавање новчаног износа који представља процену највећег губитка по основу држања неког средства (или портфолиа средстава)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услед тржишног ризика у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оквиру одређеног временског периода и са унапред изабраним нивоом поверења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9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468052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sr-Cyrl-CS" sz="9200" b="1">
                <a:solidFill>
                  <a:schemeClr val="bg2">
                    <a:lumMod val="10000"/>
                  </a:schemeClr>
                </a:solidFill>
              </a:rPr>
              <a:t>Ниво поверења 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представља вероватноћу да </a:t>
            </a:r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остварени губитак 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премаши израчунату вредност ВаР-а. </a:t>
            </a:r>
            <a:endParaRPr lang="sr-Cyrl-CS" sz="920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92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На 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пример, ако дневни ВаР износи 4 милиона евра са нивоом поверења од </a:t>
            </a:r>
            <a:r>
              <a:rPr lang="en-US" sz="9200" smtClean="0">
                <a:solidFill>
                  <a:schemeClr val="bg2">
                    <a:lumMod val="10000"/>
                  </a:schemeClr>
                </a:solidFill>
              </a:rPr>
              <a:t>99</a:t>
            </a:r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%, 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то значи </a:t>
            </a:r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постоји 1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% шанси да у току дана </a:t>
            </a:r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остварени губитак 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буде већи од 4 милиона евра</a:t>
            </a:r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sr-Cyrl-CS" sz="92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9200" b="1" smtClean="0">
                <a:solidFill>
                  <a:schemeClr val="bg2">
                    <a:lumMod val="10000"/>
                  </a:schemeClr>
                </a:solidFill>
              </a:rPr>
              <a:t>ВаР </a:t>
            </a:r>
            <a:r>
              <a:rPr lang="sr-Cyrl-CS" sz="9200" b="1">
                <a:solidFill>
                  <a:schemeClr val="bg2">
                    <a:lumMod val="10000"/>
                  </a:schemeClr>
                </a:solidFill>
              </a:rPr>
              <a:t>говори о потенцијално максималном губитку на портфолиу услед промена на тржишту, као и о вероватноћи да тај губитак буде премашен. </a:t>
            </a:r>
            <a:endParaRPr lang="sr-Cyrl-CS" sz="9200" b="1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92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9200" smtClean="0">
                <a:solidFill>
                  <a:schemeClr val="bg2">
                    <a:lumMod val="10000"/>
                  </a:schemeClr>
                </a:solidFill>
              </a:rPr>
              <a:t>На 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нивоу укупне активе, ВаР представља </a:t>
            </a:r>
            <a:r>
              <a:rPr lang="sr-Cyrl-CS" sz="9200" b="1">
                <a:solidFill>
                  <a:schemeClr val="bg2">
                    <a:lumMod val="10000"/>
                  </a:schemeClr>
                </a:solidFill>
              </a:rPr>
              <a:t>економски капитал</a:t>
            </a:r>
            <a:r>
              <a:rPr lang="sr-Cyrl-CS" sz="9200">
                <a:solidFill>
                  <a:schemeClr val="bg2">
                    <a:lumMod val="10000"/>
                  </a:schemeClr>
                </a:solidFill>
              </a:rPr>
              <a:t> који институција треба да поседује како би успешно пребродила и најнеповољнији сценарио.</a:t>
            </a:r>
            <a:endParaRPr lang="en-US" sz="920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256584"/>
          </a:xfrm>
        </p:spPr>
        <p:txBody>
          <a:bodyPr>
            <a:normAutofit/>
          </a:bodyPr>
          <a:lstStyle/>
          <a:p>
            <a:pPr algn="just"/>
            <a:r>
              <a:rPr lang="sr-Cyrl-CS" sz="2300" u="sng">
                <a:solidFill>
                  <a:schemeClr val="bg2">
                    <a:lumMod val="10000"/>
                  </a:schemeClr>
                </a:solidFill>
              </a:rPr>
              <a:t>Основне методе које се користе при рачунању ВаР-а су:</a:t>
            </a:r>
            <a:endParaRPr lang="en-US" sz="2300" u="sng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Аналитички метод</a:t>
            </a:r>
            <a:endParaRPr lang="en-US" sz="2300" b="1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Историјска симулација</a:t>
            </a:r>
            <a:endParaRPr lang="en-US" sz="2300" b="1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r-Cyrl-CS" sz="2300" b="1">
                <a:solidFill>
                  <a:schemeClr val="bg2">
                    <a:lumMod val="10000"/>
                  </a:schemeClr>
                </a:solidFill>
              </a:rPr>
              <a:t>Монте Карло </a:t>
            </a:r>
            <a:r>
              <a:rPr lang="sr-Cyrl-CS" sz="2300" b="1" smtClean="0">
                <a:solidFill>
                  <a:schemeClr val="bg2">
                    <a:lumMod val="10000"/>
                  </a:schemeClr>
                </a:solidFill>
              </a:rPr>
              <a:t>симулација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u="sng">
                <a:solidFill>
                  <a:schemeClr val="bg2">
                    <a:lumMod val="10000"/>
                  </a:schemeClr>
                </a:solidFill>
              </a:rPr>
              <a:t>Аналитички метод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(параметарски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линеарни или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корелациони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метод) се заснива на тржишној волатилности која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се описује стандардном девијацијом (σ - сигма). </a:t>
            </a: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sr-Cyrl-CS" sz="230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На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основу правила 3σ следи да позитивне или негативне промене цена инструмената 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портфолиа (нпр. ХОВ) </a:t>
            </a:r>
            <a:r>
              <a:rPr lang="sr-Cyrl-CS" sz="2300">
                <a:solidFill>
                  <a:schemeClr val="bg2">
                    <a:lumMod val="10000"/>
                  </a:schemeClr>
                </a:solidFill>
              </a:rPr>
              <a:t>неће премашити волатилност за изабрани ниво поверења</a:t>
            </a:r>
            <a:r>
              <a:rPr lang="sr-Cyrl-CS" sz="230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30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859216" cy="4419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CS" sz="2500" b="1" u="sng">
                <a:solidFill>
                  <a:schemeClr val="bg2">
                    <a:lumMod val="10000"/>
                  </a:schemeClr>
                </a:solidFill>
              </a:rPr>
              <a:t>ВаР се рачуна у четири корака:</a:t>
            </a:r>
            <a:endParaRPr lang="en-US" sz="2500" b="1" u="sng">
              <a:solidFill>
                <a:schemeClr val="bg2">
                  <a:lumMod val="10000"/>
                </a:schemeClr>
              </a:solidFill>
            </a:endParaRPr>
          </a:p>
          <a:p>
            <a:pPr marL="457200" lvl="0" indent="-457200" algn="just">
              <a:buAutoNum type="arabicPeriod"/>
            </a:pPr>
            <a:r>
              <a:rPr lang="sr-Cyrl-CS" sz="2500" b="1" i="1" smtClean="0">
                <a:solidFill>
                  <a:schemeClr val="bg2">
                    <a:lumMod val="10000"/>
                  </a:schemeClr>
                </a:solidFill>
              </a:rPr>
              <a:t>Одређивање </a:t>
            </a:r>
            <a:r>
              <a:rPr lang="sr-Cyrl-CS" sz="2500" b="1" i="1">
                <a:solidFill>
                  <a:schemeClr val="bg2">
                    <a:lumMod val="10000"/>
                  </a:schemeClr>
                </a:solidFill>
              </a:rPr>
              <a:t>периода држања</a:t>
            </a:r>
            <a:r>
              <a:rPr lang="sr-Cyrl-CS" sz="2500">
                <a:solidFill>
                  <a:schemeClr val="bg2">
                    <a:lumMod val="10000"/>
                  </a:schemeClr>
                </a:solidFill>
              </a:rPr>
              <a:t>, то јест временског периода за који организација жели да процени могући губитак (1 дан, 10 дана, 30 дана и најдуже годину дана</a:t>
            </a:r>
            <a:r>
              <a:rPr lang="sr-Cyrl-CS" sz="2500" smtClean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marL="0" lvl="0" indent="0" algn="just">
              <a:buNone/>
            </a:pPr>
            <a:endParaRPr lang="en-US" sz="250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r-Cyrl-CS" sz="2500" b="1" i="1">
                <a:solidFill>
                  <a:schemeClr val="bg2">
                    <a:lumMod val="10000"/>
                  </a:schemeClr>
                </a:solidFill>
              </a:rPr>
              <a:t>2. Бира се ниво поверења који се примењује у процени </a:t>
            </a:r>
            <a:r>
              <a:rPr lang="sr-Cyrl-CS" sz="2500" b="1" i="1" smtClean="0">
                <a:solidFill>
                  <a:schemeClr val="bg2">
                    <a:lumMod val="10000"/>
                  </a:schemeClr>
                </a:solidFill>
              </a:rPr>
              <a:t>ВаР -</a:t>
            </a:r>
            <a:r>
              <a:rPr lang="sr-Cyrl-CS" sz="250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r-Cyrl-CS" sz="2500">
                <a:solidFill>
                  <a:schemeClr val="bg2">
                    <a:lumMod val="10000"/>
                  </a:schemeClr>
                </a:solidFill>
              </a:rPr>
              <a:t>углавном се ради о нивоу поверења 95% или 99%. </a:t>
            </a:r>
            <a:endParaRPr lang="sr-Cyrl-CS" sz="250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endParaRPr lang="sr-Cyrl-CS" sz="250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r-Cyrl-CS" sz="2500" b="1" i="1">
                <a:solidFill>
                  <a:schemeClr val="bg2">
                    <a:lumMod val="10000"/>
                  </a:schemeClr>
                </a:solidFill>
              </a:rPr>
              <a:t>3. Одређивање расподеле вероватноће исхода које посматрамо</a:t>
            </a:r>
            <a:r>
              <a:rPr lang="sr-Cyrl-CS" sz="2500">
                <a:solidFill>
                  <a:schemeClr val="bg2">
                    <a:lumMod val="10000"/>
                  </a:schemeClr>
                </a:solidFill>
              </a:rPr>
              <a:t> - у случају нормалне расподеле, примењује се аналитички метод, док се у супротном ВаР израчунава применом непараметарских метода, као што је метод историјске симулације (или Монте </a:t>
            </a:r>
            <a:r>
              <a:rPr lang="sr-Cyrl-CS" sz="2500" smtClean="0">
                <a:solidFill>
                  <a:schemeClr val="bg2">
                    <a:lumMod val="10000"/>
                  </a:schemeClr>
                </a:solidFill>
              </a:rPr>
              <a:t>Карло </a:t>
            </a:r>
            <a:r>
              <a:rPr lang="sr-Cyrl-CS" sz="2500">
                <a:solidFill>
                  <a:schemeClr val="bg2">
                    <a:lumMod val="10000"/>
                  </a:schemeClr>
                </a:solidFill>
              </a:rPr>
              <a:t>симулација).</a:t>
            </a:r>
            <a:endParaRPr lang="en-US" sz="2500">
              <a:solidFill>
                <a:schemeClr val="bg2">
                  <a:lumMod val="10000"/>
                </a:schemeClr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473</TotalTime>
  <Words>2276</Words>
  <Application>Microsoft Office PowerPoint</Application>
  <PresentationFormat>On-screen Show (4:3)</PresentationFormat>
  <Paragraphs>198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Thermal</vt:lpstr>
      <vt:lpstr>Вежбе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Вежбе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Tржишни ризик и ВАР методологија</dc:title>
  <dc:creator>Dajana Vindžanović</dc:creator>
  <cp:lastModifiedBy>Dajana Vindžanović</cp:lastModifiedBy>
  <cp:revision>46</cp:revision>
  <dcterms:created xsi:type="dcterms:W3CDTF">2019-11-04T13:28:59Z</dcterms:created>
  <dcterms:modified xsi:type="dcterms:W3CDTF">2021-11-25T11:07:16Z</dcterms:modified>
</cp:coreProperties>
</file>