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0086285-6938-4D31-8A1C-5A188BDFE540}" type="datetimeFigureOut">
              <a:rPr lang="en-US" smtClean="0"/>
              <a:pPr/>
              <a:t>12/1/2021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2EA3452-6FEB-49A1-B6C7-1890359C8E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86285-6938-4D31-8A1C-5A188BDFE54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A3452-6FEB-49A1-B6C7-1890359C8E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086285-6938-4D31-8A1C-5A188BDFE540}"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A3452-6FEB-49A1-B6C7-1890359C8E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0086285-6938-4D31-8A1C-5A188BDFE540}" type="datetimeFigureOut">
              <a:rPr lang="en-US" smtClean="0"/>
              <a:pPr/>
              <a:t>12/1/2021</a:t>
            </a:fld>
            <a:endParaRPr lang="en-US"/>
          </a:p>
        </p:txBody>
      </p:sp>
      <p:sp>
        <p:nvSpPr>
          <p:cNvPr id="9" name="Slide Number Placeholder 8"/>
          <p:cNvSpPr>
            <a:spLocks noGrp="1"/>
          </p:cNvSpPr>
          <p:nvPr>
            <p:ph type="sldNum" sz="quarter" idx="15"/>
          </p:nvPr>
        </p:nvSpPr>
        <p:spPr/>
        <p:txBody>
          <a:bodyPr rtlCol="0"/>
          <a:lstStyle/>
          <a:p>
            <a:fld id="{52EA3452-6FEB-49A1-B6C7-1890359C8E2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0086285-6938-4D31-8A1C-5A188BDFE540}" type="datetimeFigureOut">
              <a:rPr lang="en-US" smtClean="0"/>
              <a:pPr/>
              <a:t>12/1/2021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2EA3452-6FEB-49A1-B6C7-1890359C8E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086285-6938-4D31-8A1C-5A188BDFE540}"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A3452-6FEB-49A1-B6C7-1890359C8E2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0086285-6938-4D31-8A1C-5A188BDFE540}" type="datetimeFigureOut">
              <a:rPr lang="en-US" smtClean="0"/>
              <a:pPr/>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A3452-6FEB-49A1-B6C7-1890359C8E2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0086285-6938-4D31-8A1C-5A188BDFE540}" type="datetimeFigureOut">
              <a:rPr lang="en-US" smtClean="0"/>
              <a:pPr/>
              <a:t>12/1/2021</a:t>
            </a:fld>
            <a:endParaRPr lang="en-US"/>
          </a:p>
        </p:txBody>
      </p:sp>
      <p:sp>
        <p:nvSpPr>
          <p:cNvPr id="7" name="Slide Number Placeholder 6"/>
          <p:cNvSpPr>
            <a:spLocks noGrp="1"/>
          </p:cNvSpPr>
          <p:nvPr>
            <p:ph type="sldNum" sz="quarter" idx="11"/>
          </p:nvPr>
        </p:nvSpPr>
        <p:spPr/>
        <p:txBody>
          <a:bodyPr rtlCol="0"/>
          <a:lstStyle/>
          <a:p>
            <a:fld id="{52EA3452-6FEB-49A1-B6C7-1890359C8E2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6285-6938-4D31-8A1C-5A188BDFE540}" type="datetimeFigureOut">
              <a:rPr lang="en-US" smtClean="0"/>
              <a:pPr/>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A3452-6FEB-49A1-B6C7-1890359C8E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0086285-6938-4D31-8A1C-5A188BDFE540}" type="datetimeFigureOut">
              <a:rPr lang="en-US" smtClean="0"/>
              <a:pPr/>
              <a:t>12/1/2021</a:t>
            </a:fld>
            <a:endParaRPr lang="en-US"/>
          </a:p>
        </p:txBody>
      </p:sp>
      <p:sp>
        <p:nvSpPr>
          <p:cNvPr id="22" name="Slide Number Placeholder 21"/>
          <p:cNvSpPr>
            <a:spLocks noGrp="1"/>
          </p:cNvSpPr>
          <p:nvPr>
            <p:ph type="sldNum" sz="quarter" idx="15"/>
          </p:nvPr>
        </p:nvSpPr>
        <p:spPr/>
        <p:txBody>
          <a:bodyPr rtlCol="0"/>
          <a:lstStyle/>
          <a:p>
            <a:fld id="{52EA3452-6FEB-49A1-B6C7-1890359C8E2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0086285-6938-4D31-8A1C-5A188BDFE540}" type="datetimeFigureOut">
              <a:rPr lang="en-US" smtClean="0"/>
              <a:pPr/>
              <a:t>12/1/2021</a:t>
            </a:fld>
            <a:endParaRPr lang="en-US"/>
          </a:p>
        </p:txBody>
      </p:sp>
      <p:sp>
        <p:nvSpPr>
          <p:cNvPr id="18" name="Slide Number Placeholder 17"/>
          <p:cNvSpPr>
            <a:spLocks noGrp="1"/>
          </p:cNvSpPr>
          <p:nvPr>
            <p:ph type="sldNum" sz="quarter" idx="11"/>
          </p:nvPr>
        </p:nvSpPr>
        <p:spPr/>
        <p:txBody>
          <a:bodyPr rtlCol="0"/>
          <a:lstStyle/>
          <a:p>
            <a:fld id="{52EA3452-6FEB-49A1-B6C7-1890359C8E2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0086285-6938-4D31-8A1C-5A188BDFE540}" type="datetimeFigureOut">
              <a:rPr lang="en-US" smtClean="0"/>
              <a:pPr/>
              <a:t>12/1/2021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EA3452-6FEB-49A1-B6C7-1890359C8E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752600"/>
            <a:ext cx="6172200" cy="1894362"/>
          </a:xfrm>
        </p:spPr>
        <p:txBody>
          <a:bodyPr anchor="ctr"/>
          <a:lstStyle/>
          <a:p>
            <a:pPr algn="ctr"/>
            <a:r>
              <a:rPr lang="sr-Latn-RS" spc="600" dirty="0" smtClean="0">
                <a:latin typeface="Times New Roman" pitchFamily="18" charset="0"/>
                <a:cs typeface="Times New Roman" pitchFamily="18" charset="0"/>
              </a:rPr>
              <a:t>KOMPARACIJA BANKARSKIH SISTEMA</a:t>
            </a:r>
            <a:br>
              <a:rPr lang="sr-Latn-RS" spc="600" dirty="0" smtClean="0">
                <a:latin typeface="Times New Roman" pitchFamily="18" charset="0"/>
                <a:cs typeface="Times New Roman" pitchFamily="18" charset="0"/>
              </a:rPr>
            </a:br>
            <a:r>
              <a:rPr lang="sr-Latn-RS" spc="600" smtClean="0">
                <a:latin typeface="Times New Roman" pitchFamily="18" charset="0"/>
                <a:cs typeface="Times New Roman" pitchFamily="18" charset="0"/>
              </a:rPr>
              <a:t> - NASTAVAK </a:t>
            </a:r>
            <a:r>
              <a:rPr lang="sr-Latn-RS" spc="600" dirty="0" smtClean="0">
                <a:latin typeface="Times New Roman" pitchFamily="18" charset="0"/>
                <a:cs typeface="Times New Roman" pitchFamily="18" charset="0"/>
              </a:rPr>
              <a:t>-</a:t>
            </a:r>
            <a:endParaRPr lang="en-US" spc="600" dirty="0"/>
          </a:p>
        </p:txBody>
      </p:sp>
      <p:sp>
        <p:nvSpPr>
          <p:cNvPr id="3" name="Subtitle 2"/>
          <p:cNvSpPr>
            <a:spLocks noGrp="1"/>
          </p:cNvSpPr>
          <p:nvPr>
            <p:ph type="subTitle" idx="1"/>
          </p:nvPr>
        </p:nvSpPr>
        <p:spPr/>
        <p:txBody>
          <a:bodyPr/>
          <a:lstStyle/>
          <a:p>
            <a:pPr algn="r"/>
            <a:r>
              <a:rPr lang="sr-Latn-RS" dirty="0" smtClean="0">
                <a:latin typeface="Times New Roman" pitchFamily="18" charset="0"/>
                <a:cs typeface="Times New Roman" pitchFamily="18" charset="0"/>
              </a:rPr>
              <a:t>Profesor: dr Željko Račić                 Asistent: Nataša Gerštner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sr-Latn-RS" b="1" dirty="0" smtClean="0">
                <a:latin typeface="Times New Roman" pitchFamily="18" charset="0"/>
                <a:cs typeface="Times New Roman" pitchFamily="18" charset="0"/>
              </a:rPr>
              <a:t>BANKARSKI SISTEM ŠVAJCARSKE </a:t>
            </a:r>
            <a:endParaRPr lang="en-US" dirty="0"/>
          </a:p>
        </p:txBody>
      </p:sp>
      <p:sp>
        <p:nvSpPr>
          <p:cNvPr id="3" name="Content Placeholder 2"/>
          <p:cNvSpPr>
            <a:spLocks noGrp="1"/>
          </p:cNvSpPr>
          <p:nvPr>
            <p:ph sz="quarter" idx="1"/>
          </p:nvPr>
        </p:nvSpPr>
        <p:spPr/>
        <p:txBody>
          <a:bodyPr/>
          <a:lstStyle/>
          <a:p>
            <a:r>
              <a:rPr lang="en-US" dirty="0" smtClean="0"/>
              <a:t>C</a:t>
            </a:r>
            <a:r>
              <a:rPr lang="sr-Latn-RS" dirty="0" smtClean="0"/>
              <a:t>entralna banka </a:t>
            </a:r>
            <a:r>
              <a:rPr lang="sr-Latn-RS" dirty="0" smtClean="0"/>
              <a:t>Švajcarske 1907. godina</a:t>
            </a:r>
            <a:endParaRPr lang="sr-Latn-RS" dirty="0" smtClean="0"/>
          </a:p>
          <a:p>
            <a:endParaRPr lang="en-US" dirty="0"/>
          </a:p>
        </p:txBody>
      </p:sp>
      <p:pic>
        <p:nvPicPr>
          <p:cNvPr id="4" name="Picture 3" descr="Schweizerische_Nationalbank_Bern.jpg"/>
          <p:cNvPicPr>
            <a:picLocks noChangeAspect="1"/>
          </p:cNvPicPr>
          <p:nvPr/>
        </p:nvPicPr>
        <p:blipFill>
          <a:blip r:embed="rId2"/>
          <a:stretch>
            <a:fillRect/>
          </a:stretch>
        </p:blipFill>
        <p:spPr>
          <a:xfrm>
            <a:off x="1066800" y="2209800"/>
            <a:ext cx="6339190" cy="3659186"/>
          </a:xfrm>
          <a:prstGeom prst="rect">
            <a:avLst/>
          </a:prstGeom>
        </p:spPr>
      </p:pic>
      <p:sp>
        <p:nvSpPr>
          <p:cNvPr id="5" name="TextBox 4"/>
          <p:cNvSpPr txBox="1"/>
          <p:nvPr/>
        </p:nvSpPr>
        <p:spPr>
          <a:xfrm>
            <a:off x="1295400" y="6172200"/>
            <a:ext cx="5715000" cy="584775"/>
          </a:xfrm>
          <a:prstGeom prst="rect">
            <a:avLst/>
          </a:prstGeom>
          <a:noFill/>
        </p:spPr>
        <p:txBody>
          <a:bodyPr wrap="square" rtlCol="0">
            <a:spAutoFit/>
          </a:bodyPr>
          <a:lstStyle/>
          <a:p>
            <a:r>
              <a:rPr lang="en-US" dirty="0" smtClean="0"/>
              <a:t>I</a:t>
            </a:r>
            <a:r>
              <a:rPr lang="sr-Latn-RS" sz="1400" dirty="0" smtClean="0">
                <a:latin typeface="Times New Roman" pitchFamily="18" charset="0"/>
                <a:cs typeface="Times New Roman" pitchFamily="18" charset="0"/>
              </a:rPr>
              <a:t>zvor:</a:t>
            </a:r>
            <a:r>
              <a:rPr lang="en-US" sz="1400" dirty="0" smtClean="0">
                <a:latin typeface="Times New Roman" pitchFamily="18" charset="0"/>
                <a:cs typeface="Times New Roman" pitchFamily="18" charset="0"/>
              </a:rPr>
              <a:t>https://sh.wikipedia.org/wiki/Datoteka:Schweizerische_Nationalbank_Bern.jpg</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latin typeface="Times New Roman" pitchFamily="18" charset="0"/>
                <a:cs typeface="Times New Roman" pitchFamily="18" charset="0"/>
              </a:rPr>
              <a:t>B</a:t>
            </a:r>
            <a:r>
              <a:rPr lang="sr-Latn-RS" b="1" dirty="0" smtClean="0">
                <a:latin typeface="Times New Roman" pitchFamily="18" charset="0"/>
                <a:cs typeface="Times New Roman" pitchFamily="18" charset="0"/>
              </a:rPr>
              <a:t>ankarstvo tranzicionih zemalja</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sr-Latn-RS" dirty="0" smtClean="0">
                <a:latin typeface="Times New Roman" pitchFamily="18" charset="0"/>
                <a:cs typeface="Times New Roman" pitchFamily="18" charset="0"/>
              </a:rPr>
              <a:t>Tranzicione zemlje su bile organizovane po socijalističkim/komunističkim principima</a:t>
            </a:r>
          </a:p>
          <a:p>
            <a:pPr algn="just"/>
            <a:r>
              <a:rPr lang="en-US" dirty="0" smtClean="0">
                <a:latin typeface="Times New Roman" pitchFamily="18" charset="0"/>
                <a:cs typeface="Times New Roman" pitchFamily="18" charset="0"/>
              </a:rPr>
              <a:t>T</a:t>
            </a:r>
            <a:r>
              <a:rPr lang="sr-Latn-RS" dirty="0" smtClean="0">
                <a:latin typeface="Times New Roman" pitchFamily="18" charset="0"/>
                <a:cs typeface="Times New Roman" pitchFamily="18" charset="0"/>
              </a:rPr>
              <a:t>ransformacija u tržišnu privredu</a:t>
            </a:r>
          </a:p>
          <a:p>
            <a:pPr algn="just"/>
            <a:r>
              <a:rPr lang="sr-Latn-RS" dirty="0" smtClean="0">
                <a:latin typeface="Times New Roman" pitchFamily="18" charset="0"/>
                <a:cs typeface="Times New Roman" pitchFamily="18" charset="0"/>
              </a:rPr>
              <a:t>Dolazi do preuzimanja sledećih aktivnosti:</a:t>
            </a:r>
          </a:p>
          <a:p>
            <a:pPr marL="822960" lvl="1" indent="-457200" algn="just">
              <a:buFont typeface="+mj-lt"/>
              <a:buAutoNum type="arabicPeriod"/>
            </a:pPr>
            <a:r>
              <a:rPr lang="en-US" sz="2400" dirty="0" smtClean="0">
                <a:latin typeface="Times New Roman" pitchFamily="18" charset="0"/>
                <a:cs typeface="Times New Roman" pitchFamily="18" charset="0"/>
              </a:rPr>
              <a:t>F</a:t>
            </a:r>
            <a:r>
              <a:rPr lang="sr-Latn-RS" sz="2400" dirty="0" smtClean="0">
                <a:latin typeface="Times New Roman" pitchFamily="18" charset="0"/>
                <a:cs typeface="Times New Roman" pitchFamily="18" charset="0"/>
              </a:rPr>
              <a:t>ormiranje jake i nezavisne centralne banke</a:t>
            </a:r>
          </a:p>
          <a:p>
            <a:pPr marL="822960" lvl="1" indent="-457200" algn="just">
              <a:buFont typeface="+mj-lt"/>
              <a:buAutoNum type="arabicPeriod"/>
            </a:pPr>
            <a:r>
              <a:rPr lang="en-US" sz="2400" dirty="0" smtClean="0">
                <a:latin typeface="Times New Roman" pitchFamily="18" charset="0"/>
                <a:cs typeface="Times New Roman" pitchFamily="18" charset="0"/>
              </a:rPr>
              <a:t>R</a:t>
            </a:r>
            <a:r>
              <a:rPr lang="sr-Latn-RS" sz="2400" dirty="0" smtClean="0">
                <a:latin typeface="Times New Roman" pitchFamily="18" charset="0"/>
                <a:cs typeface="Times New Roman" pitchFamily="18" charset="0"/>
              </a:rPr>
              <a:t>estrukturiranje postojećih banka</a:t>
            </a:r>
          </a:p>
          <a:p>
            <a:pPr marL="822960" lvl="1" indent="-457200" algn="just">
              <a:buFont typeface="+mj-lt"/>
              <a:buAutoNum type="arabicPeriod"/>
            </a:pPr>
            <a:r>
              <a:rPr lang="en-US" sz="2400" dirty="0" smtClean="0">
                <a:latin typeface="Times New Roman" pitchFamily="18" charset="0"/>
                <a:cs typeface="Times New Roman" pitchFamily="18" charset="0"/>
              </a:rPr>
              <a:t>O</a:t>
            </a:r>
            <a:r>
              <a:rPr lang="sr-Latn-RS" sz="2400" dirty="0" smtClean="0">
                <a:latin typeface="Times New Roman" pitchFamily="18" charset="0"/>
                <a:cs typeface="Times New Roman" pitchFamily="18" charset="0"/>
              </a:rPr>
              <a:t>mogućavanje stranih banaka da uđu na domaće tržište</a:t>
            </a:r>
          </a:p>
          <a:p>
            <a:pPr marL="822960" lvl="1" indent="-457200" algn="just">
              <a:buFont typeface="+mj-lt"/>
              <a:buAutoNum type="arabicPeriod"/>
            </a:pPr>
            <a:r>
              <a:rPr lang="en-US" sz="2400" dirty="0" smtClean="0">
                <a:latin typeface="Times New Roman" pitchFamily="18" charset="0"/>
                <a:cs typeface="Times New Roman" pitchFamily="18" charset="0"/>
              </a:rPr>
              <a:t>I</a:t>
            </a:r>
            <a:r>
              <a:rPr lang="sr-Latn-RS" sz="2400" dirty="0" smtClean="0">
                <a:latin typeface="Times New Roman" pitchFamily="18" charset="0"/>
                <a:cs typeface="Times New Roman" pitchFamily="18" charset="0"/>
              </a:rPr>
              <a:t>ntenzivno razvijanje finansijskog tržišta</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3886200"/>
          </a:xfrm>
        </p:spPr>
        <p:txBody>
          <a:bodyPr anchor="ctr"/>
          <a:lstStyle/>
          <a:p>
            <a:pPr algn="just"/>
            <a:r>
              <a:rPr lang="sr-Latn-RS" dirty="0" smtClean="0">
                <a:latin typeface="Times New Roman" pitchFamily="18" charset="0"/>
                <a:cs typeface="Times New Roman" pitchFamily="18" charset="0"/>
              </a:rPr>
              <a:t>Važna karakteristika finansijskih tržišta tranzicionih zemalja – RAST KREDITNE AKTIVNOSTI I RAST ŽIVOTNOG STANDARDA STANOVNIŠTVA</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 </a:t>
            </a:r>
            <a:r>
              <a:rPr lang="sr-Latn-RS" b="1" dirty="0" smtClean="0">
                <a:latin typeface="Times New Roman" pitchFamily="18" charset="0"/>
                <a:cs typeface="Times New Roman" pitchFamily="18" charset="0"/>
              </a:rPr>
              <a:t>ZANIMLJIVOST - </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vi-VN" dirty="0" smtClean="0"/>
              <a:t>Iako Švajcarska nije članica Evropske Unije, njen bankarski sistem spada među najrazvijenije u svetu.</a:t>
            </a:r>
          </a:p>
          <a:p>
            <a:pPr algn="just"/>
            <a:r>
              <a:rPr lang="vi-VN" dirty="0" smtClean="0"/>
              <a:t>Dužnička kriza u evrozoni 2007-2009 uticala je na investitore da sigurno utočište za svoja ulaganja pronađu u švajcarskoj valuti, što je uticalo na jačanje franka. Apresijacija franka je ugrozila švajcarsku privredu. To se posebno odnosi na oblasti izvoza i turizma koje imaju visok strateški značaj stabilnost i razvoj švajcarske ekonomije. Približavanje vrednosti franka i evra je izazvalo intervenciju Švajcarske centralne banke (u daljem tekstu SNB). SNB je 06. septembra 2011. godine odlučila da veže kurs franka za evro, po  principu da se jedan evro ne sme menjati za manje od 1.20 franaka. Uvođenje te mere je izložilo SNB velikim troškovima, uz napomenu da je švajcarska ekonomija iskoristila prednosti njenog uvođenja i uspela da se prilagodi novim tržišnim uslovima (Bird, 2015).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a:bodyPr>
          <a:lstStyle/>
          <a:p>
            <a:pPr algn="just"/>
            <a:r>
              <a:rPr lang="en-US" sz="2000" dirty="0" err="1" smtClean="0">
                <a:latin typeface="Times New Roman" pitchFamily="18" charset="0"/>
                <a:cs typeface="Times New Roman" pitchFamily="18" charset="0"/>
              </a:rPr>
              <a:t>Nakon</a:t>
            </a:r>
            <a:r>
              <a:rPr lang="en-US" sz="2000" dirty="0" smtClean="0">
                <a:latin typeface="Times New Roman" pitchFamily="18" charset="0"/>
                <a:cs typeface="Times New Roman" pitchFamily="18" charset="0"/>
              </a:rPr>
              <a:t> tri </a:t>
            </a:r>
            <a:r>
              <a:rPr lang="en-US" sz="2000" dirty="0" err="1" smtClean="0">
                <a:latin typeface="Times New Roman" pitchFamily="18" charset="0"/>
                <a:cs typeface="Times New Roman" pitchFamily="18" charset="0"/>
              </a:rPr>
              <a:t>godine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održavanja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stabilnog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kursa</a:t>
            </a:r>
            <a:r>
              <a:rPr lang="en-US" sz="2000" dirty="0" smtClean="0">
                <a:latin typeface="Times New Roman" pitchFamily="18" charset="0"/>
                <a:cs typeface="Times New Roman" pitchFamily="18" charset="0"/>
              </a:rPr>
              <a:t>, SNB je 15.01.2015. </a:t>
            </a:r>
            <a:r>
              <a:rPr lang="en-US" sz="2000" dirty="0" err="1" smtClean="0">
                <a:latin typeface="Times New Roman" pitchFamily="18" charset="0"/>
                <a:cs typeface="Times New Roman" pitchFamily="18" charset="0"/>
              </a:rPr>
              <a:t>godine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odlučila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napusti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politiku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ograničavanja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najviše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vrednosti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franka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evru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Osnovni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razlog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za</a:t>
            </a:r>
            <a:r>
              <a:rPr lang="en-US" sz="2000" dirty="0" smtClean="0">
                <a:latin typeface="Times New Roman" pitchFamily="18" charset="0"/>
                <a:cs typeface="Times New Roman" pitchFamily="18" charset="0"/>
              </a:rPr>
              <a:t> to je </a:t>
            </a:r>
            <a:r>
              <a:rPr lang="en-US" sz="2000" dirty="0" err="1" smtClean="0">
                <a:latin typeface="Times New Roman" pitchFamily="18" charset="0"/>
                <a:cs typeface="Times New Roman" pitchFamily="18" charset="0"/>
              </a:rPr>
              <a:t>činjenica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tokom</a:t>
            </a:r>
            <a:r>
              <a:rPr lang="en-US" sz="2000" dirty="0" smtClean="0">
                <a:latin typeface="Times New Roman" pitchFamily="18" charset="0"/>
                <a:cs typeface="Times New Roman" pitchFamily="18" charset="0"/>
              </a:rPr>
              <a:t> 2014. </a:t>
            </a:r>
            <a:r>
              <a:rPr lang="en-US" sz="2000" dirty="0" err="1" smtClean="0">
                <a:latin typeface="Times New Roman" pitchFamily="18" charset="0"/>
                <a:cs typeface="Times New Roman" pitchFamily="18" charset="0"/>
              </a:rPr>
              <a:t>godine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evro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značajno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oslabio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dolaru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što</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dovelo</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slabljenja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franka</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odnosu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američku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valutu</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Važno</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istaći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je SNB </a:t>
            </a:r>
            <a:r>
              <a:rPr lang="en-US" sz="2000" dirty="0" err="1" smtClean="0">
                <a:latin typeface="Times New Roman" pitchFamily="18" charset="0"/>
                <a:cs typeface="Times New Roman" pitchFamily="18" charset="0"/>
              </a:rPr>
              <a:t>drugačija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većine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centralnih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banaka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jer</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organizovana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akcionarsko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društvo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čije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akcije</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visokom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procentu</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vlasništvu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administrativnih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oblasi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kantona</a:t>
            </a:r>
            <a:r>
              <a:rPr lang="en-US" sz="2000" dirty="0" smtClean="0">
                <a:latin typeface="Times New Roman" pitchFamily="18" charset="0"/>
                <a:cs typeface="Times New Roman" pitchFamily="18" charset="0"/>
              </a:rPr>
              <a:t>). SNB </a:t>
            </a:r>
            <a:r>
              <a:rPr lang="en-US" sz="2000" dirty="0" err="1" smtClean="0">
                <a:latin typeface="Times New Roman" pitchFamily="18" charset="0"/>
                <a:cs typeface="Times New Roman" pitchFamily="18" charset="0"/>
              </a:rPr>
              <a:t>svake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godine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isplaćuje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dividendu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svojim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akcionarima</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iznosu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od</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neto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dobiti</a:t>
            </a:r>
            <a:r>
              <a:rPr lang="en-US" sz="2000" dirty="0" smtClean="0">
                <a:latin typeface="Times New Roman" pitchFamily="18" charset="0"/>
                <a:cs typeface="Times New Roman" pitchFamily="18" charset="0"/>
              </a:rPr>
              <a:t>. Pad </a:t>
            </a:r>
            <a:r>
              <a:rPr lang="en-US" sz="2000" dirty="0" err="1" smtClean="0">
                <a:latin typeface="Times New Roman" pitchFamily="18" charset="0"/>
                <a:cs typeface="Times New Roman" pitchFamily="18" charset="0"/>
              </a:rPr>
              <a:t>cene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zlata</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doprineo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2013. </a:t>
            </a:r>
            <a:r>
              <a:rPr lang="en-US" sz="2000" dirty="0" err="1" smtClean="0">
                <a:latin typeface="Times New Roman" pitchFamily="18" charset="0"/>
                <a:cs typeface="Times New Roman" pitchFamily="18" charset="0"/>
              </a:rPr>
              <a:t>godine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dividenda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prvi</a:t>
            </a:r>
            <a:r>
              <a:rPr lang="en-US" sz="2000" dirty="0" smtClean="0">
                <a:latin typeface="Times New Roman" pitchFamily="18" charset="0"/>
                <a:cs typeface="Times New Roman" pitchFamily="18" charset="0"/>
              </a:rPr>
              <a:t> put ne </a:t>
            </a:r>
            <a:r>
              <a:rPr lang="en-US" sz="2000" dirty="0" err="1" smtClean="0">
                <a:latin typeface="Times New Roman" pitchFamily="18" charset="0"/>
                <a:cs typeface="Times New Roman" pitchFamily="18" charset="0"/>
              </a:rPr>
              <a:t>bude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isplaćena</a:t>
            </a:r>
            <a:r>
              <a:rPr lang="en-US" sz="2000" dirty="0" smtClean="0">
                <a:latin typeface="Times New Roman" pitchFamily="18" charset="0"/>
                <a:cs typeface="Times New Roman" pitchFamily="18" charset="0"/>
              </a:rPr>
              <a:t>. To je </a:t>
            </a:r>
            <a:r>
              <a:rPr lang="en-US" sz="2000" dirty="0" err="1" smtClean="0">
                <a:latin typeface="Times New Roman" pitchFamily="18" charset="0"/>
                <a:cs typeface="Times New Roman" pitchFamily="18" charset="0"/>
              </a:rPr>
              <a:t>uticalo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intenziviranje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zahteva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napusti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politika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ograničavanja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vrednosti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franka</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odnosu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evro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Uprkos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prognozama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stručnjaka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će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napuštanje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strategije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odbrane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franka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negativne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posledice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ekonomiju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finansijsko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tržište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Švajcarske</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januaru</a:t>
            </a:r>
            <a:r>
              <a:rPr lang="en-US" sz="2000" dirty="0" smtClean="0">
                <a:latin typeface="Times New Roman" pitchFamily="18" charset="0"/>
                <a:cs typeface="Times New Roman" pitchFamily="18" charset="0"/>
              </a:rPr>
              <a:t> 2015. </a:t>
            </a:r>
            <a:r>
              <a:rPr lang="en-US" sz="2000" dirty="0" err="1" smtClean="0">
                <a:latin typeface="Times New Roman" pitchFamily="18" charset="0"/>
                <a:cs typeface="Times New Roman" pitchFamily="18" charset="0"/>
              </a:rPr>
              <a:t>godine</a:t>
            </a:r>
            <a:r>
              <a:rPr lang="en-US" sz="2000" dirty="0" smtClean="0">
                <a:latin typeface="Times New Roman" pitchFamily="18" charset="0"/>
                <a:cs typeface="Times New Roman" pitchFamily="18" charset="0"/>
              </a:rPr>
              <a:t> je to </a:t>
            </a:r>
            <a:r>
              <a:rPr lang="en-US" sz="2000" dirty="0" err="1" smtClean="0">
                <a:latin typeface="Times New Roman" pitchFamily="18" charset="0"/>
                <a:cs typeface="Times New Roman" pitchFamily="18" charset="0"/>
              </a:rPr>
              <a:t>ipak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učinjeno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Negativni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efekti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apresijacije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franka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usledili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prelili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dužnike</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Srbiji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imaju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kredite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indeksirane</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toj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valuti</a:t>
            </a:r>
            <a:r>
              <a:rPr lang="en-US" sz="2000" dirty="0" smtClean="0">
                <a:latin typeface="Times New Roman" pitchFamily="18" charset="0"/>
                <a:cs typeface="Times New Roman" pitchFamily="18" charset="0"/>
              </a:rPr>
              <a:t>.</a:t>
            </a:r>
          </a:p>
          <a:p>
            <a:pPr algn="just"/>
            <a:r>
              <a:rPr lang="en-US" sz="1400" dirty="0" smtClean="0">
                <a:latin typeface="Times New Roman" pitchFamily="18" charset="0"/>
                <a:cs typeface="Times New Roman" pitchFamily="18" charset="0"/>
              </a:rPr>
              <a:t>IZVOR:  </a:t>
            </a:r>
            <a:r>
              <a:rPr lang="en-US" sz="1400" dirty="0" err="1" smtClean="0">
                <a:latin typeface="Times New Roman" pitchFamily="18" charset="0"/>
                <a:cs typeface="Times New Roman" pitchFamily="18" charset="0"/>
              </a:rPr>
              <a:t>dr</a:t>
            </a:r>
            <a:r>
              <a:rPr lang="en-US" sz="1400" dirty="0" smtClean="0">
                <a:latin typeface="Times New Roman" pitchFamily="18" charset="0"/>
                <a:cs typeface="Times New Roman" pitchFamily="18" charset="0"/>
              </a:rPr>
              <a:t> </a:t>
            </a:r>
            <a:r>
              <a:rPr lang="sr-Latn-RS" sz="1400" dirty="0" smtClean="0">
                <a:latin typeface="Times New Roman" pitchFamily="18" charset="0"/>
                <a:cs typeface="Times New Roman" pitchFamily="18" charset="0"/>
              </a:rPr>
              <a:t>Željko Račić – prezentacija “Nacionalni bankarski sistemi”</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latin typeface="Times New Roman" pitchFamily="18" charset="0"/>
                <a:cs typeface="Times New Roman" pitchFamily="18" charset="0"/>
              </a:rPr>
              <a:t>BANKARSKI SISTEM FRANCUSKE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4648200" cy="4873752"/>
          </a:xfrm>
        </p:spPr>
        <p:txBody>
          <a:bodyPr anchor="ctr"/>
          <a:lstStyle/>
          <a:p>
            <a:r>
              <a:rPr lang="sr-Latn-RS" sz="2800" dirty="0" smtClean="0">
                <a:latin typeface="Times New Roman" pitchFamily="18" charset="0"/>
                <a:cs typeface="Times New Roman" pitchFamily="18" charset="0"/>
              </a:rPr>
              <a:t>Zakon u Francuskoj 80-ih godina;</a:t>
            </a:r>
          </a:p>
          <a:p>
            <a:r>
              <a:rPr lang="sr-Latn-RS" sz="2800" dirty="0" smtClean="0">
                <a:latin typeface="Times New Roman" pitchFamily="18" charset="0"/>
                <a:cs typeface="Times New Roman" pitchFamily="18" charset="0"/>
              </a:rPr>
              <a:t>Pored centralne banke, na bankarskom tržištu Francuske posluju:</a:t>
            </a:r>
          </a:p>
          <a:p>
            <a:pPr marL="822960" lvl="1" indent="-457200">
              <a:buFont typeface="+mj-lt"/>
              <a:buAutoNum type="arabicPeriod"/>
            </a:pPr>
            <a:r>
              <a:rPr lang="en-US" sz="2800" dirty="0" smtClean="0">
                <a:latin typeface="Times New Roman" pitchFamily="18" charset="0"/>
                <a:cs typeface="Times New Roman" pitchFamily="18" charset="0"/>
              </a:rPr>
              <a:t>D</a:t>
            </a:r>
            <a:r>
              <a:rPr lang="sr-Latn-RS" sz="2800" dirty="0" smtClean="0">
                <a:latin typeface="Times New Roman" pitchFamily="18" charset="0"/>
                <a:cs typeface="Times New Roman" pitchFamily="18" charset="0"/>
              </a:rPr>
              <a:t>epozitne banke</a:t>
            </a:r>
          </a:p>
          <a:p>
            <a:pPr marL="822960" lvl="1" indent="-457200">
              <a:buFont typeface="+mj-lt"/>
              <a:buAutoNum type="arabicPeriod"/>
            </a:pPr>
            <a:r>
              <a:rPr lang="en-US" sz="2800" dirty="0" smtClean="0">
                <a:latin typeface="Times New Roman" pitchFamily="18" charset="0"/>
                <a:cs typeface="Times New Roman" pitchFamily="18" charset="0"/>
              </a:rPr>
              <a:t>P</a:t>
            </a:r>
            <a:r>
              <a:rPr lang="sr-Latn-RS" sz="2800" dirty="0" smtClean="0">
                <a:latin typeface="Times New Roman" pitchFamily="18" charset="0"/>
                <a:cs typeface="Times New Roman" pitchFamily="18" charset="0"/>
              </a:rPr>
              <a:t>oslovne banke</a:t>
            </a:r>
          </a:p>
          <a:p>
            <a:pPr marL="822960" lvl="1" indent="-457200">
              <a:buFont typeface="+mj-lt"/>
              <a:buAutoNum type="arabicPeriod"/>
            </a:pPr>
            <a:r>
              <a:rPr lang="en-US" sz="2800" dirty="0" smtClean="0">
                <a:latin typeface="Times New Roman" pitchFamily="18" charset="0"/>
                <a:cs typeface="Times New Roman" pitchFamily="18" charset="0"/>
              </a:rPr>
              <a:t>K</a:t>
            </a:r>
            <a:r>
              <a:rPr lang="sr-Latn-RS" sz="2800" dirty="0" smtClean="0">
                <a:latin typeface="Times New Roman" pitchFamily="18" charset="0"/>
                <a:cs typeface="Times New Roman" pitchFamily="18" charset="0"/>
              </a:rPr>
              <a:t>reditne banke</a:t>
            </a:r>
          </a:p>
          <a:p>
            <a:pPr marL="457200" indent="-457200">
              <a:buFont typeface="+mj-lt"/>
              <a:buAutoNum type="arabicPeriod"/>
            </a:pPr>
            <a:endParaRPr lang="en-US" dirty="0"/>
          </a:p>
        </p:txBody>
      </p:sp>
      <p:pic>
        <p:nvPicPr>
          <p:cNvPr id="4" name="Picture 3" descr="P1000553_Paris_I_Rue_Croix_des_Petits-Champs_Banque_de_France_reductwk.jpg"/>
          <p:cNvPicPr>
            <a:picLocks noChangeAspect="1"/>
          </p:cNvPicPr>
          <p:nvPr/>
        </p:nvPicPr>
        <p:blipFill>
          <a:blip r:embed="rId2" cstate="print"/>
          <a:stretch>
            <a:fillRect/>
          </a:stretch>
        </p:blipFill>
        <p:spPr>
          <a:xfrm>
            <a:off x="5257800" y="1828800"/>
            <a:ext cx="3657600" cy="3920169"/>
          </a:xfrm>
          <a:prstGeom prst="rect">
            <a:avLst/>
          </a:prstGeom>
        </p:spPr>
      </p:pic>
      <p:sp>
        <p:nvSpPr>
          <p:cNvPr id="5" name="TextBox 4"/>
          <p:cNvSpPr txBox="1"/>
          <p:nvPr/>
        </p:nvSpPr>
        <p:spPr>
          <a:xfrm>
            <a:off x="5257800" y="5943600"/>
            <a:ext cx="3429000" cy="646331"/>
          </a:xfrm>
          <a:prstGeom prst="rect">
            <a:avLst/>
          </a:prstGeom>
          <a:noFill/>
        </p:spPr>
        <p:txBody>
          <a:bodyPr wrap="square" rtlCol="0">
            <a:spAutoFit/>
          </a:bodyPr>
          <a:lstStyle/>
          <a:p>
            <a:r>
              <a:rPr lang="en-US" sz="1200" dirty="0" smtClean="0">
                <a:latin typeface="Times New Roman" pitchFamily="18" charset="0"/>
                <a:cs typeface="Times New Roman" pitchFamily="18" charset="0"/>
              </a:rPr>
              <a:t>I</a:t>
            </a:r>
            <a:r>
              <a:rPr lang="sr-Latn-RS" sz="1200" dirty="0" smtClean="0">
                <a:latin typeface="Times New Roman" pitchFamily="18" charset="0"/>
                <a:cs typeface="Times New Roman" pitchFamily="18" charset="0"/>
              </a:rPr>
              <a:t>zvor:</a:t>
            </a:r>
            <a:r>
              <a:rPr lang="en-US" sz="1200" dirty="0" smtClean="0">
                <a:latin typeface="Times New Roman" pitchFamily="18" charset="0"/>
                <a:cs typeface="Times New Roman" pitchFamily="18" charset="0"/>
              </a:rPr>
              <a:t>https://upload.wikimedia.org/wikipedia/commons/5/54/P1000553_Paris_I_Rue_Croix_des_Petits-Champs_Banque_de_France_reductwk.JPG</a:t>
            </a:r>
            <a:r>
              <a:rPr lang="sr-Latn-RS" sz="1200" dirty="0" smtClean="0">
                <a:latin typeface="Times New Roman" pitchFamily="18" charset="0"/>
                <a:cs typeface="Times New Roman" pitchFamily="18" charset="0"/>
              </a:rPr>
              <a:t> </a:t>
            </a:r>
            <a:endParaRPr lang="en-US" sz="1200" dirty="0">
              <a:latin typeface="Times New Roman" pitchFamily="18" charset="0"/>
              <a:cs typeface="Times New Roman" pitchFamily="18" charset="0"/>
            </a:endParaRPr>
          </a:p>
        </p:txBody>
      </p:sp>
      <p:sp>
        <p:nvSpPr>
          <p:cNvPr id="6" name="TextBox 5"/>
          <p:cNvSpPr txBox="1"/>
          <p:nvPr/>
        </p:nvSpPr>
        <p:spPr>
          <a:xfrm>
            <a:off x="5334000" y="1447800"/>
            <a:ext cx="3810000" cy="369332"/>
          </a:xfrm>
          <a:prstGeom prst="rect">
            <a:avLst/>
          </a:prstGeom>
          <a:noFill/>
        </p:spPr>
        <p:txBody>
          <a:bodyPr wrap="square" rtlCol="0">
            <a:spAutoFit/>
          </a:bodyPr>
          <a:lstStyle/>
          <a:p>
            <a:r>
              <a:rPr lang="sr-Latn-RS" b="1" i="1" dirty="0" smtClean="0"/>
              <a:t>Centralna banka Francuske</a:t>
            </a:r>
            <a:endParaRPr lang="en-US"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latin typeface="Times New Roman" pitchFamily="18" charset="0"/>
                <a:cs typeface="Times New Roman" pitchFamily="18" charset="0"/>
              </a:rPr>
              <a:t>BANKARSKI SISTEM FRANCUSKE</a:t>
            </a:r>
            <a:endParaRPr lang="en-US" dirty="0"/>
          </a:p>
        </p:txBody>
      </p:sp>
      <p:sp>
        <p:nvSpPr>
          <p:cNvPr id="3" name="Content Placeholder 2"/>
          <p:cNvSpPr>
            <a:spLocks noGrp="1"/>
          </p:cNvSpPr>
          <p:nvPr>
            <p:ph sz="quarter" idx="1"/>
          </p:nvPr>
        </p:nvSpPr>
        <p:spPr>
          <a:xfrm>
            <a:off x="457200" y="1600200"/>
            <a:ext cx="7467600" cy="3886200"/>
          </a:xfrm>
        </p:spPr>
        <p:txBody>
          <a:bodyPr anchor="ctr">
            <a:normAutofit/>
          </a:bodyPr>
          <a:lstStyle/>
          <a:p>
            <a:pPr algn="just"/>
            <a:r>
              <a:rPr lang="sr-Latn-RS" dirty="0" smtClean="0">
                <a:latin typeface="Times New Roman" pitchFamily="18" charset="0"/>
                <a:cs typeface="Times New Roman" pitchFamily="18" charset="0"/>
              </a:rPr>
              <a:t>Osnovana je 1800-te godine  sa mešovitim kapitalom</a:t>
            </a:r>
          </a:p>
          <a:p>
            <a:pPr algn="just"/>
            <a:r>
              <a:rPr lang="sr-Latn-RS" dirty="0" smtClean="0">
                <a:latin typeface="Times New Roman" pitchFamily="18" charset="0"/>
                <a:cs typeface="Times New Roman" pitchFamily="18" charset="0"/>
              </a:rPr>
              <a:t>Nacionalnizovana je 1945.godine</a:t>
            </a:r>
          </a:p>
          <a:p>
            <a:pPr algn="just"/>
            <a:r>
              <a:rPr lang="sr-Latn-RS" dirty="0" smtClean="0">
                <a:latin typeface="Times New Roman" pitchFamily="18" charset="0"/>
                <a:cs typeface="Times New Roman" pitchFamily="18" charset="0"/>
              </a:rPr>
              <a:t>Zakon o bankama </a:t>
            </a:r>
            <a:r>
              <a:rPr lang="sr-Latn-RS" dirty="0" smtClean="0">
                <a:latin typeface="Times New Roman" pitchFamily="18" charset="0"/>
                <a:cs typeface="Times New Roman" pitchFamily="18" charset="0"/>
              </a:rPr>
              <a:t>1984.godine – pokrenut talas liberalizacije i deregulacije sektora</a:t>
            </a:r>
            <a:endParaRPr lang="sr-Latn-R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smtClean="0">
                <a:latin typeface="Times New Roman" pitchFamily="18" charset="0"/>
                <a:cs typeface="Times New Roman" pitchFamily="18" charset="0"/>
              </a:rPr>
              <a:t>BANKARSKI SISTEM FRANCUSKE</a:t>
            </a:r>
            <a:endParaRPr lang="en-US" dirty="0"/>
          </a:p>
        </p:txBody>
      </p:sp>
      <p:sp>
        <p:nvSpPr>
          <p:cNvPr id="3" name="Content Placeholder 2"/>
          <p:cNvSpPr>
            <a:spLocks noGrp="1"/>
          </p:cNvSpPr>
          <p:nvPr>
            <p:ph sz="quarter" idx="1"/>
          </p:nvPr>
        </p:nvSpPr>
        <p:spPr>
          <a:xfrm>
            <a:off x="457200" y="1600200"/>
            <a:ext cx="7467600" cy="3810000"/>
          </a:xfrm>
        </p:spPr>
        <p:txBody>
          <a:bodyPr anchor="ctr"/>
          <a:lstStyle/>
          <a:p>
            <a:pPr algn="just"/>
            <a:r>
              <a:rPr lang="sr-Latn-RS" dirty="0" smtClean="0">
                <a:latin typeface="Times New Roman" pitchFamily="18" charset="0"/>
                <a:cs typeface="Times New Roman" pitchFamily="18" charset="0"/>
              </a:rPr>
              <a:t>Talas konsolidacije je uticao na smanjenje broja banaka na francuskom tržištu, koje je praćeno povećanjem univerzalnosti njihovog poslovanja</a:t>
            </a:r>
            <a:r>
              <a:rPr lang="sr-Latn-RS" dirty="0" smtClean="0">
                <a:latin typeface="Times New Roman" pitchFamily="18" charset="0"/>
                <a:cs typeface="Times New Roman" pitchFamily="18" charset="0"/>
              </a:rPr>
              <a:t>.</a:t>
            </a:r>
          </a:p>
          <a:p>
            <a:pPr algn="just"/>
            <a:r>
              <a:rPr lang="sr-Latn-RS" dirty="0" smtClean="0">
                <a:latin typeface="Times New Roman" pitchFamily="18" charset="0"/>
                <a:cs typeface="Times New Roman" pitchFamily="18" charset="0"/>
              </a:rPr>
              <a:t>Liberalizacija finansijskog tržišta uticala je na razvoj konkurencije u bankarskom sektoru.</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00px-Banca_d'Italia_-_panoramio_(2).jpg"/>
          <p:cNvPicPr>
            <a:picLocks noChangeAspect="1"/>
          </p:cNvPicPr>
          <p:nvPr/>
        </p:nvPicPr>
        <p:blipFill>
          <a:blip r:embed="rId2"/>
          <a:stretch>
            <a:fillRect/>
          </a:stretch>
        </p:blipFill>
        <p:spPr>
          <a:xfrm>
            <a:off x="1600200" y="3429000"/>
            <a:ext cx="5105400" cy="2590800"/>
          </a:xfrm>
          <a:prstGeom prst="rect">
            <a:avLst/>
          </a:prstGeom>
        </p:spPr>
      </p:pic>
      <p:sp>
        <p:nvSpPr>
          <p:cNvPr id="2" name="Title 1"/>
          <p:cNvSpPr>
            <a:spLocks noGrp="1"/>
          </p:cNvSpPr>
          <p:nvPr>
            <p:ph type="title"/>
          </p:nvPr>
        </p:nvSpPr>
        <p:spPr/>
        <p:txBody>
          <a:bodyPr>
            <a:normAutofit/>
          </a:bodyPr>
          <a:lstStyle/>
          <a:p>
            <a:pPr algn="ctr"/>
            <a:r>
              <a:rPr lang="sr-Latn-RS" sz="3200" b="1" cap="all" dirty="0" smtClean="0">
                <a:latin typeface="Times New Roman" pitchFamily="18" charset="0"/>
                <a:cs typeface="Times New Roman" pitchFamily="18" charset="0"/>
              </a:rPr>
              <a:t>Bankarski sistem Italije </a:t>
            </a:r>
            <a:endParaRPr lang="en-US" sz="3200" b="1" cap="all" dirty="0">
              <a:latin typeface="Times New Roman" pitchFamily="18" charset="0"/>
              <a:cs typeface="Times New Roman" pitchFamily="18" charset="0"/>
            </a:endParaRPr>
          </a:p>
        </p:txBody>
      </p:sp>
      <p:sp>
        <p:nvSpPr>
          <p:cNvPr id="6" name="TextBox 5"/>
          <p:cNvSpPr txBox="1"/>
          <p:nvPr/>
        </p:nvSpPr>
        <p:spPr>
          <a:xfrm>
            <a:off x="1524000" y="6096000"/>
            <a:ext cx="5638800" cy="523220"/>
          </a:xfrm>
          <a:prstGeom prst="rect">
            <a:avLst/>
          </a:prstGeom>
          <a:noFill/>
        </p:spPr>
        <p:txBody>
          <a:bodyPr wrap="square" rtlCol="0">
            <a:spAutoFit/>
          </a:bodyPr>
          <a:lstStyle/>
          <a:p>
            <a:r>
              <a:rPr lang="sr-Latn-RS" sz="1400" dirty="0" smtClean="0">
                <a:latin typeface="Times New Roman" pitchFamily="18" charset="0"/>
                <a:cs typeface="Times New Roman" pitchFamily="18" charset="0"/>
              </a:rPr>
              <a:t>Izvor: </a:t>
            </a:r>
            <a:r>
              <a:rPr lang="en-US" sz="1400" dirty="0" smtClean="0">
                <a:latin typeface="Times New Roman" pitchFamily="18" charset="0"/>
                <a:cs typeface="Times New Roman" pitchFamily="18" charset="0"/>
              </a:rPr>
              <a:t>https://bs.wikipedia.org/wiki/Datoteka:Banca_d%27Italia_-_panoramio_(2).jpg</a:t>
            </a:r>
            <a:endParaRPr lang="en-US" sz="14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sr-Latn-RS" dirty="0" smtClean="0"/>
              <a:t>Bankarski sektor Italije je bio strogo regulisan;</a:t>
            </a:r>
          </a:p>
          <a:p>
            <a:r>
              <a:rPr lang="sr-Latn-RS" dirty="0" smtClean="0"/>
              <a:t>Transformacija bankarskog sektora </a:t>
            </a:r>
          </a:p>
          <a:p>
            <a:pPr algn="ctr">
              <a:buNone/>
            </a:pPr>
            <a:r>
              <a:rPr lang="sr-Latn-RS" b="1" i="1" dirty="0" smtClean="0"/>
              <a:t>Centralna banka Italije </a:t>
            </a:r>
            <a:r>
              <a:rPr lang="sr-Latn-RS" b="1" i="1" dirty="0" smtClean="0"/>
              <a:t>1893.godine</a:t>
            </a:r>
            <a:endParaRPr lang="sr-Latn-RS" b="1" i="1" dirty="0" smtClean="0"/>
          </a:p>
          <a:p>
            <a:pPr algn="ctr">
              <a:buNone/>
            </a:pPr>
            <a:endParaRPr lang="sr-Latn-RS" b="1" i="1" dirty="0" smtClean="0"/>
          </a:p>
          <a:p>
            <a:pPr algn="ctr">
              <a:buNone/>
            </a:pPr>
            <a:endParaRPr lang="sr-Latn-RS" b="1" i="1" dirty="0" smtClean="0"/>
          </a:p>
          <a:p>
            <a:pPr algn="ctr">
              <a:buNone/>
            </a:pPr>
            <a:endParaRPr lang="sr-Latn-RS" b="1" i="1" dirty="0" smtClean="0"/>
          </a:p>
          <a:p>
            <a:pPr algn="ctr">
              <a:buNone/>
            </a:pPr>
            <a:endParaRPr lang="sr-Latn-RS" b="1" i="1" dirty="0" smtClean="0"/>
          </a:p>
          <a:p>
            <a:pPr algn="ctr">
              <a:buNone/>
            </a:pPr>
            <a:endParaRPr lang="sr-Latn-RS" b="1" i="1" dirty="0" smtClean="0"/>
          </a:p>
          <a:p>
            <a:pPr algn="ctr">
              <a:buNone/>
            </a:pPr>
            <a:endParaRPr lang="sr-Latn-RS" b="1" i="1" dirty="0" smtClean="0"/>
          </a:p>
          <a:p>
            <a:pPr algn="ctr">
              <a:buNone/>
            </a:pPr>
            <a:endParaRPr lang="sr-Latn-RS" b="1" i="1" dirty="0" smtClean="0"/>
          </a:p>
          <a:p>
            <a:pPr algn="ctr">
              <a:buNone/>
            </a:pPr>
            <a:endParaRPr lang="sr-Latn-RS" b="1"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RS" sz="3200" b="1" cap="all" dirty="0" smtClean="0">
                <a:latin typeface="Times New Roman" pitchFamily="18" charset="0"/>
                <a:cs typeface="Times New Roman" pitchFamily="18" charset="0"/>
              </a:rPr>
              <a:t>Bankarski sistem italije</a:t>
            </a:r>
            <a:endParaRPr lang="en-US" sz="3200" b="1" cap="all"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sr-Latn-RS" dirty="0" smtClean="0">
                <a:latin typeface="Times New Roman" pitchFamily="18" charset="0"/>
                <a:cs typeface="Times New Roman" pitchFamily="18" charset="0"/>
              </a:rPr>
              <a:t>U okviru bankarskog sektora posluju:</a:t>
            </a:r>
          </a:p>
          <a:p>
            <a:pPr marL="822960" lvl="1" indent="-457200">
              <a:buFont typeface="+mj-lt"/>
              <a:buAutoNum type="arabicPeriod"/>
            </a:pPr>
            <a:r>
              <a:rPr lang="en-US" sz="2400" dirty="0" smtClean="0">
                <a:latin typeface="Times New Roman" pitchFamily="18" charset="0"/>
                <a:cs typeface="Times New Roman" pitchFamily="18" charset="0"/>
              </a:rPr>
              <a:t>C</a:t>
            </a:r>
            <a:r>
              <a:rPr lang="sr-Latn-RS" sz="2400" dirty="0" smtClean="0">
                <a:latin typeface="Times New Roman" pitchFamily="18" charset="0"/>
                <a:cs typeface="Times New Roman" pitchFamily="18" charset="0"/>
              </a:rPr>
              <a:t>entralna banka</a:t>
            </a:r>
          </a:p>
          <a:p>
            <a:pPr marL="822960" lvl="1" indent="-457200">
              <a:buFont typeface="+mj-lt"/>
              <a:buAutoNum type="arabicPeriod"/>
            </a:pPr>
            <a:r>
              <a:rPr lang="en-US" sz="2400" dirty="0" smtClean="0">
                <a:latin typeface="Times New Roman" pitchFamily="18" charset="0"/>
                <a:cs typeface="Times New Roman" pitchFamily="18" charset="0"/>
              </a:rPr>
              <a:t>B</a:t>
            </a:r>
            <a:r>
              <a:rPr lang="sr-Latn-RS" sz="2400" dirty="0" smtClean="0">
                <a:latin typeface="Times New Roman" pitchFamily="18" charset="0"/>
                <a:cs typeface="Times New Roman" pitchFamily="18" charset="0"/>
              </a:rPr>
              <a:t>anke javnog prava</a:t>
            </a:r>
          </a:p>
          <a:p>
            <a:pPr marL="822960" lvl="1" indent="-457200">
              <a:buFont typeface="+mj-lt"/>
              <a:buAutoNum type="arabicPeriod"/>
            </a:pPr>
            <a:r>
              <a:rPr lang="en-US" sz="2400" dirty="0" smtClean="0">
                <a:latin typeface="Times New Roman" pitchFamily="18" charset="0"/>
                <a:cs typeface="Times New Roman" pitchFamily="18" charset="0"/>
              </a:rPr>
              <a:t>B</a:t>
            </a:r>
            <a:r>
              <a:rPr lang="sr-Latn-RS" sz="2400" dirty="0" smtClean="0">
                <a:latin typeface="Times New Roman" pitchFamily="18" charset="0"/>
                <a:cs typeface="Times New Roman" pitchFamily="18" charset="0"/>
              </a:rPr>
              <a:t>anke od nacionalnog značaja </a:t>
            </a:r>
          </a:p>
          <a:p>
            <a:pPr marL="822960" lvl="1" indent="-457200">
              <a:buFont typeface="+mj-lt"/>
              <a:buAutoNum type="arabicPeriod"/>
            </a:pPr>
            <a:r>
              <a:rPr lang="en-US" sz="2400" dirty="0" smtClean="0">
                <a:latin typeface="Times New Roman" pitchFamily="18" charset="0"/>
                <a:cs typeface="Times New Roman" pitchFamily="18" charset="0"/>
              </a:rPr>
              <a:t>B</a:t>
            </a:r>
            <a:r>
              <a:rPr lang="sr-Latn-RS" sz="2400" dirty="0" smtClean="0">
                <a:latin typeface="Times New Roman" pitchFamily="18" charset="0"/>
                <a:cs typeface="Times New Roman" pitchFamily="18" charset="0"/>
              </a:rPr>
              <a:t>anke običnog kredita</a:t>
            </a:r>
          </a:p>
          <a:p>
            <a:pPr marL="822960" lvl="1" indent="-457200">
              <a:buFont typeface="+mj-lt"/>
              <a:buAutoNum type="arabicPeriod"/>
            </a:pPr>
            <a:r>
              <a:rPr lang="en-US" sz="2400" dirty="0" smtClean="0">
                <a:latin typeface="Times New Roman" pitchFamily="18" charset="0"/>
                <a:cs typeface="Times New Roman" pitchFamily="18" charset="0"/>
              </a:rPr>
              <a:t>N</a:t>
            </a:r>
            <a:r>
              <a:rPr lang="sr-Latn-RS" sz="2400" dirty="0" smtClean="0">
                <a:latin typeface="Times New Roman" pitchFamily="18" charset="0"/>
                <a:cs typeface="Times New Roman" pitchFamily="18" charset="0"/>
              </a:rPr>
              <a:t>arodne banke</a:t>
            </a:r>
          </a:p>
          <a:p>
            <a:pPr marL="822960" lvl="1" indent="-457200">
              <a:buFont typeface="+mj-lt"/>
              <a:buAutoNum type="arabicPeriod"/>
            </a:pPr>
            <a:r>
              <a:rPr lang="en-US" sz="2400" dirty="0" smtClean="0">
                <a:latin typeface="Times New Roman" pitchFamily="18" charset="0"/>
                <a:cs typeface="Times New Roman" pitchFamily="18" charset="0"/>
              </a:rPr>
              <a:t>Š</a:t>
            </a:r>
            <a:r>
              <a:rPr lang="sr-Latn-RS" sz="2400" dirty="0" smtClean="0">
                <a:latin typeface="Times New Roman" pitchFamily="18" charset="0"/>
                <a:cs typeface="Times New Roman" pitchFamily="18" charset="0"/>
              </a:rPr>
              <a:t>tedionice</a:t>
            </a:r>
          </a:p>
          <a:p>
            <a:pPr marL="822960" lvl="1" indent="-457200">
              <a:buFont typeface="+mj-lt"/>
              <a:buAutoNum type="arabicPeriod"/>
            </a:pPr>
            <a:r>
              <a:rPr lang="en-US" sz="2400" dirty="0" smtClean="0">
                <a:latin typeface="Times New Roman" pitchFamily="18" charset="0"/>
                <a:cs typeface="Times New Roman" pitchFamily="18" charset="0"/>
              </a:rPr>
              <a:t>S</a:t>
            </a:r>
            <a:r>
              <a:rPr lang="sr-Latn-RS" sz="2400" dirty="0" smtClean="0">
                <a:latin typeface="Times New Roman" pitchFamily="18" charset="0"/>
                <a:cs typeface="Times New Roman" pitchFamily="18" charset="0"/>
              </a:rPr>
              <a:t>pecijalne kreditne institucije za srednjeročno i dugoročno finansiranje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sr-Latn-RS" b="1" dirty="0" smtClean="0">
                <a:latin typeface="Times New Roman" pitchFamily="18" charset="0"/>
                <a:cs typeface="Times New Roman" pitchFamily="18" charset="0"/>
              </a:rPr>
              <a:t>BANKARSKI SISTEM ŠPANIJE</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sr-Latn-RS" sz="2800" dirty="0" smtClean="0">
                <a:latin typeface="Times New Roman" pitchFamily="18" charset="0"/>
                <a:cs typeface="Times New Roman" pitchFamily="18" charset="0"/>
              </a:rPr>
              <a:t>Peti po veličini u Evropi</a:t>
            </a:r>
          </a:p>
          <a:p>
            <a:r>
              <a:rPr lang="sr-Latn-RS" sz="2800" dirty="0" smtClean="0">
                <a:latin typeface="Times New Roman" pitchFamily="18" charset="0"/>
                <a:cs typeface="Times New Roman" pitchFamily="18" charset="0"/>
              </a:rPr>
              <a:t>Koncept univerzalne banke</a:t>
            </a:r>
          </a:p>
          <a:p>
            <a:r>
              <a:rPr lang="sr-Latn-RS" sz="2800" dirty="0" smtClean="0">
                <a:latin typeface="Times New Roman" pitchFamily="18" charset="0"/>
                <a:cs typeface="Times New Roman" pitchFamily="18" charset="0"/>
              </a:rPr>
              <a:t>Posluju i sledeće institucije:</a:t>
            </a:r>
          </a:p>
          <a:p>
            <a:pPr marL="822960" lvl="1" indent="-457200">
              <a:buFont typeface="+mj-lt"/>
              <a:buAutoNum type="arabicPeriod"/>
            </a:pPr>
            <a:r>
              <a:rPr lang="en-US" sz="2800" dirty="0" smtClean="0">
                <a:latin typeface="Times New Roman" pitchFamily="18" charset="0"/>
                <a:cs typeface="Times New Roman" pitchFamily="18" charset="0"/>
              </a:rPr>
              <a:t>C</a:t>
            </a:r>
            <a:r>
              <a:rPr lang="sr-Latn-RS" sz="2800" dirty="0" smtClean="0">
                <a:latin typeface="Times New Roman" pitchFamily="18" charset="0"/>
                <a:cs typeface="Times New Roman" pitchFamily="18" charset="0"/>
              </a:rPr>
              <a:t>entralna banka</a:t>
            </a:r>
          </a:p>
          <a:p>
            <a:pPr marL="822960" lvl="1" indent="-457200">
              <a:buFont typeface="+mj-lt"/>
              <a:buAutoNum type="arabicPeriod"/>
            </a:pPr>
            <a:r>
              <a:rPr lang="en-US" sz="2800" dirty="0" smtClean="0">
                <a:latin typeface="Times New Roman" pitchFamily="18" charset="0"/>
                <a:cs typeface="Times New Roman" pitchFamily="18" charset="0"/>
              </a:rPr>
              <a:t>K</a:t>
            </a:r>
            <a:r>
              <a:rPr lang="sr-Latn-RS" sz="2800" dirty="0" smtClean="0">
                <a:latin typeface="Times New Roman" pitchFamily="18" charset="0"/>
                <a:cs typeface="Times New Roman" pitchFamily="18" charset="0"/>
              </a:rPr>
              <a:t>omercijalne banke</a:t>
            </a:r>
          </a:p>
          <a:p>
            <a:pPr marL="822960" lvl="1" indent="-457200">
              <a:buFont typeface="+mj-lt"/>
              <a:buAutoNum type="arabicPeriod"/>
            </a:pPr>
            <a:r>
              <a:rPr lang="en-US" sz="2800" dirty="0" smtClean="0">
                <a:latin typeface="Times New Roman" pitchFamily="18" charset="0"/>
                <a:cs typeface="Times New Roman" pitchFamily="18" charset="0"/>
              </a:rPr>
              <a:t>Š</a:t>
            </a:r>
            <a:r>
              <a:rPr lang="sr-Latn-RS" sz="2800" dirty="0" smtClean="0">
                <a:latin typeface="Times New Roman" pitchFamily="18" charset="0"/>
                <a:cs typeface="Times New Roman" pitchFamily="18" charset="0"/>
              </a:rPr>
              <a:t>tedionice</a:t>
            </a:r>
          </a:p>
          <a:p>
            <a:pPr marL="822960" lvl="1" indent="-457200">
              <a:buFont typeface="+mj-lt"/>
              <a:buAutoNum type="arabicPeriod"/>
            </a:pPr>
            <a:r>
              <a:rPr lang="en-US" sz="2800" dirty="0" smtClean="0">
                <a:latin typeface="Times New Roman" pitchFamily="18" charset="0"/>
                <a:cs typeface="Times New Roman" pitchFamily="18" charset="0"/>
              </a:rPr>
              <a:t>K</a:t>
            </a:r>
            <a:r>
              <a:rPr lang="sr-Latn-RS" sz="2800" dirty="0" smtClean="0">
                <a:latin typeface="Times New Roman" pitchFamily="18" charset="0"/>
                <a:cs typeface="Times New Roman" pitchFamily="18" charset="0"/>
              </a:rPr>
              <a:t>ooperativne banke</a:t>
            </a:r>
          </a:p>
          <a:p>
            <a:pPr marL="822960" lvl="1" indent="-457200">
              <a:buFont typeface="+mj-lt"/>
              <a:buAutoNum type="arabicPeriod"/>
            </a:pPr>
            <a:r>
              <a:rPr lang="en-US" sz="2800" dirty="0" smtClean="0">
                <a:latin typeface="Times New Roman" pitchFamily="18" charset="0"/>
                <a:cs typeface="Times New Roman" pitchFamily="18" charset="0"/>
              </a:rPr>
              <a:t>S</a:t>
            </a:r>
            <a:r>
              <a:rPr lang="sr-Latn-RS" sz="2800" dirty="0" smtClean="0">
                <a:latin typeface="Times New Roman" pitchFamily="18" charset="0"/>
                <a:cs typeface="Times New Roman" pitchFamily="18" charset="0"/>
              </a:rPr>
              <a:t>pecijalizovane kreditne institucije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sr-Latn-RS" b="1" dirty="0" smtClean="0">
                <a:latin typeface="Times New Roman" pitchFamily="18" charset="0"/>
                <a:cs typeface="Times New Roman" pitchFamily="18" charset="0"/>
              </a:rPr>
              <a:t>BANKARSKI SISTEM ŠPANIJE</a:t>
            </a:r>
            <a:endParaRPr lang="en-US" dirty="0"/>
          </a:p>
        </p:txBody>
      </p:sp>
      <p:sp>
        <p:nvSpPr>
          <p:cNvPr id="3" name="Content Placeholder 2"/>
          <p:cNvSpPr>
            <a:spLocks noGrp="1"/>
          </p:cNvSpPr>
          <p:nvPr>
            <p:ph sz="quarter" idx="1"/>
          </p:nvPr>
        </p:nvSpPr>
        <p:spPr/>
        <p:txBody>
          <a:bodyPr>
            <a:normAutofit/>
          </a:bodyPr>
          <a:lstStyle/>
          <a:p>
            <a:pPr algn="just"/>
            <a:r>
              <a:rPr lang="en-US" sz="3200" dirty="0" smtClean="0">
                <a:latin typeface="Times New Roman" pitchFamily="18" charset="0"/>
                <a:cs typeface="Times New Roman" pitchFamily="18" charset="0"/>
              </a:rPr>
              <a:t>C</a:t>
            </a:r>
            <a:r>
              <a:rPr lang="sr-Latn-RS" sz="3200" dirty="0" smtClean="0">
                <a:latin typeface="Times New Roman" pitchFamily="18" charset="0"/>
                <a:cs typeface="Times New Roman" pitchFamily="18" charset="0"/>
              </a:rPr>
              <a:t>entralna banka Španije osnovana je 1782.godine sa sedištem u Madridu</a:t>
            </a:r>
          </a:p>
          <a:p>
            <a:pPr algn="just"/>
            <a:r>
              <a:rPr lang="sr-Latn-RS" sz="3200" dirty="0" smtClean="0">
                <a:latin typeface="Times New Roman" pitchFamily="18" charset="0"/>
                <a:cs typeface="Times New Roman" pitchFamily="18" charset="0"/>
              </a:rPr>
              <a:t>1969.godine je nacionalizovana</a:t>
            </a:r>
          </a:p>
          <a:p>
            <a:pPr algn="just"/>
            <a:r>
              <a:rPr lang="sr-Latn-RS" sz="3200" dirty="0" smtClean="0">
                <a:latin typeface="Times New Roman" pitchFamily="18" charset="0"/>
                <a:cs typeface="Times New Roman" pitchFamily="18" charset="0"/>
              </a:rPr>
              <a:t>1998. godine je integrisana u Evropski sistem centralnih banaka i tada uvodi evro kao zvaničnu valutu</a:t>
            </a:r>
          </a:p>
          <a:p>
            <a:pPr algn="just"/>
            <a:r>
              <a:rPr lang="sr-Latn-RS" sz="3200" dirty="0" smtClean="0">
                <a:latin typeface="Times New Roman" pitchFamily="18" charset="0"/>
                <a:cs typeface="Times New Roman" pitchFamily="18" charset="0"/>
              </a:rPr>
              <a:t>U bankarskom sektoru dominiraju univerzalne banke</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sr-Latn-RS" b="1" dirty="0" smtClean="0">
                <a:latin typeface="Times New Roman" pitchFamily="18" charset="0"/>
                <a:cs typeface="Times New Roman" pitchFamily="18" charset="0"/>
              </a:rPr>
              <a:t>BANKARSKI SISTEM ŠVAJCARSKE </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sr-Latn-RS" dirty="0" smtClean="0">
                <a:latin typeface="Times New Roman" pitchFamily="18" charset="0"/>
                <a:cs typeface="Times New Roman" pitchFamily="18" charset="0"/>
              </a:rPr>
              <a:t>Među najrazvijenijih u svetu</a:t>
            </a:r>
          </a:p>
          <a:p>
            <a:r>
              <a:rPr lang="sr-Latn-RS" dirty="0" smtClean="0">
                <a:latin typeface="Times New Roman" pitchFamily="18" charset="0"/>
                <a:cs typeface="Times New Roman" pitchFamily="18" charset="0"/>
              </a:rPr>
              <a:t>U okviru bankarskog sistema posluju:</a:t>
            </a:r>
          </a:p>
          <a:p>
            <a:pPr marL="822960" lvl="1" indent="-457200">
              <a:buFont typeface="+mj-lt"/>
              <a:buAutoNum type="arabicPeriod"/>
            </a:pPr>
            <a:r>
              <a:rPr lang="en-US" sz="2400" dirty="0" smtClean="0">
                <a:latin typeface="Times New Roman" pitchFamily="18" charset="0"/>
                <a:cs typeface="Times New Roman" pitchFamily="18" charset="0"/>
              </a:rPr>
              <a:t>C</a:t>
            </a:r>
            <a:r>
              <a:rPr lang="sr-Latn-RS" sz="2400" dirty="0" smtClean="0">
                <a:latin typeface="Times New Roman" pitchFamily="18" charset="0"/>
                <a:cs typeface="Times New Roman" pitchFamily="18" charset="0"/>
              </a:rPr>
              <a:t>entralna banka</a:t>
            </a:r>
          </a:p>
          <a:p>
            <a:pPr marL="822960" lvl="1" indent="-457200">
              <a:buFont typeface="+mj-lt"/>
              <a:buAutoNum type="arabicPeriod"/>
            </a:pPr>
            <a:r>
              <a:rPr lang="en-US" sz="2400" dirty="0" smtClean="0">
                <a:latin typeface="Times New Roman" pitchFamily="18" charset="0"/>
                <a:cs typeface="Times New Roman" pitchFamily="18" charset="0"/>
              </a:rPr>
              <a:t>K</a:t>
            </a:r>
            <a:r>
              <a:rPr lang="sr-Latn-RS" sz="2400" dirty="0" smtClean="0">
                <a:latin typeface="Times New Roman" pitchFamily="18" charset="0"/>
                <a:cs typeface="Times New Roman" pitchFamily="18" charset="0"/>
              </a:rPr>
              <a:t>antonalne banke</a:t>
            </a:r>
          </a:p>
          <a:p>
            <a:pPr marL="822960" lvl="1" indent="-457200">
              <a:buFont typeface="+mj-lt"/>
              <a:buAutoNum type="arabicPeriod"/>
            </a:pPr>
            <a:r>
              <a:rPr lang="en-US" sz="2400" dirty="0" smtClean="0">
                <a:latin typeface="Times New Roman" pitchFamily="18" charset="0"/>
                <a:cs typeface="Times New Roman" pitchFamily="18" charset="0"/>
              </a:rPr>
              <a:t>V</a:t>
            </a:r>
            <a:r>
              <a:rPr lang="sr-Latn-RS" sz="2400" dirty="0" smtClean="0">
                <a:latin typeface="Times New Roman" pitchFamily="18" charset="0"/>
                <a:cs typeface="Times New Roman" pitchFamily="18" charset="0"/>
              </a:rPr>
              <a:t>elike banke</a:t>
            </a:r>
          </a:p>
          <a:p>
            <a:pPr marL="822960" lvl="1" indent="-457200">
              <a:buFont typeface="+mj-lt"/>
              <a:buAutoNum type="arabicPeriod"/>
            </a:pPr>
            <a:r>
              <a:rPr lang="en-US" sz="2400" dirty="0" smtClean="0">
                <a:latin typeface="Times New Roman" pitchFamily="18" charset="0"/>
                <a:cs typeface="Times New Roman" pitchFamily="18" charset="0"/>
              </a:rPr>
              <a:t>L</a:t>
            </a:r>
            <a:r>
              <a:rPr lang="sr-Latn-RS" sz="2400" dirty="0" smtClean="0">
                <a:latin typeface="Times New Roman" pitchFamily="18" charset="0"/>
                <a:cs typeface="Times New Roman" pitchFamily="18" charset="0"/>
              </a:rPr>
              <a:t>okalne banke</a:t>
            </a:r>
          </a:p>
          <a:p>
            <a:pPr marL="822960" lvl="1" indent="-457200">
              <a:buFont typeface="+mj-lt"/>
              <a:buAutoNum type="arabicPeriod"/>
            </a:pPr>
            <a:r>
              <a:rPr lang="en-US" sz="2400" dirty="0" smtClean="0">
                <a:latin typeface="Times New Roman" pitchFamily="18" charset="0"/>
                <a:cs typeface="Times New Roman" pitchFamily="18" charset="0"/>
              </a:rPr>
              <a:t>Š</a:t>
            </a:r>
            <a:r>
              <a:rPr lang="sr-Latn-RS" sz="2400" dirty="0" smtClean="0">
                <a:latin typeface="Times New Roman" pitchFamily="18" charset="0"/>
                <a:cs typeface="Times New Roman" pitchFamily="18" charset="0"/>
              </a:rPr>
              <a:t>tedionice</a:t>
            </a:r>
          </a:p>
          <a:p>
            <a:pPr marL="822960" lvl="1" indent="-457200">
              <a:buFont typeface="+mj-lt"/>
              <a:buAutoNum type="arabicPeriod"/>
            </a:pPr>
            <a:r>
              <a:rPr lang="en-US" sz="2400" dirty="0" smtClean="0">
                <a:latin typeface="Times New Roman" pitchFamily="18" charset="0"/>
                <a:cs typeface="Times New Roman" pitchFamily="18" charset="0"/>
              </a:rPr>
              <a:t>P</a:t>
            </a:r>
            <a:r>
              <a:rPr lang="sr-Latn-RS" sz="2400" dirty="0" smtClean="0">
                <a:latin typeface="Times New Roman" pitchFamily="18" charset="0"/>
                <a:cs typeface="Times New Roman" pitchFamily="18" charset="0"/>
              </a:rPr>
              <a:t>rivatne banke</a:t>
            </a:r>
          </a:p>
          <a:p>
            <a:pPr marL="822960" lvl="1" indent="-457200">
              <a:buFont typeface="+mj-lt"/>
              <a:buAutoNum type="arabicPeriod"/>
            </a:pPr>
            <a:r>
              <a:rPr lang="en-US" sz="2400" dirty="0" smtClean="0">
                <a:latin typeface="Times New Roman" pitchFamily="18" charset="0"/>
                <a:cs typeface="Times New Roman" pitchFamily="18" charset="0"/>
              </a:rPr>
              <a:t>S</a:t>
            </a:r>
            <a:r>
              <a:rPr lang="sr-Latn-RS" sz="2400" dirty="0" smtClean="0">
                <a:latin typeface="Times New Roman" pitchFamily="18" charset="0"/>
                <a:cs typeface="Times New Roman" pitchFamily="18" charset="0"/>
              </a:rPr>
              <a:t>eoske kreditne zadruge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2086</TotalTime>
  <Words>711</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KOMPARACIJA BANKARSKIH SISTEMA  - NASTAVAK -</vt:lpstr>
      <vt:lpstr>BANKARSKI SISTEM FRANCUSKE</vt:lpstr>
      <vt:lpstr>BANKARSKI SISTEM FRANCUSKE</vt:lpstr>
      <vt:lpstr>BANKARSKI SISTEM FRANCUSKE</vt:lpstr>
      <vt:lpstr>Bankarski sistem Italije </vt:lpstr>
      <vt:lpstr>Bankarski sistem italije</vt:lpstr>
      <vt:lpstr>BANKARSKI SISTEM ŠPANIJE</vt:lpstr>
      <vt:lpstr>BANKARSKI SISTEM ŠPANIJE</vt:lpstr>
      <vt:lpstr>BANKARSKI SISTEM ŠVAJCARSKE </vt:lpstr>
      <vt:lpstr>BANKARSKI SISTEM ŠVAJCARSKE </vt:lpstr>
      <vt:lpstr>Bankarstvo tranzicionih zemalja</vt:lpstr>
      <vt:lpstr>PowerPoint Presentation</vt:lpstr>
      <vt:lpstr>- ZANIMLJIVOST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Nataša Gerštner</cp:lastModifiedBy>
  <cp:revision>27</cp:revision>
  <dcterms:created xsi:type="dcterms:W3CDTF">2021-11-21T18:15:55Z</dcterms:created>
  <dcterms:modified xsi:type="dcterms:W3CDTF">2021-12-01T09:54:57Z</dcterms:modified>
</cp:coreProperties>
</file>