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6E0BDFE-F91B-466B-BBCC-C913F975E2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0BDFE-F91B-466B-BBCC-C913F975E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0BDFE-F91B-466B-BBCC-C913F975E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0BDFE-F91B-466B-BBCC-C913F975E2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0BDFE-F91B-466B-BBCC-C913F975E2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0BDFE-F91B-466B-BBCC-C913F975E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0BDFE-F91B-466B-BBCC-C913F975E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E0BDFE-F91B-466B-BBCC-C913F975E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E0BDFE-F91B-466B-BBCC-C913F975E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0BDFE-F91B-466B-BBCC-C913F975E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4F4419-282A-48A8-ABDE-528A6A89BAFD}"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6E0BDFE-F91B-466B-BBCC-C913F975E25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4F4419-282A-48A8-ABDE-528A6A89BAFD}" type="datetimeFigureOut">
              <a:rPr lang="en-US" smtClean="0"/>
              <a:pPr/>
              <a:t>12/29/2021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E0BDFE-F91B-466B-BBCC-C913F975E25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sr-Latn-RS" dirty="0"/>
              <a:t>INSTRUMENTI </a:t>
            </a:r>
            <a:r>
              <a:rPr lang="sr-Latn-RS" dirty="0" smtClean="0"/>
              <a:t>MEĐUNARODNOG </a:t>
            </a:r>
            <a:r>
              <a:rPr lang="sr-Latn-RS" dirty="0"/>
              <a:t>PLATNOG PROMETA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RS" sz="4000" b="1" dirty="0"/>
              <a:t>BANKARSKA GARANCIJA</a:t>
            </a:r>
            <a:r>
              <a:rPr lang="en-US" b="1" dirty="0" smtClean="0"/>
              <a:t/>
            </a:r>
            <a:br>
              <a:rPr lang="en-US" b="1" dirty="0" smtClean="0"/>
            </a:br>
            <a:endParaRPr lang="en-US" dirty="0"/>
          </a:p>
        </p:txBody>
      </p:sp>
      <p:sp>
        <p:nvSpPr>
          <p:cNvPr id="3" name="Content Placeholder 2"/>
          <p:cNvSpPr>
            <a:spLocks noGrp="1"/>
          </p:cNvSpPr>
          <p:nvPr>
            <p:ph idx="1"/>
          </p:nvPr>
        </p:nvSpPr>
        <p:spPr>
          <a:xfrm>
            <a:off x="457200" y="1285860"/>
            <a:ext cx="8229600" cy="5357850"/>
          </a:xfrm>
        </p:spPr>
        <p:txBody>
          <a:bodyPr>
            <a:normAutofit/>
          </a:bodyPr>
          <a:lstStyle/>
          <a:p>
            <a:pPr algn="just"/>
            <a:r>
              <a:rPr lang="vi-VN" sz="1600" dirty="0"/>
              <a:t>Bankarska garancija je instrument koji obezbeđuje sigurnost izvršavanja ugovornih obaveza iz domaćih i međunarodnih finansijskih transakcija. Izdavanjem ovog instrumenta, banka garantuje da će ugovorne obaveze biti izvršene ili od strane dužnika (kupca) ili od strane nje same. Forma i sadržaj bankarske garancije nisu strogo propisani, ali se po pravilu izdaju u pismenoj formi. Garanciju obično izdaju banke kod koje kupci imaju otvoren račun, obavezujući se na taj način da će platiti robu u slučaju da kupac kao glavni dužnik to ne učini u predviđenom roku. U praksi se ponekad dogodi da prodavac-poverilac nema dovoljno poverenja ili ne poznaje banku koja izdaje garanciju, pa zahteva da garanciju izda banka koju on odredi. Takav oblik garancije se naziva super-garancija.</a:t>
            </a:r>
          </a:p>
          <a:p>
            <a:pPr algn="just"/>
            <a:r>
              <a:rPr lang="vi-VN" sz="1600" dirty="0"/>
              <a:t>Lica koja učestviju u poslovima vezanim za bankarsku garanciju su:</a:t>
            </a:r>
          </a:p>
          <a:p>
            <a:pPr algn="just"/>
            <a:endParaRPr lang="vi-VN" sz="1600" dirty="0"/>
          </a:p>
          <a:p>
            <a:pPr algn="just"/>
            <a:r>
              <a:rPr lang="vi-VN" sz="1600" dirty="0"/>
              <a:t>Nalogodavac garancije – preduzeće (dužnik) koje se obavezuje da će izvršiti ugovorne obaveze za koje garantuje banka;</a:t>
            </a:r>
          </a:p>
          <a:p>
            <a:pPr algn="just"/>
            <a:r>
              <a:rPr lang="vi-VN" sz="1600" dirty="0"/>
              <a:t>Banka garant – obavezuje se korisniku garancije da će izvršiti ugovorne obaveze umesto nalogodavca, ukoliko on to ne učini u predviđenom roku;</a:t>
            </a:r>
          </a:p>
          <a:p>
            <a:pPr algn="just"/>
            <a:r>
              <a:rPr lang="vi-VN" sz="1600" dirty="0"/>
              <a:t>Korisnik garancije (poverilac) – stiče pravo potraživanja prema banci garantu ukoliko dužnik ne ispuni ugovorne obaveze u predviđenom roku.</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pPr algn="ctr"/>
            <a:r>
              <a:rPr lang="sr-Latn-RS" sz="3600" dirty="0"/>
              <a:t>INSTRUMENTI </a:t>
            </a:r>
            <a:r>
              <a:rPr lang="sr-Latn-RS" sz="3600" dirty="0" smtClean="0"/>
              <a:t>MEĐUNARODNOG PLAĆANJA</a:t>
            </a:r>
            <a:endParaRPr lang="en-US" sz="3600" dirty="0"/>
          </a:p>
        </p:txBody>
      </p:sp>
      <p:sp>
        <p:nvSpPr>
          <p:cNvPr id="3" name="Content Placeholder 2"/>
          <p:cNvSpPr>
            <a:spLocks noGrp="1"/>
          </p:cNvSpPr>
          <p:nvPr>
            <p:ph idx="1"/>
          </p:nvPr>
        </p:nvSpPr>
        <p:spPr>
          <a:xfrm>
            <a:off x="457200" y="1500174"/>
            <a:ext cx="8229600" cy="4857784"/>
          </a:xfrm>
        </p:spPr>
        <p:txBody>
          <a:bodyPr>
            <a:normAutofit/>
          </a:bodyPr>
          <a:lstStyle/>
          <a:p>
            <a:pPr algn="just"/>
            <a:r>
              <a:rPr lang="vi-VN" sz="2000" dirty="0"/>
              <a:t>Bankarska doznaka je preteča mnogih savremenih instrumenata plaćanja. Bankarska doznaka predstavlja pismeni nalog jedne banke drugoj banci za isplatu određenog iznosa određenom licu-korisniku isplate. Ukoliko se banka nalogodavac i banka korisnika ne nalaze u istoj zemlji, reč je o međunarodnoj bankarskoj doznaci.</a:t>
            </a:r>
          </a:p>
          <a:p>
            <a:pPr algn="just"/>
            <a:endParaRPr lang="vi-VN" sz="2000" dirty="0"/>
          </a:p>
          <a:p>
            <a:pPr algn="just"/>
            <a:r>
              <a:rPr lang="vi-VN" sz="2000" dirty="0"/>
              <a:t>U okviru međunarodnog platnog prometa, bankarske doznake se dele na:</a:t>
            </a:r>
          </a:p>
          <a:p>
            <a:pPr lvl="1" algn="just"/>
            <a:r>
              <a:rPr lang="vi-VN" sz="1800" dirty="0"/>
              <a:t>nostro i loro doznake,</a:t>
            </a:r>
          </a:p>
          <a:p>
            <a:pPr lvl="1" algn="just"/>
            <a:r>
              <a:rPr lang="vi-VN" sz="1800" dirty="0"/>
              <a:t>robne i nerobne doznake,</a:t>
            </a:r>
          </a:p>
          <a:p>
            <a:pPr lvl="1" algn="just"/>
            <a:r>
              <a:rPr lang="vi-VN" sz="1800" dirty="0"/>
              <a:t>uslovne i bezuslovne doznake,</a:t>
            </a:r>
          </a:p>
          <a:p>
            <a:pPr lvl="1" algn="just"/>
            <a:r>
              <a:rPr lang="vi-VN" sz="1800" dirty="0"/>
              <a:t>konvertibilne i klirinške doznake,</a:t>
            </a:r>
          </a:p>
          <a:p>
            <a:pPr lvl="1" algn="just"/>
            <a:r>
              <a:rPr lang="vi-VN" sz="1800" dirty="0"/>
              <a:t>obične i telegrafke doznake.</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sr-Latn-RS" sz="3600" dirty="0"/>
              <a:t>MEĐUNARODNI DOKUMENTARNI AKREDITIV</a:t>
            </a:r>
            <a:endParaRPr lang="en-US" sz="3600" dirty="0"/>
          </a:p>
        </p:txBody>
      </p:sp>
      <p:sp>
        <p:nvSpPr>
          <p:cNvPr id="3" name="Content Placeholder 2"/>
          <p:cNvSpPr>
            <a:spLocks noGrp="1"/>
          </p:cNvSpPr>
          <p:nvPr>
            <p:ph idx="1"/>
          </p:nvPr>
        </p:nvSpPr>
        <p:spPr>
          <a:xfrm>
            <a:off x="457200" y="1500174"/>
            <a:ext cx="8229600" cy="4824426"/>
          </a:xfrm>
        </p:spPr>
        <p:txBody>
          <a:bodyPr>
            <a:normAutofit/>
          </a:bodyPr>
          <a:lstStyle/>
          <a:p>
            <a:pPr algn="just"/>
            <a:r>
              <a:rPr lang="vi-VN" sz="2200" dirty="0"/>
              <a:t>Međunarodni dokumentarni akreditiv predstavlja jedan od najvažnijih međunarodnih instrumenata plaćanja. Dokumentarni akreditiv se može definisati kao ugovor na osnovu kog banka koja otvara akreditiv po nalogu svog komitenta-nalogodavca preuzima obavezu da će izvršiti plaćanje korisniku akreditiva (trećem licu), ili da će dati ovlašćenje nekoj drugoj banci da izvrši to plaćanje uz podnošenje određenog pismenog dokumenta. Ovaj instrument daje kupcu sigurnost da prodavac neće naplatiti dogovoreni novčani iznos pre nego što ispuni obavezu otpremanja robe, dok prodavac ima garanciju da će  moći da naplati svoja potraživanja neposredno po otpremanju robe Za banku posao akreditiva predstavlja neutralan posao, što znači da se vodi u vanbilansnoj evidenciji.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863273" y="1400511"/>
            <a:ext cx="7297762" cy="4714908"/>
            <a:chOff x="1332" y="5363"/>
            <a:chExt cx="7666" cy="3341"/>
          </a:xfrm>
        </p:grpSpPr>
        <p:grpSp>
          <p:nvGrpSpPr>
            <p:cNvPr id="1027" name="Group 3"/>
            <p:cNvGrpSpPr>
              <a:grpSpLocks/>
            </p:cNvGrpSpPr>
            <p:nvPr/>
          </p:nvGrpSpPr>
          <p:grpSpPr bwMode="auto">
            <a:xfrm>
              <a:off x="1332" y="5363"/>
              <a:ext cx="7666" cy="3341"/>
              <a:chOff x="1332" y="5869"/>
              <a:chExt cx="7666" cy="3341"/>
            </a:xfrm>
          </p:grpSpPr>
          <p:cxnSp>
            <p:nvCxnSpPr>
              <p:cNvPr id="1028" name="AutoShape 4"/>
              <p:cNvCxnSpPr>
                <a:cxnSpLocks noChangeShapeType="1"/>
              </p:cNvCxnSpPr>
              <p:nvPr/>
            </p:nvCxnSpPr>
            <p:spPr bwMode="auto">
              <a:xfrm flipH="1">
                <a:off x="3940" y="8762"/>
                <a:ext cx="2559" cy="14"/>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flipH="1">
                <a:off x="7743" y="6766"/>
                <a:ext cx="14" cy="1547"/>
              </a:xfrm>
              <a:prstGeom prst="straightConnector1">
                <a:avLst/>
              </a:prstGeom>
              <a:noFill/>
              <a:ln w="9525">
                <a:solidFill>
                  <a:srgbClr val="000000"/>
                </a:solidFill>
                <a:round/>
                <a:headEnd/>
                <a:tailEnd type="triangle" w="med" len="med"/>
              </a:ln>
            </p:spPr>
          </p:cxnSp>
          <p:cxnSp>
            <p:nvCxnSpPr>
              <p:cNvPr id="1030" name="AutoShape 6"/>
              <p:cNvCxnSpPr>
                <a:cxnSpLocks noChangeShapeType="1"/>
              </p:cNvCxnSpPr>
              <p:nvPr/>
            </p:nvCxnSpPr>
            <p:spPr bwMode="auto">
              <a:xfrm>
                <a:off x="3831" y="6317"/>
                <a:ext cx="2668" cy="0"/>
              </a:xfrm>
              <a:prstGeom prst="straightConnector1">
                <a:avLst/>
              </a:prstGeom>
              <a:noFill/>
              <a:ln w="9525">
                <a:solidFill>
                  <a:srgbClr val="000000"/>
                </a:solidFill>
                <a:round/>
                <a:headEnd/>
                <a:tailEnd type="triangle" w="med" len="med"/>
              </a:ln>
            </p:spPr>
          </p:cxnSp>
          <p:cxnSp>
            <p:nvCxnSpPr>
              <p:cNvPr id="1031" name="AutoShape 7"/>
              <p:cNvCxnSpPr>
                <a:cxnSpLocks noChangeShapeType="1"/>
              </p:cNvCxnSpPr>
              <p:nvPr/>
            </p:nvCxnSpPr>
            <p:spPr bwMode="auto">
              <a:xfrm flipV="1">
                <a:off x="2663" y="6766"/>
                <a:ext cx="13" cy="1547"/>
              </a:xfrm>
              <a:prstGeom prst="straightConnector1">
                <a:avLst/>
              </a:prstGeom>
              <a:noFill/>
              <a:ln w="9525">
                <a:solidFill>
                  <a:srgbClr val="000000"/>
                </a:solidFill>
                <a:round/>
                <a:headEnd/>
                <a:tailEnd type="triangle" w="med" len="med"/>
              </a:ln>
            </p:spPr>
          </p:cxnSp>
          <p:sp>
            <p:nvSpPr>
              <p:cNvPr id="1032" name="AutoShape 8"/>
              <p:cNvSpPr>
                <a:spLocks noChangeArrowheads="1"/>
              </p:cNvSpPr>
              <p:nvPr/>
            </p:nvSpPr>
            <p:spPr bwMode="auto">
              <a:xfrm>
                <a:off x="1441" y="8313"/>
                <a:ext cx="2499" cy="89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sr-Latn-RS" sz="2000" dirty="0">
                    <a:latin typeface="Calibri" pitchFamily="34" charset="0"/>
                  </a:rPr>
                  <a:t>Nalogodavac akreditiva</a:t>
                </a:r>
              </a:p>
              <a:p>
                <a:pPr lvl="0" algn="ctr" fontAlgn="base">
                  <a:spcBef>
                    <a:spcPct val="0"/>
                  </a:spcBef>
                  <a:spcAft>
                    <a:spcPts val="1000"/>
                  </a:spcAft>
                </a:pPr>
                <a:r>
                  <a:rPr lang="sr-Latn-RS" sz="2000" dirty="0">
                    <a:latin typeface="Calibri" pitchFamily="34" charset="0"/>
                  </a:rPr>
                  <a:t>(kupac-uvoznik)</a:t>
                </a:r>
                <a:endParaRPr kumimoji="0" lang="en-US" sz="2000" b="0" i="0" u="none" strike="noStrike" cap="none" normalizeH="0" baseline="0" dirty="0" smtClean="0">
                  <a:ln>
                    <a:noFill/>
                  </a:ln>
                  <a:solidFill>
                    <a:schemeClr val="tx1"/>
                  </a:solidFill>
                  <a:effectLst/>
                  <a:latin typeface="Arial" pitchFamily="34" charset="0"/>
                </a:endParaRPr>
              </a:p>
            </p:txBody>
          </p:sp>
          <p:sp>
            <p:nvSpPr>
              <p:cNvPr id="1033" name="AutoShape 9"/>
              <p:cNvSpPr>
                <a:spLocks noChangeArrowheads="1"/>
              </p:cNvSpPr>
              <p:nvPr/>
            </p:nvSpPr>
            <p:spPr bwMode="auto">
              <a:xfrm>
                <a:off x="1332" y="5869"/>
                <a:ext cx="2499" cy="89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pl-PL" sz="2000" dirty="0">
                    <a:latin typeface="Calibri" pitchFamily="34" charset="0"/>
                  </a:rPr>
                  <a:t>Akreditivna banka u domaćoj zemlji</a:t>
                </a:r>
                <a:endParaRPr kumimoji="0" lang="en-US" sz="2000" b="0" i="0" u="none" strike="noStrike" cap="none" normalizeH="0" baseline="0" dirty="0" smtClean="0">
                  <a:ln>
                    <a:noFill/>
                  </a:ln>
                  <a:solidFill>
                    <a:schemeClr val="tx1"/>
                  </a:solidFill>
                  <a:effectLst/>
                  <a:latin typeface="Arial" pitchFamily="34" charset="0"/>
                </a:endParaRPr>
              </a:p>
            </p:txBody>
          </p:sp>
          <p:sp>
            <p:nvSpPr>
              <p:cNvPr id="1034" name="AutoShape 10"/>
              <p:cNvSpPr>
                <a:spLocks noChangeArrowheads="1"/>
              </p:cNvSpPr>
              <p:nvPr/>
            </p:nvSpPr>
            <p:spPr bwMode="auto">
              <a:xfrm>
                <a:off x="6499" y="5869"/>
                <a:ext cx="2499" cy="89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sr-Latn-RS" sz="2000" dirty="0">
                    <a:latin typeface="Calibri" pitchFamily="34" charset="0"/>
                  </a:rPr>
                  <a:t>Negocirajuća (korespodentska) banka u inostranoj zemlji</a:t>
                </a:r>
                <a:endParaRPr kumimoji="0" lang="en-US" sz="2000" b="0" i="0" u="none" strike="noStrike" cap="none" normalizeH="0" baseline="0" dirty="0" smtClean="0">
                  <a:ln>
                    <a:noFill/>
                  </a:ln>
                  <a:solidFill>
                    <a:schemeClr val="tx1"/>
                  </a:solidFill>
                  <a:effectLst/>
                  <a:latin typeface="Arial" pitchFamily="34" charset="0"/>
                </a:endParaRPr>
              </a:p>
            </p:txBody>
          </p:sp>
          <p:sp>
            <p:nvSpPr>
              <p:cNvPr id="1035" name="AutoShape 11"/>
              <p:cNvSpPr>
                <a:spLocks noChangeArrowheads="1"/>
              </p:cNvSpPr>
              <p:nvPr/>
            </p:nvSpPr>
            <p:spPr bwMode="auto">
              <a:xfrm>
                <a:off x="6447" y="8299"/>
                <a:ext cx="2499" cy="89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endParaRPr kumimoji="0" lang="en-US" sz="2000" b="0" i="0" u="none" strike="noStrike" cap="none" normalizeH="0" baseline="0" dirty="0" smtClean="0">
                  <a:ln>
                    <a:noFill/>
                  </a:ln>
                  <a:solidFill>
                    <a:schemeClr val="tx1"/>
                  </a:solidFill>
                  <a:effectLst/>
                  <a:latin typeface="Arial" pitchFamily="34" charset="0"/>
                </a:endParaRPr>
              </a:p>
            </p:txBody>
          </p:sp>
          <p:sp>
            <p:nvSpPr>
              <p:cNvPr id="1036" name="AutoShape 12"/>
              <p:cNvSpPr>
                <a:spLocks noChangeArrowheads="1"/>
              </p:cNvSpPr>
              <p:nvPr/>
            </p:nvSpPr>
            <p:spPr bwMode="auto">
              <a:xfrm>
                <a:off x="1727" y="7228"/>
                <a:ext cx="1942" cy="583"/>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1037" name="AutoShape 13"/>
              <p:cNvSpPr>
                <a:spLocks noChangeArrowheads="1"/>
              </p:cNvSpPr>
              <p:nvPr/>
            </p:nvSpPr>
            <p:spPr bwMode="auto">
              <a:xfrm>
                <a:off x="4157" y="6059"/>
                <a:ext cx="1793" cy="583"/>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endParaRPr kumimoji="0" lang="sr-Cyrl-CS" sz="2000" b="0" i="0" u="none" strike="noStrike" cap="none" normalizeH="0" baseline="0" dirty="0" smtClean="0">
                  <a:ln>
                    <a:noFill/>
                  </a:ln>
                  <a:solidFill>
                    <a:schemeClr val="tx1"/>
                  </a:solidFill>
                  <a:effectLst/>
                  <a:latin typeface="Calibri" pitchFamily="34" charset="0"/>
                </a:endParaRPr>
              </a:p>
              <a:p>
                <a:pPr marL="0" lvl="0" indent="0" eaLnBrk="1" fontAlgn="base" latinLnBrk="0" hangingPunct="1">
                  <a:lnSpc>
                    <a:spcPct val="100000"/>
                  </a:lnSpc>
                  <a:spcBef>
                    <a:spcPct val="0"/>
                  </a:spcBef>
                  <a:spcAft>
                    <a:spcPts val="1000"/>
                  </a:spcAft>
                  <a:tabLst/>
                </a:pPr>
                <a:r>
                  <a:rPr kumimoji="0" lang="sr-Cyrl-CS" sz="2000" b="0" i="0" u="none" strike="noStrike" cap="none" normalizeH="0" baseline="0" dirty="0" smtClean="0">
                    <a:ln>
                      <a:noFill/>
                    </a:ln>
                    <a:solidFill>
                      <a:schemeClr val="tx1"/>
                    </a:solidFill>
                    <a:effectLst/>
                    <a:latin typeface="Calibri" pitchFamily="34" charset="0"/>
                  </a:rPr>
                  <a:t> </a:t>
                </a:r>
                <a:r>
                  <a:rPr kumimoji="0" lang="sr-Latn-RS" sz="2000" b="0" i="0" u="none" strike="noStrike" cap="none" normalizeH="0" baseline="0" dirty="0" smtClean="0">
                    <a:ln>
                      <a:noFill/>
                    </a:ln>
                    <a:solidFill>
                      <a:schemeClr val="tx1"/>
                    </a:solidFill>
                    <a:effectLst/>
                    <a:latin typeface="Calibri" pitchFamily="34" charset="0"/>
                  </a:rPr>
                  <a:t>  </a:t>
                </a:r>
                <a:endParaRPr kumimoji="0" lang="en-US" sz="2000" b="0" i="0" u="none" strike="noStrike" cap="none" normalizeH="0" baseline="0" dirty="0" smtClean="0">
                  <a:ln>
                    <a:noFill/>
                  </a:ln>
                  <a:solidFill>
                    <a:schemeClr val="tx1"/>
                  </a:solidFill>
                  <a:effectLst/>
                  <a:latin typeface="Arial" pitchFamily="34" charset="0"/>
                </a:endParaRPr>
              </a:p>
            </p:txBody>
          </p:sp>
          <p:sp>
            <p:nvSpPr>
              <p:cNvPr id="1038" name="AutoShape 14"/>
              <p:cNvSpPr>
                <a:spLocks noChangeArrowheads="1"/>
              </p:cNvSpPr>
              <p:nvPr/>
            </p:nvSpPr>
            <p:spPr bwMode="auto">
              <a:xfrm>
                <a:off x="6697" y="7228"/>
                <a:ext cx="2188" cy="583"/>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sr-Latn-RS" sz="1400" dirty="0">
                    <a:latin typeface="Calibri" pitchFamily="34" charset="0"/>
                  </a:rPr>
                  <a:t>Aviziranje-konformiranje akreditiva</a:t>
                </a:r>
                <a:endParaRPr kumimoji="0" lang="en-US" sz="1400" b="0" i="0" u="none" strike="noStrike" cap="none" normalizeH="0" baseline="0" dirty="0" smtClean="0">
                  <a:ln>
                    <a:noFill/>
                  </a:ln>
                  <a:solidFill>
                    <a:schemeClr val="tx1"/>
                  </a:solidFill>
                  <a:effectLst/>
                  <a:latin typeface="Arial" pitchFamily="34" charset="0"/>
                </a:endParaRPr>
              </a:p>
            </p:txBody>
          </p:sp>
          <p:sp>
            <p:nvSpPr>
              <p:cNvPr id="1039" name="AutoShape 15"/>
              <p:cNvSpPr>
                <a:spLocks noChangeArrowheads="1"/>
              </p:cNvSpPr>
              <p:nvPr/>
            </p:nvSpPr>
            <p:spPr bwMode="auto">
              <a:xfrm>
                <a:off x="4497" y="8487"/>
                <a:ext cx="1453" cy="583"/>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sr-Latn-RS" sz="1400" dirty="0">
                    <a:latin typeface="Calibri" pitchFamily="34" charset="0"/>
                  </a:rPr>
                  <a:t>Kupoprodajni ugovor</a:t>
                </a:r>
                <a:endParaRPr kumimoji="0" lang="en-US" sz="1400" b="0" i="0" u="none" strike="noStrike" cap="none" normalizeH="0" baseline="0" dirty="0" smtClean="0">
                  <a:ln>
                    <a:noFill/>
                  </a:ln>
                  <a:solidFill>
                    <a:schemeClr val="tx1"/>
                  </a:solidFill>
                  <a:effectLst/>
                  <a:latin typeface="Arial" pitchFamily="34" charset="0"/>
                </a:endParaRPr>
              </a:p>
            </p:txBody>
          </p:sp>
        </p:grpSp>
        <p:sp>
          <p:nvSpPr>
            <p:cNvPr id="1040" name="AutoShape 16"/>
            <p:cNvSpPr>
              <a:spLocks noChangeArrowheads="1"/>
            </p:cNvSpPr>
            <p:nvPr/>
          </p:nvSpPr>
          <p:spPr bwMode="auto">
            <a:xfrm>
              <a:off x="3669" y="6419"/>
              <a:ext cx="3028" cy="1195"/>
            </a:xfrm>
            <a:prstGeom prst="roundRect">
              <a:avLst>
                <a:gd name="adj" fmla="val 16667"/>
              </a:avLst>
            </a:prstGeom>
            <a:gradFill rotWithShape="0">
              <a:gsLst>
                <a:gs pos="0">
                  <a:srgbClr val="FFFFFF"/>
                </a:gs>
                <a:gs pos="100000">
                  <a:srgbClr val="999999"/>
                </a:gs>
              </a:gsLst>
              <a:lin ang="5400000" scaled="1"/>
            </a:gradFill>
            <a:ln w="12700">
              <a:solidFill>
                <a:srgbClr val="666666"/>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pPr marR="25400" lvl="0" algn="ctr" fontAlgn="base">
                <a:spcBef>
                  <a:spcPct val="0"/>
                </a:spcBef>
                <a:spcAft>
                  <a:spcPts val="1000"/>
                </a:spcAft>
              </a:pPr>
              <a:r>
                <a:rPr lang="sr-Latn-RS" sz="2000" b="1" dirty="0">
                  <a:latin typeface="Calibri" pitchFamily="34" charset="0"/>
                </a:rPr>
                <a:t>MEĐUNARODNI</a:t>
              </a:r>
            </a:p>
            <a:p>
              <a:pPr marR="25400" lvl="0" algn="ctr" fontAlgn="base">
                <a:spcBef>
                  <a:spcPct val="0"/>
                </a:spcBef>
                <a:spcAft>
                  <a:spcPts val="1000"/>
                </a:spcAft>
              </a:pPr>
              <a:r>
                <a:rPr lang="sr-Latn-RS" sz="2000" b="1" dirty="0">
                  <a:latin typeface="Calibri" pitchFamily="34" charset="0"/>
                </a:rPr>
                <a:t>DOKUMENTARNI</a:t>
              </a:r>
            </a:p>
            <a:p>
              <a:pPr marR="25400" lvl="0" algn="ctr" fontAlgn="base">
                <a:spcBef>
                  <a:spcPct val="0"/>
                </a:spcBef>
                <a:spcAft>
                  <a:spcPts val="1000"/>
                </a:spcAft>
              </a:pPr>
              <a:r>
                <a:rPr lang="sr-Latn-RS" sz="2000" b="1" dirty="0">
                  <a:latin typeface="Calibri" pitchFamily="34" charset="0"/>
                </a:rPr>
                <a:t>AKREDITIV</a:t>
              </a: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4" name="Rectangle 3"/>
          <p:cNvSpPr/>
          <p:nvPr/>
        </p:nvSpPr>
        <p:spPr>
          <a:xfrm>
            <a:off x="3652665" y="1668644"/>
            <a:ext cx="1576989" cy="923330"/>
          </a:xfrm>
          <a:prstGeom prst="rect">
            <a:avLst/>
          </a:prstGeom>
        </p:spPr>
        <p:txBody>
          <a:bodyPr wrap="square">
            <a:spAutoFit/>
          </a:bodyPr>
          <a:lstStyle/>
          <a:p>
            <a:pPr algn="ctr"/>
            <a:r>
              <a:rPr lang="sr-Latn-RS" dirty="0"/>
              <a:t>Izveštaj o otvaranju akreditiva</a:t>
            </a:r>
          </a:p>
        </p:txBody>
      </p:sp>
      <p:sp>
        <p:nvSpPr>
          <p:cNvPr id="5" name="Rectangle 4"/>
          <p:cNvSpPr/>
          <p:nvPr/>
        </p:nvSpPr>
        <p:spPr>
          <a:xfrm>
            <a:off x="611560" y="3406574"/>
            <a:ext cx="2377297" cy="646331"/>
          </a:xfrm>
          <a:prstGeom prst="rect">
            <a:avLst/>
          </a:prstGeom>
        </p:spPr>
        <p:txBody>
          <a:bodyPr wrap="square">
            <a:spAutoFit/>
          </a:bodyPr>
          <a:lstStyle/>
          <a:p>
            <a:pPr algn="ctr"/>
            <a:r>
              <a:rPr lang="sr-Latn-RS" dirty="0"/>
              <a:t>Nalog za otvaranje</a:t>
            </a:r>
          </a:p>
          <a:p>
            <a:pPr algn="ctr"/>
            <a:r>
              <a:rPr lang="sr-Latn-RS" dirty="0"/>
              <a:t> akreditiva</a:t>
            </a:r>
          </a:p>
        </p:txBody>
      </p:sp>
      <p:sp>
        <p:nvSpPr>
          <p:cNvPr id="6" name="Rectangle 5"/>
          <p:cNvSpPr/>
          <p:nvPr/>
        </p:nvSpPr>
        <p:spPr>
          <a:xfrm>
            <a:off x="6255929" y="4888250"/>
            <a:ext cx="1512168" cy="1200329"/>
          </a:xfrm>
          <a:prstGeom prst="rect">
            <a:avLst/>
          </a:prstGeom>
        </p:spPr>
        <p:txBody>
          <a:bodyPr wrap="square">
            <a:spAutoFit/>
          </a:bodyPr>
          <a:lstStyle/>
          <a:p>
            <a:pPr algn="ctr"/>
            <a:r>
              <a:rPr lang="sr-Latn-RS" dirty="0"/>
              <a:t>Korisnik akreditiva (prodavac – izvoznik)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84"/>
            <a:ext cx="8229600" cy="704104"/>
          </a:xfrm>
        </p:spPr>
        <p:txBody>
          <a:bodyPr>
            <a:normAutofit fontScale="90000"/>
          </a:bodyPr>
          <a:lstStyle/>
          <a:p>
            <a:r>
              <a:rPr lang="sr-Cyrl-CS" b="1" dirty="0" smtClean="0"/>
              <a:t/>
            </a:r>
            <a:br>
              <a:rPr lang="sr-Cyrl-CS" b="1" dirty="0" smtClean="0"/>
            </a:br>
            <a:r>
              <a:rPr lang="sr-Cyrl-CS" b="1" dirty="0" smtClean="0"/>
              <a:t/>
            </a:r>
            <a:br>
              <a:rPr lang="sr-Cyrl-CS" b="1" dirty="0" smtClean="0"/>
            </a:br>
            <a:r>
              <a:rPr lang="sr-Cyrl-CS" b="1" dirty="0" smtClean="0"/>
              <a:t/>
            </a:r>
            <a:br>
              <a:rPr lang="sr-Cyrl-CS" b="1" dirty="0" smtClean="0"/>
            </a:br>
            <a:r>
              <a:rPr lang="sr-Cyrl-CS" sz="4000" b="1" dirty="0" smtClean="0"/>
              <a:t>МЕЂУНАРОДНИ ДОКУМЕНТАРНИ ИНКАСО</a:t>
            </a:r>
            <a:r>
              <a:rPr lang="en-US" b="1" dirty="0" smtClean="0"/>
              <a:t/>
            </a:r>
            <a:br>
              <a:rPr lang="en-US" b="1" dirty="0" smtClean="0"/>
            </a:br>
            <a:endParaRPr lang="en-US" dirty="0"/>
          </a:p>
        </p:txBody>
      </p:sp>
      <p:sp>
        <p:nvSpPr>
          <p:cNvPr id="3" name="Content Placeholder 2"/>
          <p:cNvSpPr>
            <a:spLocks noGrp="1"/>
          </p:cNvSpPr>
          <p:nvPr>
            <p:ph idx="1"/>
          </p:nvPr>
        </p:nvSpPr>
        <p:spPr>
          <a:xfrm>
            <a:off x="457200" y="1357298"/>
            <a:ext cx="8229600" cy="4967302"/>
          </a:xfrm>
        </p:spPr>
        <p:txBody>
          <a:bodyPr>
            <a:normAutofit fontScale="77500" lnSpcReduction="20000"/>
          </a:bodyPr>
          <a:lstStyle/>
          <a:p>
            <a:pPr algn="just"/>
            <a:r>
              <a:rPr lang="sr-Cyrl-CS" dirty="0" smtClean="0"/>
              <a:t>Документарни инкасо представља уговор по ком банка преузима обавезу да на бази налога свог комитента (продавца) наплати за његов рачун новчано потраживање, које овај има према неком трећем лицу, уз истовремену предају одређених докумената. Са друге стране, комитент (налогодавац) се обавезује да ће за учињену услугу платити банци провизију, као и трошкове које је имала током извршења налога.</a:t>
            </a:r>
            <a:endParaRPr lang="en-US" dirty="0" smtClean="0"/>
          </a:p>
          <a:p>
            <a:pPr algn="just">
              <a:buNone/>
            </a:pPr>
            <a:endParaRPr lang="en-US" dirty="0" smtClean="0"/>
          </a:p>
          <a:p>
            <a:pPr algn="just"/>
            <a:r>
              <a:rPr lang="sr-Cyrl-CS" dirty="0" smtClean="0"/>
              <a:t>У међународном документарном инкасу учествују следећа лица:</a:t>
            </a:r>
          </a:p>
          <a:p>
            <a:pPr algn="just">
              <a:buNone/>
            </a:pPr>
            <a:endParaRPr lang="en-US" dirty="0" smtClean="0"/>
          </a:p>
          <a:p>
            <a:pPr lvl="1" algn="just"/>
            <a:r>
              <a:rPr lang="sr-Cyrl-CS" dirty="0" smtClean="0"/>
              <a:t>налогодавац (продавац, извозник) - ангажује банку да уместо њега изврши наплату потраживања,</a:t>
            </a:r>
            <a:endParaRPr lang="en-US" dirty="0" smtClean="0"/>
          </a:p>
          <a:p>
            <a:pPr lvl="1" algn="just"/>
            <a:r>
              <a:rPr lang="sr-Cyrl-CS" dirty="0" smtClean="0"/>
              <a:t>доставна банка – предаје документа добијена од налогодавца свом инкасо банци (банци увозника),</a:t>
            </a:r>
            <a:endParaRPr lang="en-US" dirty="0" smtClean="0"/>
          </a:p>
          <a:p>
            <a:pPr lvl="1" algn="just"/>
            <a:r>
              <a:rPr lang="sr-Cyrl-CS" dirty="0" smtClean="0"/>
              <a:t>инкасо банка (банка увозника) – коресподентна банка доставне банке у иностранству (у земљи плаћања),</a:t>
            </a:r>
            <a:endParaRPr lang="en-US" dirty="0" smtClean="0"/>
          </a:p>
          <a:p>
            <a:pPr lvl="1" algn="just"/>
            <a:r>
              <a:rPr lang="sr-Cyrl-CS" dirty="0" smtClean="0"/>
              <a:t>купац (увозник) – дужан је да се одазове позиву своје банке и да без одлагања изврши исплату која је предмет документарног инкаса.</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860425" y="818717"/>
            <a:ext cx="7497789" cy="5375707"/>
            <a:chOff x="1354" y="6126"/>
            <a:chExt cx="7666" cy="3629"/>
          </a:xfrm>
        </p:grpSpPr>
        <p:sp>
          <p:nvSpPr>
            <p:cNvPr id="2051" name="AutoShape 3"/>
            <p:cNvSpPr>
              <a:spLocks noChangeArrowheads="1"/>
            </p:cNvSpPr>
            <p:nvPr/>
          </p:nvSpPr>
          <p:spPr bwMode="auto">
            <a:xfrm>
              <a:off x="6521" y="8596"/>
              <a:ext cx="2499" cy="89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ts val="1000"/>
                </a:spcAft>
              </a:pPr>
              <a:r>
                <a:rPr lang="sr-Latn-RS" sz="1600" dirty="0">
                  <a:latin typeface="Times New Roman" pitchFamily="18" charset="0"/>
                </a:rPr>
                <a:t>BANKA IZVOZNIKA</a:t>
              </a:r>
            </a:p>
            <a:p>
              <a:pPr lvl="0" algn="ctr" fontAlgn="base">
                <a:spcBef>
                  <a:spcPct val="0"/>
                </a:spcBef>
                <a:spcAft>
                  <a:spcPts val="1000"/>
                </a:spcAft>
              </a:pPr>
              <a:r>
                <a:rPr lang="sr-Latn-RS" sz="1600" dirty="0">
                  <a:latin typeface="Times New Roman" pitchFamily="18" charset="0"/>
                </a:rPr>
                <a:t>(A)</a:t>
              </a:r>
              <a:endParaRPr kumimoji="0" lang="en-US" sz="1600" b="0" i="0" u="none" strike="noStrike" cap="none" normalizeH="0" baseline="0" dirty="0" smtClean="0">
                <a:ln>
                  <a:noFill/>
                </a:ln>
                <a:solidFill>
                  <a:schemeClr val="tx1"/>
                </a:solidFill>
                <a:effectLst/>
                <a:latin typeface="Arial" pitchFamily="34" charset="0"/>
              </a:endParaRPr>
            </a:p>
          </p:txBody>
        </p:sp>
        <p:grpSp>
          <p:nvGrpSpPr>
            <p:cNvPr id="2052" name="Group 4"/>
            <p:cNvGrpSpPr>
              <a:grpSpLocks/>
            </p:cNvGrpSpPr>
            <p:nvPr/>
          </p:nvGrpSpPr>
          <p:grpSpPr bwMode="auto">
            <a:xfrm>
              <a:off x="1354" y="6126"/>
              <a:ext cx="7666" cy="3629"/>
              <a:chOff x="1354" y="6126"/>
              <a:chExt cx="7666" cy="3629"/>
            </a:xfrm>
          </p:grpSpPr>
          <p:cxnSp>
            <p:nvCxnSpPr>
              <p:cNvPr id="2053" name="AutoShape 5"/>
              <p:cNvCxnSpPr>
                <a:cxnSpLocks noChangeShapeType="1"/>
              </p:cNvCxnSpPr>
              <p:nvPr/>
            </p:nvCxnSpPr>
            <p:spPr bwMode="auto">
              <a:xfrm flipH="1" flipV="1">
                <a:off x="3853" y="6552"/>
                <a:ext cx="2668" cy="23"/>
              </a:xfrm>
              <a:prstGeom prst="straightConnector1">
                <a:avLst/>
              </a:prstGeom>
              <a:noFill/>
              <a:ln w="9525">
                <a:solidFill>
                  <a:srgbClr val="000000"/>
                </a:solidFill>
                <a:round/>
                <a:headEnd/>
                <a:tailEnd type="triangle" w="med" len="med"/>
              </a:ln>
            </p:spPr>
          </p:cxnSp>
          <p:cxnSp>
            <p:nvCxnSpPr>
              <p:cNvPr id="2054" name="AutoShape 6"/>
              <p:cNvCxnSpPr>
                <a:cxnSpLocks noChangeShapeType="1"/>
              </p:cNvCxnSpPr>
              <p:nvPr/>
            </p:nvCxnSpPr>
            <p:spPr bwMode="auto">
              <a:xfrm flipH="1">
                <a:off x="3962" y="8770"/>
                <a:ext cx="2559" cy="14"/>
              </a:xfrm>
              <a:prstGeom prst="straightConnector1">
                <a:avLst/>
              </a:prstGeom>
              <a:noFill/>
              <a:ln w="9525">
                <a:solidFill>
                  <a:srgbClr val="000000"/>
                </a:solidFill>
                <a:round/>
                <a:headEnd/>
                <a:tailEnd type="triangle" w="med" len="med"/>
              </a:ln>
            </p:spPr>
          </p:cxnSp>
          <p:cxnSp>
            <p:nvCxnSpPr>
              <p:cNvPr id="2055" name="AutoShape 7"/>
              <p:cNvCxnSpPr>
                <a:cxnSpLocks noChangeShapeType="1"/>
              </p:cNvCxnSpPr>
              <p:nvPr/>
            </p:nvCxnSpPr>
            <p:spPr bwMode="auto">
              <a:xfrm flipH="1">
                <a:off x="7523" y="7049"/>
                <a:ext cx="14" cy="1547"/>
              </a:xfrm>
              <a:prstGeom prst="straightConnector1">
                <a:avLst/>
              </a:prstGeom>
              <a:noFill/>
              <a:ln w="9525">
                <a:solidFill>
                  <a:srgbClr val="000000"/>
                </a:solidFill>
                <a:round/>
                <a:headEnd/>
                <a:tailEnd type="triangle" w="med" len="med"/>
              </a:ln>
            </p:spPr>
          </p:cxnSp>
          <p:cxnSp>
            <p:nvCxnSpPr>
              <p:cNvPr id="2056" name="AutoShape 8"/>
              <p:cNvCxnSpPr>
                <a:cxnSpLocks noChangeShapeType="1"/>
              </p:cNvCxnSpPr>
              <p:nvPr/>
            </p:nvCxnSpPr>
            <p:spPr bwMode="auto">
              <a:xfrm flipV="1">
                <a:off x="2835" y="7049"/>
                <a:ext cx="13" cy="1547"/>
              </a:xfrm>
              <a:prstGeom prst="straightConnector1">
                <a:avLst/>
              </a:prstGeom>
              <a:noFill/>
              <a:ln w="9525">
                <a:solidFill>
                  <a:srgbClr val="000000"/>
                </a:solidFill>
                <a:round/>
                <a:headEnd/>
                <a:tailEnd type="triangle" w="med" len="med"/>
              </a:ln>
            </p:spPr>
          </p:cxnSp>
          <p:sp>
            <p:nvSpPr>
              <p:cNvPr id="2057" name="AutoShape 9"/>
              <p:cNvSpPr>
                <a:spLocks noChangeArrowheads="1"/>
              </p:cNvSpPr>
              <p:nvPr/>
            </p:nvSpPr>
            <p:spPr bwMode="auto">
              <a:xfrm>
                <a:off x="1463" y="8596"/>
                <a:ext cx="2499" cy="89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ts val="1000"/>
                  </a:spcAft>
                </a:pPr>
                <a:r>
                  <a:rPr lang="sr-Latn-RS" dirty="0">
                    <a:latin typeface="Calibri" pitchFamily="34" charset="0"/>
                  </a:rPr>
                  <a:t>KORESPODENTSKA BANKA BANKE A</a:t>
                </a:r>
              </a:p>
              <a:p>
                <a:pPr lvl="0" algn="ctr" fontAlgn="base">
                  <a:spcBef>
                    <a:spcPct val="0"/>
                  </a:spcBef>
                  <a:spcAft>
                    <a:spcPts val="1000"/>
                  </a:spcAft>
                </a:pPr>
                <a:r>
                  <a:rPr lang="sr-Latn-RS" dirty="0">
                    <a:latin typeface="Calibri" pitchFamily="34" charset="0"/>
                  </a:rPr>
                  <a:t>(B)</a:t>
                </a:r>
                <a:endParaRPr kumimoji="0" lang="en-US" b="0" i="0" u="none" strike="noStrike" cap="none" normalizeH="0" baseline="0" dirty="0" smtClean="0">
                  <a:ln>
                    <a:noFill/>
                  </a:ln>
                  <a:solidFill>
                    <a:schemeClr val="tx1"/>
                  </a:solidFill>
                  <a:effectLst/>
                  <a:latin typeface="Arial" pitchFamily="34" charset="0"/>
                </a:endParaRPr>
              </a:p>
            </p:txBody>
          </p:sp>
          <p:sp>
            <p:nvSpPr>
              <p:cNvPr id="2058" name="AutoShape 10"/>
              <p:cNvSpPr>
                <a:spLocks noChangeArrowheads="1"/>
              </p:cNvSpPr>
              <p:nvPr/>
            </p:nvSpPr>
            <p:spPr bwMode="auto">
              <a:xfrm>
                <a:off x="1354" y="6152"/>
                <a:ext cx="2499" cy="89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ts val="1000"/>
                  </a:spcAft>
                </a:pPr>
                <a:r>
                  <a:rPr lang="sr-Latn-RS" dirty="0">
                    <a:latin typeface="Calibri" pitchFamily="34" charset="0"/>
                  </a:rPr>
                  <a:t>UVOZNIK</a:t>
                </a:r>
              </a:p>
              <a:p>
                <a:pPr lvl="0" algn="ctr" fontAlgn="base">
                  <a:spcBef>
                    <a:spcPct val="0"/>
                  </a:spcBef>
                  <a:spcAft>
                    <a:spcPts val="1000"/>
                  </a:spcAft>
                </a:pPr>
                <a:r>
                  <a:rPr lang="sr-Latn-RS" dirty="0">
                    <a:latin typeface="Calibri" pitchFamily="34" charset="0"/>
                  </a:rPr>
                  <a:t>(KUPAC)</a:t>
                </a:r>
                <a:endParaRPr kumimoji="0" lang="en-US" b="0" i="0" u="none" strike="noStrike" cap="none" normalizeH="0" baseline="0" dirty="0" smtClean="0">
                  <a:ln>
                    <a:noFill/>
                  </a:ln>
                  <a:solidFill>
                    <a:schemeClr val="tx1"/>
                  </a:solidFill>
                  <a:effectLst/>
                  <a:latin typeface="Arial" pitchFamily="34" charset="0"/>
                </a:endParaRPr>
              </a:p>
            </p:txBody>
          </p:sp>
          <p:sp>
            <p:nvSpPr>
              <p:cNvPr id="2059" name="AutoShape 11"/>
              <p:cNvSpPr>
                <a:spLocks noChangeArrowheads="1"/>
              </p:cNvSpPr>
              <p:nvPr/>
            </p:nvSpPr>
            <p:spPr bwMode="auto">
              <a:xfrm>
                <a:off x="6521" y="6126"/>
                <a:ext cx="2499" cy="89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ts val="1000"/>
                  </a:spcAft>
                </a:pPr>
                <a:r>
                  <a:rPr lang="sr-Latn-RS" dirty="0">
                    <a:latin typeface="Calibri" pitchFamily="34" charset="0"/>
                  </a:rPr>
                  <a:t>IZVOZNIK</a:t>
                </a:r>
              </a:p>
              <a:p>
                <a:pPr lvl="0" algn="ctr" fontAlgn="base">
                  <a:spcBef>
                    <a:spcPct val="0"/>
                  </a:spcBef>
                  <a:spcAft>
                    <a:spcPts val="1000"/>
                  </a:spcAft>
                </a:pPr>
                <a:r>
                  <a:rPr lang="sr-Latn-RS" dirty="0">
                    <a:latin typeface="Calibri" pitchFamily="34" charset="0"/>
                  </a:rPr>
                  <a:t>(DOMAĆI PRODAVAC)</a:t>
                </a:r>
                <a:endParaRPr kumimoji="0" lang="en-US" b="0" i="0" u="none" strike="noStrike" cap="none" normalizeH="0" baseline="0" dirty="0" smtClean="0">
                  <a:ln>
                    <a:noFill/>
                  </a:ln>
                  <a:solidFill>
                    <a:schemeClr val="tx1"/>
                  </a:solidFill>
                  <a:effectLst/>
                  <a:latin typeface="Arial" pitchFamily="34" charset="0"/>
                </a:endParaRPr>
              </a:p>
            </p:txBody>
          </p:sp>
          <p:sp>
            <p:nvSpPr>
              <p:cNvPr id="2060" name="AutoShape 12"/>
              <p:cNvSpPr>
                <a:spLocks noChangeArrowheads="1"/>
              </p:cNvSpPr>
              <p:nvPr/>
            </p:nvSpPr>
            <p:spPr bwMode="auto">
              <a:xfrm>
                <a:off x="4867" y="6402"/>
                <a:ext cx="715" cy="487"/>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r>
                  <a:rPr lang="sr-Latn-RS" sz="1400" dirty="0" smtClean="0">
                    <a:latin typeface="Calibri" pitchFamily="34" charset="0"/>
                  </a:rPr>
                  <a:t>Roba</a:t>
                </a:r>
                <a:endParaRPr kumimoji="0" lang="en-US" sz="1400" b="0" i="0" u="none" strike="noStrike" cap="none" normalizeH="0" baseline="0" dirty="0" smtClean="0">
                  <a:ln>
                    <a:noFill/>
                  </a:ln>
                  <a:solidFill>
                    <a:schemeClr val="tx1"/>
                  </a:solidFill>
                  <a:effectLst/>
                  <a:latin typeface="Arial" pitchFamily="34" charset="0"/>
                </a:endParaRPr>
              </a:p>
            </p:txBody>
          </p:sp>
          <p:sp>
            <p:nvSpPr>
              <p:cNvPr id="2061" name="AutoShape 13"/>
              <p:cNvSpPr>
                <a:spLocks noChangeArrowheads="1"/>
              </p:cNvSpPr>
              <p:nvPr/>
            </p:nvSpPr>
            <p:spPr bwMode="auto">
              <a:xfrm>
                <a:off x="4666" y="8596"/>
                <a:ext cx="1176" cy="328"/>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r>
                  <a:rPr lang="sr-Latn-RS" sz="1400" dirty="0" smtClean="0">
                    <a:latin typeface="Calibri" pitchFamily="34" charset="0"/>
                  </a:rPr>
                  <a:t>dokumenta</a:t>
                </a:r>
                <a:endParaRPr kumimoji="0" lang="en-US" sz="1400" b="0" i="0" u="none" strike="noStrike" cap="none" normalizeH="0" baseline="0" dirty="0" smtClean="0">
                  <a:ln>
                    <a:noFill/>
                  </a:ln>
                  <a:solidFill>
                    <a:schemeClr val="tx1"/>
                  </a:solidFill>
                  <a:effectLst/>
                  <a:latin typeface="Arial" pitchFamily="34" charset="0"/>
                </a:endParaRPr>
              </a:p>
            </p:txBody>
          </p:sp>
          <p:cxnSp>
            <p:nvCxnSpPr>
              <p:cNvPr id="2062" name="AutoShape 14"/>
              <p:cNvCxnSpPr>
                <a:cxnSpLocks noChangeShapeType="1"/>
              </p:cNvCxnSpPr>
              <p:nvPr/>
            </p:nvCxnSpPr>
            <p:spPr bwMode="auto">
              <a:xfrm flipV="1">
                <a:off x="8053" y="7049"/>
                <a:ext cx="0" cy="1547"/>
              </a:xfrm>
              <a:prstGeom prst="straightConnector1">
                <a:avLst/>
              </a:prstGeom>
              <a:noFill/>
              <a:ln w="9525">
                <a:solidFill>
                  <a:srgbClr val="000000"/>
                </a:solidFill>
                <a:round/>
                <a:headEnd/>
                <a:tailEnd type="triangle" w="med" len="med"/>
              </a:ln>
            </p:spPr>
          </p:cxnSp>
          <p:cxnSp>
            <p:nvCxnSpPr>
              <p:cNvPr id="2063" name="AutoShape 15"/>
              <p:cNvCxnSpPr>
                <a:cxnSpLocks noChangeShapeType="1"/>
              </p:cNvCxnSpPr>
              <p:nvPr/>
            </p:nvCxnSpPr>
            <p:spPr bwMode="auto">
              <a:xfrm>
                <a:off x="2316" y="7049"/>
                <a:ext cx="0" cy="1547"/>
              </a:xfrm>
              <a:prstGeom prst="straightConnector1">
                <a:avLst/>
              </a:prstGeom>
              <a:noFill/>
              <a:ln w="9525">
                <a:solidFill>
                  <a:srgbClr val="000000"/>
                </a:solidFill>
                <a:round/>
                <a:headEnd/>
                <a:tailEnd type="triangle" w="med" len="med"/>
              </a:ln>
            </p:spPr>
          </p:cxnSp>
          <p:cxnSp>
            <p:nvCxnSpPr>
              <p:cNvPr id="2064" name="AutoShape 16"/>
              <p:cNvCxnSpPr>
                <a:cxnSpLocks noChangeShapeType="1"/>
              </p:cNvCxnSpPr>
              <p:nvPr/>
            </p:nvCxnSpPr>
            <p:spPr bwMode="auto">
              <a:xfrm>
                <a:off x="3962" y="9248"/>
                <a:ext cx="2559" cy="0"/>
              </a:xfrm>
              <a:prstGeom prst="straightConnector1">
                <a:avLst/>
              </a:prstGeom>
              <a:noFill/>
              <a:ln w="9525">
                <a:solidFill>
                  <a:srgbClr val="000000"/>
                </a:solidFill>
                <a:round/>
                <a:headEnd/>
                <a:tailEnd type="triangle" w="med" len="med"/>
              </a:ln>
            </p:spPr>
          </p:cxnSp>
          <p:sp>
            <p:nvSpPr>
              <p:cNvPr id="2065" name="AutoShape 17"/>
              <p:cNvSpPr>
                <a:spLocks noChangeArrowheads="1"/>
              </p:cNvSpPr>
              <p:nvPr/>
            </p:nvSpPr>
            <p:spPr bwMode="auto">
              <a:xfrm>
                <a:off x="4309" y="8994"/>
                <a:ext cx="1751" cy="761"/>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sr-Latn-RS" sz="1400" dirty="0">
                    <a:latin typeface="Calibri" pitchFamily="34" charset="0"/>
                  </a:rPr>
                  <a:t>Kretanje sredstava (akceptiranje menice)</a:t>
                </a:r>
                <a:endParaRPr kumimoji="0" lang="en-US" sz="1400" b="0" i="0" u="none" strike="noStrike" cap="none" normalizeH="0" baseline="0" dirty="0" smtClean="0">
                  <a:ln>
                    <a:noFill/>
                  </a:ln>
                  <a:solidFill>
                    <a:schemeClr val="tx1"/>
                  </a:solidFill>
                  <a:effectLst/>
                  <a:latin typeface="Arial" pitchFamily="34" charset="0"/>
                </a:endParaRPr>
              </a:p>
            </p:txBody>
          </p:sp>
          <p:sp>
            <p:nvSpPr>
              <p:cNvPr id="2066" name="AutoShape 18"/>
              <p:cNvSpPr>
                <a:spLocks noChangeArrowheads="1"/>
              </p:cNvSpPr>
              <p:nvPr/>
            </p:nvSpPr>
            <p:spPr bwMode="auto">
              <a:xfrm>
                <a:off x="3853" y="7220"/>
                <a:ext cx="2668" cy="1141"/>
              </a:xfrm>
              <a:prstGeom prst="roundRect">
                <a:avLst>
                  <a:gd name="adj" fmla="val 16667"/>
                </a:avLst>
              </a:prstGeom>
              <a:gradFill rotWithShape="0">
                <a:gsLst>
                  <a:gs pos="0">
                    <a:srgbClr val="FFFFFF"/>
                  </a:gs>
                  <a:gs pos="100000">
                    <a:srgbClr val="999999"/>
                  </a:gs>
                </a:gsLst>
                <a:lin ang="5400000" scaled="1"/>
              </a:gradFill>
              <a:ln w="12700">
                <a:solidFill>
                  <a:srgbClr val="666666"/>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sr-Latn-RS" sz="2000" b="1" dirty="0">
                    <a:latin typeface="Calibri" pitchFamily="34" charset="0"/>
                  </a:rPr>
                  <a:t>MEĐUNARODNI</a:t>
                </a:r>
              </a:p>
              <a:p>
                <a:pPr lvl="0" algn="ctr" fontAlgn="base">
                  <a:spcBef>
                    <a:spcPct val="0"/>
                  </a:spcBef>
                  <a:spcAft>
                    <a:spcPts val="1000"/>
                  </a:spcAft>
                </a:pPr>
                <a:r>
                  <a:rPr lang="sr-Latn-RS" sz="2000" b="1" dirty="0">
                    <a:latin typeface="Calibri" pitchFamily="34" charset="0"/>
                  </a:rPr>
                  <a:t>DOKUMENTARNI</a:t>
                </a:r>
              </a:p>
              <a:p>
                <a:pPr lvl="0" algn="ctr" fontAlgn="base">
                  <a:spcBef>
                    <a:spcPct val="0"/>
                  </a:spcBef>
                  <a:spcAft>
                    <a:spcPts val="1000"/>
                  </a:spcAft>
                </a:pPr>
                <a:r>
                  <a:rPr lang="sr-Latn-RS" sz="2000" b="1" dirty="0">
                    <a:latin typeface="Calibri" pitchFamily="34" charset="0"/>
                  </a:rPr>
                  <a:t>INKASO</a:t>
                </a:r>
                <a:endParaRPr kumimoji="0" lang="en-US" sz="2000" b="0" i="0" u="none" strike="noStrike" cap="none" normalizeH="0" baseline="0" dirty="0" smtClean="0">
                  <a:ln>
                    <a:noFill/>
                  </a:ln>
                  <a:solidFill>
                    <a:schemeClr val="tx1"/>
                  </a:solidFill>
                  <a:effectLst/>
                  <a:latin typeface="Arial" pitchFamily="34" charset="0"/>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pPr algn="ctr"/>
            <a:r>
              <a:rPr lang="sr-Latn-RS" sz="3600" dirty="0"/>
              <a:t>MEĐUNARODNA MENICA</a:t>
            </a:r>
            <a:endParaRPr lang="en-US" sz="3600" dirty="0"/>
          </a:p>
        </p:txBody>
      </p:sp>
      <p:sp>
        <p:nvSpPr>
          <p:cNvPr id="3" name="Content Placeholder 2"/>
          <p:cNvSpPr>
            <a:spLocks noGrp="1"/>
          </p:cNvSpPr>
          <p:nvPr>
            <p:ph idx="1"/>
          </p:nvPr>
        </p:nvSpPr>
        <p:spPr>
          <a:xfrm>
            <a:off x="457200" y="1357298"/>
            <a:ext cx="8229600" cy="1928826"/>
          </a:xfrm>
        </p:spPr>
        <p:txBody>
          <a:bodyPr>
            <a:normAutofit/>
          </a:bodyPr>
          <a:lstStyle/>
          <a:p>
            <a:pPr algn="just"/>
            <a:r>
              <a:rPr lang="vi-VN" sz="2000" dirty="0"/>
              <a:t>Menica se može definisati kao sredstvo plaćanja kojim jedan subjekt (trasant) izdaje nalog drugom subjektu (trasatu) da u naznačenom vremenu i naznačenom mestu isplati menični novčani iznos subjektu koji je imenovan na menici (remitentu).  Menica je instrument koji se često upotrebljava za međunarodno kreditiranje i međunarodna plaćanja.</a:t>
            </a:r>
            <a:endParaRPr lang="en-US" sz="2000" dirty="0"/>
          </a:p>
        </p:txBody>
      </p:sp>
      <p:pic>
        <p:nvPicPr>
          <p:cNvPr id="3074" name="Picture 7"/>
          <p:cNvPicPr>
            <a:picLocks noChangeArrowheads="1"/>
          </p:cNvPicPr>
          <p:nvPr/>
        </p:nvPicPr>
        <p:blipFill>
          <a:blip r:embed="rId2"/>
          <a:srcRect/>
          <a:stretch>
            <a:fillRect/>
          </a:stretch>
        </p:blipFill>
        <p:spPr bwMode="auto">
          <a:xfrm>
            <a:off x="428596" y="3214686"/>
            <a:ext cx="8358246" cy="3500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ctr"/>
            <a:r>
              <a:rPr lang="sr-Latn-RS" sz="3600" dirty="0"/>
              <a:t>MEĐUNARODNI ČEK</a:t>
            </a:r>
            <a:endParaRPr lang="en-US" sz="3600" dirty="0"/>
          </a:p>
        </p:txBody>
      </p:sp>
      <p:sp>
        <p:nvSpPr>
          <p:cNvPr id="3" name="Content Placeholder 2"/>
          <p:cNvSpPr>
            <a:spLocks noGrp="1"/>
          </p:cNvSpPr>
          <p:nvPr>
            <p:ph idx="1"/>
          </p:nvPr>
        </p:nvSpPr>
        <p:spPr>
          <a:xfrm>
            <a:off x="457200" y="1428736"/>
            <a:ext cx="8229600" cy="1643074"/>
          </a:xfrm>
        </p:spPr>
        <p:txBody>
          <a:bodyPr>
            <a:normAutofit/>
          </a:bodyPr>
          <a:lstStyle/>
          <a:p>
            <a:pPr algn="just"/>
            <a:r>
              <a:rPr lang="sr-Latn-RS" sz="2000" dirty="0"/>
              <a:t>Ček se definiše kao hartija od vrednosti kojom izdavalac (trasant) daje nalog trasatu (banci) da imaocu čeka (remitentu) isplati naznačeni novčani iznos iz trasantovog pokrića. Plaćanje čekom zamenjuje gotovinsko plaćanje, zbog čega ček kao surogat novca ima veliki ekonomski značaj.</a:t>
            </a:r>
            <a:endParaRPr lang="en-US" sz="2000" dirty="0" smtClean="0"/>
          </a:p>
        </p:txBody>
      </p:sp>
      <p:pic>
        <p:nvPicPr>
          <p:cNvPr id="4098" name="Picture 7"/>
          <p:cNvPicPr>
            <a:picLocks noChangeArrowheads="1"/>
          </p:cNvPicPr>
          <p:nvPr/>
        </p:nvPicPr>
        <p:blipFill>
          <a:blip r:embed="rId2"/>
          <a:srcRect/>
          <a:stretch>
            <a:fillRect/>
          </a:stretch>
        </p:blipFill>
        <p:spPr bwMode="auto">
          <a:xfrm>
            <a:off x="1071538" y="3000372"/>
            <a:ext cx="7072362" cy="38576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RS" sz="4000" b="1" dirty="0"/>
              <a:t>MEĐUNARODNO KREDITNO PISMO</a:t>
            </a:r>
            <a:r>
              <a:rPr lang="en-US" b="1" dirty="0" smtClean="0"/>
              <a:t/>
            </a:r>
            <a:br>
              <a:rPr lang="en-US" b="1" dirty="0" smtClean="0"/>
            </a:br>
            <a:endParaRPr lang="en-US" dirty="0"/>
          </a:p>
        </p:txBody>
      </p:sp>
      <p:sp>
        <p:nvSpPr>
          <p:cNvPr id="3" name="Content Placeholder 2"/>
          <p:cNvSpPr>
            <a:spLocks noGrp="1"/>
          </p:cNvSpPr>
          <p:nvPr>
            <p:ph idx="1"/>
          </p:nvPr>
        </p:nvSpPr>
        <p:spPr>
          <a:xfrm>
            <a:off x="457200" y="1357298"/>
            <a:ext cx="8229600" cy="5286412"/>
          </a:xfrm>
        </p:spPr>
        <p:txBody>
          <a:bodyPr>
            <a:normAutofit fontScale="62500" lnSpcReduction="20000"/>
          </a:bodyPr>
          <a:lstStyle/>
          <a:p>
            <a:pPr algn="just"/>
            <a:r>
              <a:rPr lang="vi-VN" dirty="0"/>
              <a:t>Međunarodno kreditno pismo je specifičan oblik dokumentarnog akreditiva. Reč je o pismenom nalogu domaće banke, kojim se korespodentu u inostranstvu daje ovašćenje da u naznačenom roku isplati određeni novčani iznos licu koje je navedno u kreditnom pismu. Kreditno pismo se najčešće koristi u međunarodnom platnom prometu sa ciljem da se izbegnu rizici od krađe ili gubitka novca prilikom putovanja u inostranstvo. Pomoću kreditnog pisma mogu da se izvršavaju gotovinska i bezgotovinska plaćanja.</a:t>
            </a:r>
          </a:p>
          <a:p>
            <a:pPr algn="just"/>
            <a:endParaRPr lang="vi-VN" dirty="0"/>
          </a:p>
          <a:p>
            <a:pPr algn="just"/>
            <a:r>
              <a:rPr lang="vi-VN" dirty="0"/>
              <a:t>Učesnici kod kreditnog pisma su:</a:t>
            </a:r>
          </a:p>
          <a:p>
            <a:pPr algn="just"/>
            <a:endParaRPr lang="vi-VN" dirty="0"/>
          </a:p>
          <a:p>
            <a:pPr algn="just"/>
            <a:r>
              <a:rPr lang="vi-VN" dirty="0"/>
              <a:t>nalogodavac izdavanja kreditnog pisma,</a:t>
            </a:r>
          </a:p>
          <a:p>
            <a:pPr algn="just"/>
            <a:r>
              <a:rPr lang="vi-VN" dirty="0"/>
              <a:t>banka izdavalac kreditnog pisma,</a:t>
            </a:r>
          </a:p>
          <a:p>
            <a:pPr algn="just"/>
            <a:r>
              <a:rPr lang="vi-VN" dirty="0"/>
              <a:t>banka isplatilac po osnovu kreditnog pisma,</a:t>
            </a:r>
          </a:p>
          <a:p>
            <a:pPr algn="just"/>
            <a:r>
              <a:rPr lang="vi-VN" dirty="0"/>
              <a:t>korisnik isplaćenih sredstava (fizičko ili pravno lice).</a:t>
            </a:r>
          </a:p>
          <a:p>
            <a:pPr algn="just"/>
            <a:endParaRPr lang="vi-VN" dirty="0"/>
          </a:p>
          <a:p>
            <a:pPr algn="just"/>
            <a:r>
              <a:rPr lang="vi-VN" dirty="0"/>
              <a:t>Postoji nekoliko vrsta kreditnog pisma. To su:</a:t>
            </a:r>
          </a:p>
          <a:p>
            <a:pPr algn="just"/>
            <a:endParaRPr lang="vi-VN" dirty="0"/>
          </a:p>
          <a:p>
            <a:pPr algn="just"/>
            <a:r>
              <a:rPr lang="vi-VN" dirty="0"/>
              <a:t>obično kreditno pismo,</a:t>
            </a:r>
          </a:p>
          <a:p>
            <a:pPr algn="just"/>
            <a:r>
              <a:rPr lang="vi-VN" dirty="0"/>
              <a:t>cirkularno kreditno pismo,</a:t>
            </a:r>
          </a:p>
          <a:p>
            <a:pPr algn="just"/>
            <a:r>
              <a:rPr lang="vi-VN" dirty="0"/>
              <a:t>trgovačko kreditno pismo.</a:t>
            </a:r>
          </a:p>
          <a:p>
            <a:pPr algn="just"/>
            <a:r>
              <a:rPr lang="vi-VN" dirty="0"/>
              <a:t>Kreditno pismo se ne odnosi na robna plaćanja.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TotalTime>
  <Words>885</Words>
  <Application>Microsoft Office PowerPoint</Application>
  <PresentationFormat>On-screen Show (4:3)</PresentationFormat>
  <Paragraphs>77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INSTRUMENTI MEĐUNARODNOG PLAĆANJA</vt:lpstr>
      <vt:lpstr>MEĐUNARODNI DOKUMENTARNI AKREDITIV</vt:lpstr>
      <vt:lpstr>PowerPoint Presentation</vt:lpstr>
      <vt:lpstr>   МЕЂУНАРОДНИ ДОКУМЕНТАРНИ ИНКАСО </vt:lpstr>
      <vt:lpstr>PowerPoint Presentation</vt:lpstr>
      <vt:lpstr>MEĐUNARODNA MENICA</vt:lpstr>
      <vt:lpstr>MEĐUNARODNI ČEK</vt:lpstr>
      <vt:lpstr>MEĐUNARODNO KREDITNO PISMO </vt:lpstr>
      <vt:lpstr>BANKARSKA GARANCIJA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13 – ВЕЖБЕ 13 </dc:title>
  <dc:creator>Željko</dc:creator>
  <cp:lastModifiedBy>Nataša Gerštner</cp:lastModifiedBy>
  <cp:revision>15</cp:revision>
  <dcterms:created xsi:type="dcterms:W3CDTF">2018-03-28T19:29:50Z</dcterms:created>
  <dcterms:modified xsi:type="dcterms:W3CDTF">2021-12-29T13:05:08Z</dcterms:modified>
</cp:coreProperties>
</file>