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496" y="1447800"/>
            <a:ext cx="5556504" cy="2316480"/>
          </a:xfrm>
        </p:spPr>
        <p:txBody>
          <a:bodyPr>
            <a:normAutofit/>
          </a:bodyPr>
          <a:lstStyle/>
          <a:p>
            <a:r>
              <a:rPr lang="sr-Latn-R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INTERNI NADZOR</a:t>
            </a:r>
            <a:endParaRPr lang="sr-Latn-R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077" r="97538">
                        <a14:foregroundMark x1="18462" y1="16429" x2="18462" y2="16429"/>
                        <a14:foregroundMark x1="29231" y1="18571" x2="29231" y2="18571"/>
                        <a14:foregroundMark x1="27077" y1="28929" x2="27077" y2="28929"/>
                        <a14:foregroundMark x1="11385" y1="38571" x2="11385" y2="38571"/>
                        <a14:foregroundMark x1="3077" y1="32143" x2="3077" y2="32143"/>
                        <a14:foregroundMark x1="84308" y1="18214" x2="84308" y2="18214"/>
                        <a14:foregroundMark x1="92615" y1="33929" x2="92615" y2="33929"/>
                        <a14:foregroundMark x1="84923" y1="51429" x2="84923" y2="51429"/>
                        <a14:foregroundMark x1="28308" y1="26786" x2="28308" y2="26786"/>
                        <a14:foregroundMark x1="24615" y1="35000" x2="24615" y2="35000"/>
                        <a14:foregroundMark x1="26769" y1="18571" x2="26769" y2="18571"/>
                        <a14:foregroundMark x1="31077" y1="18571" x2="31077" y2="18571"/>
                        <a14:foregroundMark x1="8308" y1="35357" x2="8308" y2="35357"/>
                        <a14:foregroundMark x1="4308" y1="32857" x2="4308" y2="32857"/>
                        <a14:foregroundMark x1="13846" y1="39286" x2="13846" y2="39286"/>
                        <a14:foregroundMark x1="7692" y1="65357" x2="7692" y2="65357"/>
                        <a14:foregroundMark x1="97538" y1="36071" x2="97538" y2="36071"/>
                        <a14:foregroundMark x1="88308" y1="14643" x2="88308" y2="14643"/>
                        <a14:foregroundMark x1="88000" y1="18571" x2="88000" y2="18571"/>
                        <a14:foregroundMark x1="88000" y1="23929" x2="80615" y2="1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3581400" cy="30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538" y1="17750" x2="31538" y2="17750"/>
                        <a14:foregroundMark x1="31692" y1="30750" x2="31692" y2="30750"/>
                        <a14:foregroundMark x1="40615" y1="28750" x2="40615" y2="28750"/>
                        <a14:foregroundMark x1="27231" y1="33500" x2="27231" y2="33500"/>
                        <a14:foregroundMark x1="32462" y1="64750" x2="32462" y2="64750"/>
                        <a14:foregroundMark x1="26615" y1="63500" x2="26615" y2="63500"/>
                        <a14:foregroundMark x1="22615" y1="57000" x2="34769" y2="79500"/>
                        <a14:foregroundMark x1="26308" y1="57500" x2="34462" y2="56750"/>
                        <a14:foregroundMark x1="23231" y1="84500" x2="23231" y2="57750"/>
                        <a14:foregroundMark x1="28923" y1="18500" x2="28923" y2="18500"/>
                        <a14:foregroundMark x1="31077" y1="21750" x2="31077" y2="21750"/>
                        <a14:foregroundMark x1="28615" y1="29750" x2="28615" y2="29750"/>
                        <a14:foregroundMark x1="29385" y1="26500" x2="29385" y2="26500"/>
                        <a14:foregroundMark x1="30615" y1="37750" x2="30615" y2="37750"/>
                        <a14:foregroundMark x1="39231" y1="26250" x2="39231" y2="26250"/>
                        <a14:foregroundMark x1="42308" y1="27000" x2="42308" y2="27000"/>
                        <a14:foregroundMark x1="40923" y1="25750" x2="40923" y2="25750"/>
                        <a14:foregroundMark x1="29538" y1="33750" x2="29538" y2="33750"/>
                        <a14:foregroundMark x1="28000" y1="43000" x2="28000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07" y="3581400"/>
            <a:ext cx="5923190" cy="36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8595360" cy="4937760"/>
          </a:xfrm>
        </p:spPr>
        <p:txBody>
          <a:bodyPr/>
          <a:lstStyle/>
          <a:p>
            <a:r>
              <a:rPr lang="en-US" smtClean="0"/>
              <a:t>zavisi od oblika upravljanja i veličine preduzeća</a:t>
            </a:r>
          </a:p>
          <a:p>
            <a:r>
              <a:rPr lang="en-US" smtClean="0"/>
              <a:t>organizacija: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mtClean="0"/>
              <a:t>centralizovana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mtClean="0"/>
              <a:t>decentralizovana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mtClean="0"/>
              <a:t>delimično decentralizovana</a:t>
            </a:r>
          </a:p>
          <a:p>
            <a:pPr marL="685102" lvl="2" indent="-342900">
              <a:buFont typeface="+mj-lt"/>
              <a:buAutoNum type="arabicPeriod"/>
            </a:pPr>
            <a:endParaRPr lang="en-US"/>
          </a:p>
          <a:p>
            <a:r>
              <a:rPr lang="en-US" smtClean="0"/>
              <a:t>manja preduzeća imaju posebnu funkciju kontrolinga sa direktnim pristupom menadžemntu</a:t>
            </a:r>
          </a:p>
          <a:p>
            <a:r>
              <a:rPr lang="en-US" smtClean="0"/>
              <a:t>kod velikih preduzeća svaka služba ima svog kontrolera koji podnose izveštaje centralnom kontroleru</a:t>
            </a:r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Organizacija funkcije kontrolinga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29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Interna revizija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595360" cy="4937760"/>
          </a:xfrm>
        </p:spPr>
        <p:txBody>
          <a:bodyPr/>
          <a:lstStyle/>
          <a:p>
            <a:r>
              <a:rPr lang="en-US" smtClean="0"/>
              <a:t>efikasan interni nadzor</a:t>
            </a:r>
          </a:p>
          <a:p>
            <a:r>
              <a:rPr lang="en-US" smtClean="0"/>
              <a:t>pomoć menadžmentu u predviđanju rizika </a:t>
            </a:r>
          </a:p>
          <a:p>
            <a:pPr marL="0" indent="0">
              <a:buNone/>
            </a:pPr>
            <a:r>
              <a:rPr lang="en-US" smtClean="0"/>
              <a:t>i predlaganje sistema internih kontrola za njihovo blagovremeno sprečavanje</a:t>
            </a:r>
          </a:p>
          <a:p>
            <a:pPr marL="342900" indent="-342900"/>
            <a:r>
              <a:rPr lang="en-US" smtClean="0"/>
              <a:t>vodi računa o ekonomičnosti, efikasnosti, efektivnosti i pravičnosti</a:t>
            </a:r>
          </a:p>
          <a:p>
            <a:pPr marL="342900" indent="-342900"/>
            <a:r>
              <a:rPr lang="en-US" smtClean="0"/>
              <a:t>Delokrug interne revizije:</a:t>
            </a:r>
          </a:p>
          <a:p>
            <a:pPr marL="515938" lvl="1" indent="-342900">
              <a:buFont typeface="Wingdings" pitchFamily="2" charset="2"/>
              <a:buChar char="Ø"/>
            </a:pPr>
            <a:r>
              <a:rPr lang="en-US" smtClean="0"/>
              <a:t>pregled računovodstvenog sistema i sis. internih kontrola</a:t>
            </a:r>
          </a:p>
          <a:p>
            <a:pPr marL="515938" lvl="1" indent="-342900">
              <a:buFont typeface="Wingdings" pitchFamily="2" charset="2"/>
              <a:buChar char="Ø"/>
            </a:pPr>
            <a:r>
              <a:rPr lang="en-US" smtClean="0"/>
              <a:t>ispitivanje fin. i poslovnih informacija</a:t>
            </a:r>
          </a:p>
          <a:p>
            <a:pPr marL="515938" lvl="1" indent="-342900">
              <a:buFont typeface="Wingdings" pitchFamily="2" charset="2"/>
              <a:buChar char="Ø"/>
            </a:pPr>
            <a:r>
              <a:rPr lang="en-US" smtClean="0"/>
              <a:t>ispitivanje efektivnosti, efikasnosti i ekonomičnosti poslovnih odluka</a:t>
            </a:r>
          </a:p>
          <a:p>
            <a:pPr marL="515938" lvl="1" indent="-342900">
              <a:buFont typeface="Wingdings" pitchFamily="2" charset="2"/>
              <a:buChar char="Ø"/>
            </a:pPr>
            <a:r>
              <a:rPr lang="en-US" smtClean="0"/>
              <a:t>isptivanje usaglašenosti sa zakonom, regulativom i politikama menadžmenta. </a:t>
            </a:r>
            <a:endParaRPr lang="sr-Latn-R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8" b="94548" l="6864" r="96923">
                        <a14:foregroundMark x1="7083" y1="68814" x2="7083" y2="68814"/>
                        <a14:foregroundMark x1="9479" y1="94928" x2="9479" y2="94928"/>
                        <a14:foregroundMark x1="23490" y1="24537" x2="23490" y2="24537"/>
                        <a14:foregroundMark x1="21667" y1="25634" x2="21667" y2="25634"/>
                        <a14:foregroundMark x1="25885" y1="25634" x2="25885" y2="25634"/>
                        <a14:foregroundMark x1="17969" y1="31871" x2="17969" y2="31871"/>
                        <a14:foregroundMark x1="18490" y1="28718" x2="18490" y2="28718"/>
                        <a14:foregroundMark x1="64271" y1="7128" x2="64271" y2="7128"/>
                        <a14:foregroundMark x1="76458" y1="21453" x2="76458" y2="21453"/>
                        <a14:foregroundMark x1="62708" y1="57642" x2="91823" y2="4729"/>
                        <a14:foregroundMark x1="61875" y1="7814" x2="92865" y2="57985"/>
                        <a14:foregroundMark x1="77500" y1="6100" x2="77500" y2="6100"/>
                        <a14:foregroundMark x1="73802" y1="7471" x2="73802" y2="7471"/>
                        <a14:foregroundMark x1="76979" y1="57985" x2="76979" y2="57985"/>
                        <a14:foregroundMark x1="72500" y1="57985" x2="72500" y2="57985"/>
                        <a14:foregroundMark x1="61354" y1="41261" x2="61354" y2="41261"/>
                        <a14:foregroundMark x1="61615" y1="6443" x2="62969" y2="57300"/>
                        <a14:foregroundMark x1="82552" y1="56957" x2="82552" y2="56957"/>
                        <a14:foregroundMark x1="78854" y1="48252" x2="85469" y2="64291"/>
                        <a14:foregroundMark x1="89688" y1="49280" x2="91250" y2="6785"/>
                        <a14:foregroundMark x1="82292" y1="27690" x2="82292" y2="27690"/>
                        <a14:foregroundMark x1="66927" y1="39548" x2="66927" y2="39548"/>
                        <a14:foregroundMark x1="65917" y1="7477" x2="77041" y2="19470"/>
                        <a14:foregroundMark x1="86509" y1="6386" x2="70888" y2="14019"/>
                        <a14:foregroundMark x1="65444" y1="51090" x2="66272" y2="14019"/>
                        <a14:foregroundMark x1="91953" y1="11838" x2="91953" y2="11838"/>
                        <a14:foregroundMark x1="93136" y1="16667" x2="93136" y2="16667"/>
                        <a14:foregroundMark x1="92308" y1="58567" x2="92781" y2="5296"/>
                        <a14:foregroundMark x1="92308" y1="58567" x2="71716" y2="58100"/>
                        <a14:foregroundMark x1="12189" y1="91900" x2="12189" y2="91900"/>
                        <a14:foregroundMark x1="16213" y1="33645" x2="20000" y2="23209"/>
                        <a14:foregroundMark x1="28639" y1="32555" x2="24970" y2="22741"/>
                        <a14:foregroundMark x1="29467" y1="30374" x2="29467" y2="30374"/>
                        <a14:foregroundMark x1="78698" y1="16199" x2="78698" y2="16199"/>
                        <a14:foregroundMark x1="82840" y1="15109" x2="82840" y2="15109"/>
                        <a14:foregroundMark x1="72071" y1="6386" x2="72071" y2="6386"/>
                        <a14:foregroundMark x1="17515" y1="25389" x2="17515" y2="25389"/>
                        <a14:foregroundMark x1="17870" y1="35826" x2="17870" y2="35826"/>
                        <a14:foregroundMark x1="15858" y1="34735" x2="15858" y2="34735"/>
                        <a14:foregroundMark x1="27811" y1="34735" x2="27811" y2="34735"/>
                        <a14:foregroundMark x1="28639" y1="27103" x2="28639" y2="27103"/>
                        <a14:foregroundMark x1="22485" y1="22741" x2="22485" y2="22741"/>
                        <a14:foregroundMark x1="20828" y1="22741" x2="20828" y2="22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88" y="3629"/>
            <a:ext cx="3510083" cy="266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9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762000"/>
            <a:ext cx="8595360" cy="4937760"/>
          </a:xfrm>
        </p:spPr>
        <p:txBody>
          <a:bodyPr/>
          <a:lstStyle/>
          <a:p>
            <a:r>
              <a:rPr lang="en-US" smtClean="0"/>
              <a:t>Usmerenje na: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unapređenje sistema internih kontrola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upravljanje rizikom u poslovanju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borbu protiv prevara i zloupotreba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unapređenje poslovnih procesa u budućem periodu. </a:t>
            </a:r>
            <a:endParaRPr lang="sr-Latn-R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5257800" cy="29918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 revizija u funkciji unapređenja sis. internih kontrola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interna kontrola obavezna, interna revizija nije uvek prisutna</a:t>
            </a:r>
          </a:p>
          <a:p>
            <a:r>
              <a:rPr lang="en-US" smtClean="0"/>
              <a:t>interni revizor odvojen od drugih poslova u preduzeću</a:t>
            </a:r>
          </a:p>
          <a:p>
            <a:r>
              <a:rPr lang="en-US" smtClean="0"/>
              <a:t>interna revizija je zadužena za: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utvrđivanje ciljeva interne kontrole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identifikaciju kontrole za postizanje ciljeva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pregled sistema u odnosu na postavljene kontrole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testiranje efikasnosti u odnosu na ciljeve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izražavanje mišljenja o tome da li sistem pruža adekvatnu osnovu za efikasnu kontrolu i da li se kontrola pravilno sprovodi u praksi</a:t>
            </a:r>
          </a:p>
          <a:p>
            <a:pPr marL="627952" lvl="1" indent="-457200">
              <a:buFont typeface="+mj-lt"/>
              <a:buAutoNum type="arabicPeriod"/>
            </a:pPr>
            <a:endParaRPr lang="en-US"/>
          </a:p>
          <a:p>
            <a:r>
              <a:rPr lang="en-US" smtClean="0"/>
              <a:t>uspostavljanje sistema internih kontrola – menadžment</a:t>
            </a:r>
          </a:p>
          <a:p>
            <a:r>
              <a:rPr lang="en-US" smtClean="0"/>
              <a:t>pregled, praćenje, realizacija i smernice za unapređenje – interni revizor 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89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 revizija u funkciji upravljanja rizikom u poslovanju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595360" cy="4937760"/>
          </a:xfrm>
        </p:spPr>
        <p:txBody>
          <a:bodyPr/>
          <a:lstStyle/>
          <a:p>
            <a:r>
              <a:rPr lang="en-US" smtClean="0"/>
              <a:t>kontinuirano, objektivno i nezavisno praćenje i ocenjivanje efikasnosti sprovođenja politika i procedura upravljanja rizicima</a:t>
            </a:r>
          </a:p>
          <a:p>
            <a:r>
              <a:rPr lang="en-US" smtClean="0"/>
              <a:t>rizik kao neizvesnost</a:t>
            </a:r>
          </a:p>
          <a:p>
            <a:r>
              <a:rPr lang="en-US" smtClean="0"/>
              <a:t>Institut internih revizora – upravljanje rizicima je proces za identifikaciju, ocenu, upravljanje i kontrolu potencijalnih događaja sa ciljem razumnog uveravanja koje se odnosi na postizanje ciljeva organizacije</a:t>
            </a:r>
          </a:p>
          <a:p>
            <a:r>
              <a:rPr lang="en-US" smtClean="0"/>
              <a:t>Zadatak interne revizije- informisanje menadžmenta o uočenim nedostacima u upravljanju rizicima, kao i jačanje efikasnosti upravljanja putem: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identifikacija i procena izloženosti značajnim rizicima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doprinos poboljšanju sis. za upravljanje rizicima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praćenje i procenu sis. za upravljanje rizicima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77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 revizija u funkciji borbe protiv prevara i zloupotreba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upravljanje rizicima – prevare,zloupotrebe i malverzacija u preduzeću</a:t>
            </a:r>
          </a:p>
          <a:p>
            <a:r>
              <a:rPr lang="en-US" smtClean="0"/>
              <a:t>smanjenje rizika od prevara  (pogrešne informacije korisnicima fin. izveštaja) zadatak internog revizora</a:t>
            </a:r>
          </a:p>
          <a:p>
            <a:r>
              <a:rPr lang="en-US" smtClean="0"/>
              <a:t>prevare: 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manipulacija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falsifikovanje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korupcija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protivpravno prisvajanje sredstava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sprečavanje evidencije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evidencija događaja koji nisu nastali itd.</a:t>
            </a:r>
          </a:p>
          <a:p>
            <a:pPr marL="627952" lvl="1" indent="-457200">
              <a:buFont typeface="+mj-lt"/>
              <a:buAutoNum type="arabicPeriod"/>
            </a:pPr>
            <a:endParaRPr lang="en-US"/>
          </a:p>
          <a:p>
            <a:r>
              <a:rPr lang="en-US" smtClean="0"/>
              <a:t>greške vs kriminalne radnje</a:t>
            </a:r>
          </a:p>
          <a:p>
            <a:r>
              <a:rPr lang="en-US" smtClean="0"/>
              <a:t>sprovođenje od vrha do zaposlenih</a:t>
            </a:r>
          </a:p>
          <a:p>
            <a:r>
              <a:rPr lang="en-US" smtClean="0"/>
              <a:t>težak zadatak internim revizorima</a:t>
            </a:r>
          </a:p>
          <a:p>
            <a:pPr marL="627952" lvl="1" indent="-457200">
              <a:buFont typeface="+mj-lt"/>
              <a:buAutoNum type="arabicPeriod"/>
            </a:pPr>
            <a:endParaRPr lang="sr-Latn-R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14779"/>
          <a:stretch/>
        </p:blipFill>
        <p:spPr bwMode="auto">
          <a:xfrm>
            <a:off x="5257800" y="3810000"/>
            <a:ext cx="3733799" cy="285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66778"/>
            <a:ext cx="8595360" cy="4937760"/>
          </a:xfrm>
        </p:spPr>
        <p:txBody>
          <a:bodyPr/>
          <a:lstStyle/>
          <a:p>
            <a:r>
              <a:rPr lang="en-US" u="sng" smtClean="0"/>
              <a:t>Otkrivanje prevara i kriminalnih radnji</a:t>
            </a:r>
          </a:p>
          <a:p>
            <a:endParaRPr lang="en-US" u="sng"/>
          </a:p>
          <a:p>
            <a:pPr lvl="1"/>
            <a:r>
              <a:rPr lang="en-US" smtClean="0"/>
              <a:t>neuobičajene aktivnosti, aktivnosti podložne prevarama (neuobičajeno povećanje potraživanja ili zaliha)</a:t>
            </a:r>
          </a:p>
          <a:p>
            <a:pPr lvl="1"/>
            <a:r>
              <a:rPr lang="en-US" smtClean="0"/>
              <a:t>odlaganje rashoda za naredni obračunski period (kratkoročno povećavanje dobitka)</a:t>
            </a:r>
          </a:p>
          <a:p>
            <a:pPr lvl="1"/>
            <a:r>
              <a:rPr lang="en-US" smtClean="0"/>
              <a:t>povećanje prihoda fakturišući fiktivnim ili nelikvidnim kupcima</a:t>
            </a:r>
          </a:p>
          <a:p>
            <a:pPr lvl="1"/>
            <a:r>
              <a:rPr lang="en-US" smtClean="0"/>
              <a:t>skirveni gubici – veći rezultat poslovanja od realnog i sl.</a:t>
            </a:r>
          </a:p>
          <a:p>
            <a:endParaRPr 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974">
                        <a14:foregroundMark x1="72597" y1="28537" x2="72597" y2="28537"/>
                        <a14:foregroundMark x1="62727" y1="49512" x2="62727" y2="49512"/>
                        <a14:foregroundMark x1="54545" y1="47561" x2="54545" y2="47561"/>
                        <a14:foregroundMark x1="51039" y1="18293" x2="51039" y2="18293"/>
                        <a14:foregroundMark x1="38701" y1="17073" x2="38701" y2="17073"/>
                        <a14:foregroundMark x1="19870" y1="66829" x2="19870" y2="66829"/>
                        <a14:foregroundMark x1="27662" y1="68049" x2="27662" y2="68049"/>
                        <a14:foregroundMark x1="32597" y1="66098" x2="32597" y2="66098"/>
                        <a14:foregroundMark x1="36494" y1="70732" x2="36494" y2="70732"/>
                        <a14:foregroundMark x1="44675" y1="68780" x2="44675" y2="68780"/>
                        <a14:foregroundMark x1="48052" y1="62927" x2="48052" y2="62927"/>
                        <a14:foregroundMark x1="48571" y1="70976" x2="48571" y2="70976"/>
                        <a14:foregroundMark x1="68831" y1="32683" x2="68831" y2="32683"/>
                        <a14:foregroundMark x1="76753" y1="37561" x2="76753" y2="37561"/>
                        <a14:foregroundMark x1="75714" y1="31951" x2="75714" y2="31951"/>
                        <a14:foregroundMark x1="95974" y1="76585" x2="95974" y2="76585"/>
                        <a14:foregroundMark x1="68182" y1="37073" x2="68182" y2="37073"/>
                        <a14:foregroundMark x1="63506" y1="36341" x2="63506" y2="3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230295"/>
            <a:ext cx="6867525" cy="365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 revizija u funkciji unapređenja poslovnih procesa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143" y="1645920"/>
            <a:ext cx="8595360" cy="4937760"/>
          </a:xfrm>
        </p:spPr>
        <p:txBody>
          <a:bodyPr/>
          <a:lstStyle/>
          <a:p>
            <a:r>
              <a:rPr lang="en-US" smtClean="0"/>
              <a:t>zaostajanje uloge interne revizije u Srbiji u odnosu na razvijene privrede</a:t>
            </a:r>
          </a:p>
          <a:p>
            <a:r>
              <a:rPr lang="en-US" smtClean="0"/>
              <a:t>nedovoljno harmonizovana regulativa sa međunarodnom regulativom</a:t>
            </a:r>
          </a:p>
          <a:p>
            <a:r>
              <a:rPr lang="en-US" smtClean="0"/>
              <a:t>svest o zaostajanju pokreće internerevizore u Srbiji da se konstantno usavršavaju, prateći svetske trendove, sa ciljem razvoja profesije interne revizije u Srbiji</a:t>
            </a:r>
            <a:endParaRPr lang="sr-Latn-R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0" r="6184" b="9463"/>
          <a:stretch/>
        </p:blipFill>
        <p:spPr bwMode="auto">
          <a:xfrm>
            <a:off x="5029200" y="3984810"/>
            <a:ext cx="3812267" cy="2739960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Interni nadzor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99458"/>
            <a:ext cx="8595360" cy="4937760"/>
          </a:xfrm>
        </p:spPr>
        <p:txBody>
          <a:bodyPr/>
          <a:lstStyle/>
          <a:p>
            <a:r>
              <a:rPr lang="en-US" smtClean="0"/>
              <a:t>prvi nivo kontrole fin. izveštaja</a:t>
            </a:r>
          </a:p>
          <a:p>
            <a:r>
              <a:rPr lang="en-US" smtClean="0"/>
              <a:t>upravljanje rizicima</a:t>
            </a:r>
          </a:p>
          <a:p>
            <a:r>
              <a:rPr lang="en-US" smtClean="0"/>
              <a:t>Tri linije odbrane upravljanja sredstvima (Američki institut internih revizora):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mtClean="0"/>
              <a:t>sis. internih kontrola koje uspostavlja menadžment,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mtClean="0"/>
              <a:t>kontroling (upravljanje  rizikom i kontrola usklađenosti sa zakonom),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mtClean="0"/>
              <a:t>interna revizija. </a:t>
            </a:r>
          </a:p>
          <a:p>
            <a:pPr marL="799402" lvl="2" indent="-457200">
              <a:buFont typeface="+mj-lt"/>
              <a:buAutoNum type="arabicPeriod"/>
            </a:pPr>
            <a:endParaRPr lang="sr-Latn-R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 bwMode="auto">
          <a:xfrm>
            <a:off x="5181600" y="4419600"/>
            <a:ext cx="3700506" cy="235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Interna kontrola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putem procedura i politika uspostavlja je menadžment</a:t>
            </a:r>
          </a:p>
          <a:p>
            <a:r>
              <a:rPr lang="en-US" smtClean="0"/>
              <a:t>da li su aktivnosti usmerene ka ostvarenju ciljeva preduzeća</a:t>
            </a:r>
          </a:p>
          <a:p>
            <a:r>
              <a:rPr lang="en-US"/>
              <a:t>E</a:t>
            </a:r>
            <a:r>
              <a:rPr lang="en-US" smtClean="0"/>
              <a:t>fikasnost internih kontrola zavisi od: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organizacionih promena,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stava menadžemanta,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raspoloživosti resursa,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ljudskog faktora. </a:t>
            </a:r>
          </a:p>
          <a:p>
            <a:pPr lvl="1">
              <a:buFont typeface="Wingdings" pitchFamily="2" charset="2"/>
              <a:buChar char="Ø"/>
            </a:pPr>
            <a:endParaRPr lang="en-US"/>
          </a:p>
          <a:p>
            <a:r>
              <a:rPr lang="en-US" smtClean="0"/>
              <a:t>greške i njihovo namerno prikrivanje su mogući</a:t>
            </a:r>
          </a:p>
          <a:p>
            <a:r>
              <a:rPr lang="en-US" smtClean="0"/>
              <a:t>kontrola internih kontrola od strane eksternog revizora</a:t>
            </a:r>
          </a:p>
          <a:p>
            <a:r>
              <a:rPr lang="en-US" smtClean="0"/>
              <a:t>efikasnost zavisi od svih organizacionih nivoa</a:t>
            </a:r>
            <a:endParaRPr 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6000" l="143" r="95708">
                        <a14:foregroundMark x1="43348" y1="18250" x2="14449" y2="78500"/>
                        <a14:foregroundMark x1="13162" y1="4750" x2="26896" y2="50250"/>
                        <a14:foregroundMark x1="26753" y1="48250" x2="429" y2="41750"/>
                        <a14:foregroundMark x1="85122" y1="94250" x2="85122" y2="94250"/>
                        <a14:foregroundMark x1="95708" y1="96000" x2="95708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55273"/>
            <a:ext cx="393858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0545" y="493204"/>
            <a:ext cx="8595360" cy="4937760"/>
          </a:xfrm>
        </p:spPr>
        <p:txBody>
          <a:bodyPr/>
          <a:lstStyle/>
          <a:p>
            <a:r>
              <a:rPr lang="en-US" smtClean="0"/>
              <a:t>Delokrug poslovanja internih kontrola: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proizvodna funkcija,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tehnička funkcija,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prodajna funkcija,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nabavna funkcija,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opšti, kadrovski i pravni poslovi,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računovodstvena funkcija,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mtClean="0"/>
              <a:t>finansijska funkcija. </a:t>
            </a:r>
            <a:endParaRPr lang="sr-Latn-R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2"/>
          <a:stretch/>
        </p:blipFill>
        <p:spPr bwMode="auto">
          <a:xfrm>
            <a:off x="380999" y="4114801"/>
            <a:ext cx="5021593" cy="258383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3" y="22098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smtClean="0"/>
              <a:t>Komitet sponzorskih organizacija Tredvej komisije - COSO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038" y="3581400"/>
            <a:ext cx="8595360" cy="4937760"/>
          </a:xfrm>
        </p:spPr>
        <p:txBody>
          <a:bodyPr/>
          <a:lstStyle/>
          <a:p>
            <a:r>
              <a:rPr lang="en-US" smtClean="0"/>
              <a:t>prvi okvir interne kontrole za pružanje smernica za efikasan sistem internih kontrola</a:t>
            </a:r>
          </a:p>
          <a:p>
            <a:r>
              <a:rPr lang="en-US" smtClean="0"/>
              <a:t>najpriznatiji model na svetskom nivou</a:t>
            </a:r>
          </a:p>
          <a:p>
            <a:r>
              <a:rPr lang="en-US" smtClean="0"/>
              <a:t>17 principa u okviru 5 komponenti koji se mogu primeniti na sve subjekte uz doprinošenje dodate vrednosti </a:t>
            </a:r>
          </a:p>
          <a:p>
            <a:endParaRPr lang="en-US"/>
          </a:p>
          <a:p>
            <a:pPr marL="0" indent="0">
              <a:buNone/>
            </a:pPr>
            <a:endParaRPr lang="sr-Latn-R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-38303" r="-1709" b="38303"/>
          <a:stretch/>
        </p:blipFill>
        <p:spPr bwMode="auto">
          <a:xfrm>
            <a:off x="457200" y="-741218"/>
            <a:ext cx="4762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COSO principi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595360" cy="4937760"/>
          </a:xfrm>
        </p:spPr>
        <p:txBody>
          <a:bodyPr>
            <a:normAutofit lnSpcReduction="10000"/>
          </a:bodyPr>
          <a:lstStyle/>
          <a:p>
            <a:pPr marL="512064" indent="-514350">
              <a:buFont typeface="+mj-lt"/>
              <a:buAutoNum type="romanUcPeriod"/>
            </a:pPr>
            <a:r>
              <a:rPr lang="sr-Latn-RS"/>
              <a:t>Kontrolno okruženje </a:t>
            </a:r>
            <a:r>
              <a:rPr lang="en-US" smtClean="0"/>
              <a:t>:</a:t>
            </a:r>
          </a:p>
          <a:p>
            <a:pPr marL="1143889" lvl="4" indent="-457200">
              <a:buFont typeface="+mj-lt"/>
              <a:buAutoNum type="arabicPeriod"/>
            </a:pPr>
            <a:r>
              <a:rPr lang="vi-VN"/>
              <a:t>Integritet i etičke vrednosti pojedinaca prilikom dizajniranja, sprovođenja i nadzora interne </a:t>
            </a:r>
            <a:r>
              <a:rPr lang="vi-VN" smtClean="0"/>
              <a:t>kontrole</a:t>
            </a:r>
            <a:endParaRPr lang="en-US" smtClean="0"/>
          </a:p>
          <a:p>
            <a:pPr marL="1143889" lvl="4" indent="-457200">
              <a:buFont typeface="+mj-lt"/>
              <a:buAutoNum type="arabicPeriod"/>
            </a:pPr>
            <a:r>
              <a:rPr lang="pl-PL"/>
              <a:t>Nadzorna odgovornost za razvoj i performanse interne </a:t>
            </a:r>
            <a:r>
              <a:rPr lang="pl-PL" smtClean="0"/>
              <a:t>kontrole</a:t>
            </a:r>
            <a:endParaRPr lang="en-US" smtClean="0"/>
          </a:p>
          <a:p>
            <a:pPr marL="1143889" lvl="4" indent="-457200">
              <a:buFont typeface="+mj-lt"/>
              <a:buAutoNum type="arabicPeriod"/>
            </a:pPr>
            <a:r>
              <a:rPr lang="en-US"/>
              <a:t>Uspostavljanje strukture, autoriteta i </a:t>
            </a:r>
            <a:r>
              <a:rPr lang="en-US" smtClean="0"/>
              <a:t>odgovornosti</a:t>
            </a:r>
          </a:p>
          <a:p>
            <a:pPr marL="1143889" lvl="4" indent="-457200">
              <a:buFont typeface="+mj-lt"/>
              <a:buAutoNum type="arabicPeriod"/>
            </a:pPr>
            <a:r>
              <a:rPr lang="en-US"/>
              <a:t>Privlačenje, razvoj i zadržavanje kompetentnih pojedinaca u skladu sa </a:t>
            </a:r>
            <a:r>
              <a:rPr lang="en-US" smtClean="0"/>
              <a:t>ciljevima</a:t>
            </a:r>
          </a:p>
          <a:p>
            <a:pPr marL="1143889" lvl="4" indent="-457200">
              <a:buFont typeface="+mj-lt"/>
              <a:buAutoNum type="arabicPeriod"/>
            </a:pPr>
            <a:r>
              <a:rPr lang="en-US"/>
              <a:t>Pojedinačna odgovornost u internoj kontroli u funkciji ostvarivanja </a:t>
            </a:r>
            <a:r>
              <a:rPr lang="en-US" smtClean="0"/>
              <a:t>ciljeva.</a:t>
            </a:r>
          </a:p>
          <a:p>
            <a:pPr marL="1143889" lvl="4" indent="-457200">
              <a:buFont typeface="+mj-lt"/>
              <a:buAutoNum type="arabicPeriod"/>
            </a:pPr>
            <a:endParaRPr lang="en-US"/>
          </a:p>
          <a:p>
            <a:pPr marL="454914" indent="-457200">
              <a:buFont typeface="+mj-lt"/>
              <a:buAutoNum type="romanUcPeriod"/>
            </a:pPr>
            <a:r>
              <a:rPr lang="en-US" smtClean="0"/>
              <a:t>Ocenjivanje rizika:</a:t>
            </a:r>
          </a:p>
          <a:p>
            <a:pPr marL="1143889" lvl="4" indent="-457200">
              <a:buFont typeface="+mj-lt"/>
              <a:buAutoNum type="arabicPeriod"/>
            </a:pPr>
            <a:r>
              <a:rPr lang="en-US"/>
              <a:t>Jasno definisanje ciljeva koje omogućuje identifikaciju i procenu rizika za postizanje tih </a:t>
            </a:r>
            <a:r>
              <a:rPr lang="en-US" smtClean="0"/>
              <a:t>ciljeva</a:t>
            </a:r>
          </a:p>
          <a:p>
            <a:pPr marL="1143889" lvl="4" indent="-457200">
              <a:buFont typeface="+mj-lt"/>
              <a:buAutoNum type="arabicPeriod"/>
            </a:pPr>
            <a:r>
              <a:rPr lang="vi-VN"/>
              <a:t>Identifikovanje i analiziranje rizika se odnosi na utvrđivanje rizika na svim nivoima </a:t>
            </a:r>
            <a:r>
              <a:rPr lang="vi-VN" smtClean="0"/>
              <a:t>preduzeća</a:t>
            </a:r>
            <a:endParaRPr lang="en-US" smtClean="0"/>
          </a:p>
          <a:p>
            <a:pPr marL="1143889" lvl="4" indent="-457200">
              <a:buFont typeface="+mj-lt"/>
              <a:buAutoNum type="arabicPeriod"/>
            </a:pPr>
            <a:r>
              <a:rPr lang="en-US"/>
              <a:t>Razmatranje mogućnosti za prevare prilikom ocenjivanja rizika za postizanje </a:t>
            </a:r>
            <a:r>
              <a:rPr lang="en-US" smtClean="0"/>
              <a:t>ciljeva</a:t>
            </a:r>
          </a:p>
          <a:p>
            <a:pPr marL="1143889" lvl="4" indent="-457200">
              <a:buFont typeface="+mj-lt"/>
              <a:buAutoNum type="arabicPeriod"/>
            </a:pPr>
            <a:r>
              <a:rPr lang="vi-VN"/>
              <a:t>Utvrđivanje i ocena promena koje bi mogle značajno da utiču na sistem interne kontrole.</a:t>
            </a:r>
            <a:endParaRPr lang="en-US"/>
          </a:p>
          <a:p>
            <a:pPr marL="685102" lvl="2" indent="-342900">
              <a:buFont typeface="+mj-lt"/>
              <a:buAutoNum type="arabicPeriod"/>
            </a:pPr>
            <a:endParaRPr lang="sr-Latn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0" r="95000">
                        <a14:foregroundMark x1="15000" y1="42333" x2="15000" y2="42333"/>
                        <a14:foregroundMark x1="6333" y1="44000" x2="6333" y2="44000"/>
                        <a14:foregroundMark x1="95000" y1="43333" x2="95000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-685800"/>
            <a:ext cx="33909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9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2064" indent="-514350">
              <a:buFont typeface="+mj-lt"/>
              <a:buAutoNum type="romanUcPeriod" startAt="3"/>
            </a:pPr>
            <a:r>
              <a:rPr lang="sr-Latn-RS"/>
              <a:t>Kontrolne </a:t>
            </a:r>
            <a:r>
              <a:rPr lang="sr-Latn-RS" smtClean="0"/>
              <a:t>aktivnosti</a:t>
            </a:r>
            <a:r>
              <a:rPr lang="en-US" smtClean="0"/>
              <a:t>: </a:t>
            </a:r>
          </a:p>
          <a:p>
            <a:pPr marL="1201039" lvl="4" indent="-514350">
              <a:buFont typeface="+mj-lt"/>
              <a:buAutoNum type="arabicPeriod"/>
            </a:pPr>
            <a:r>
              <a:rPr lang="sr-Latn-RS"/>
              <a:t>Odabir i razvoj kontrolnih </a:t>
            </a:r>
            <a:r>
              <a:rPr lang="sr-Latn-RS" smtClean="0"/>
              <a:t>aktivnosti</a:t>
            </a:r>
            <a:endParaRPr lang="en-US" smtClean="0"/>
          </a:p>
          <a:p>
            <a:pPr marL="1201039" lvl="4" indent="-514350">
              <a:buFont typeface="+mj-lt"/>
              <a:buAutoNum type="arabicPeriod"/>
            </a:pPr>
            <a:r>
              <a:rPr lang="sr-Latn-RS"/>
              <a:t>Odabir i razvoj opštih kontrolnih aktivnosti </a:t>
            </a:r>
            <a:r>
              <a:rPr lang="sr-Latn-RS" smtClean="0"/>
              <a:t>tehnologije</a:t>
            </a:r>
            <a:endParaRPr lang="en-US" smtClean="0"/>
          </a:p>
          <a:p>
            <a:pPr marL="1201039" lvl="4" indent="-514350">
              <a:buFont typeface="+mj-lt"/>
              <a:buAutoNum type="arabicPeriod"/>
            </a:pPr>
            <a:r>
              <a:rPr lang="sr-Latn-RS"/>
              <a:t>Kontrolne aktivnosti se sprovode kroz politike i </a:t>
            </a:r>
            <a:r>
              <a:rPr lang="sr-Latn-RS" smtClean="0"/>
              <a:t>procedure</a:t>
            </a:r>
            <a:endParaRPr lang="en-US" smtClean="0"/>
          </a:p>
          <a:p>
            <a:pPr marL="1201039" lvl="4" indent="-514350">
              <a:buFont typeface="+mj-lt"/>
              <a:buAutoNum type="arabicPeriod"/>
            </a:pPr>
            <a:endParaRPr lang="en-US"/>
          </a:p>
          <a:p>
            <a:pPr marL="512064" indent="-514350">
              <a:buFont typeface="+mj-lt"/>
              <a:buAutoNum type="romanUcPeriod" startAt="3"/>
            </a:pPr>
            <a:r>
              <a:rPr lang="pl-PL"/>
              <a:t>Informacije dostupne iz finansijskih </a:t>
            </a:r>
            <a:r>
              <a:rPr lang="pl-PL" smtClean="0"/>
              <a:t>izveštaja</a:t>
            </a:r>
            <a:r>
              <a:rPr lang="en-US" smtClean="0"/>
              <a:t> i informacije od stejkholdera: </a:t>
            </a:r>
          </a:p>
          <a:p>
            <a:pPr marL="1201039" lvl="4" indent="-514350">
              <a:buFont typeface="+mj-lt"/>
              <a:buAutoNum type="arabicPeriod"/>
            </a:pPr>
            <a:r>
              <a:rPr lang="sr-Latn-RS"/>
              <a:t>Korišćenje relevantnih </a:t>
            </a:r>
            <a:r>
              <a:rPr lang="sr-Latn-RS" smtClean="0"/>
              <a:t>informacija</a:t>
            </a:r>
            <a:endParaRPr lang="en-US" smtClean="0"/>
          </a:p>
          <a:p>
            <a:pPr marL="1201039" lvl="4" indent="-514350">
              <a:buFont typeface="+mj-lt"/>
              <a:buAutoNum type="arabicPeriod"/>
            </a:pPr>
            <a:r>
              <a:rPr lang="vi-VN"/>
              <a:t>Ostvarivanje interne komunikacije i prenosa ciljeva i odgovornosti u sprovođenju interne </a:t>
            </a:r>
            <a:r>
              <a:rPr lang="vi-VN" smtClean="0"/>
              <a:t>kontrole</a:t>
            </a:r>
            <a:endParaRPr lang="en-US" smtClean="0"/>
          </a:p>
          <a:p>
            <a:pPr marL="1201039" lvl="4" indent="-514350">
              <a:buFont typeface="+mj-lt"/>
              <a:buAutoNum type="arabicPeriod"/>
            </a:pPr>
            <a:r>
              <a:rPr lang="sr-Latn-RS"/>
              <a:t>Ostvarivanje eksterne kominikacije (sa spoljnim partnerima) u vezi sa pitanjima koja utiču na funkcionisanje internih kontrola</a:t>
            </a:r>
          </a:p>
        </p:txBody>
      </p:sp>
    </p:spTree>
    <p:extLst>
      <p:ext uri="{BB962C8B-B14F-4D97-AF65-F5344CB8AC3E}">
        <p14:creationId xmlns:p14="http://schemas.microsoft.com/office/powerpoint/2010/main" val="10447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0411" y="838200"/>
            <a:ext cx="8595360" cy="4937760"/>
          </a:xfrm>
        </p:spPr>
        <p:txBody>
          <a:bodyPr/>
          <a:lstStyle/>
          <a:p>
            <a:pPr marL="512064" indent="-514350">
              <a:buFont typeface="+mj-lt"/>
              <a:buAutoNum type="arabicPeriod" startAt="5"/>
            </a:pPr>
            <a:r>
              <a:rPr lang="sr-Latn-RS" smtClean="0"/>
              <a:t>Monitoring</a:t>
            </a:r>
            <a:r>
              <a:rPr lang="en-US" smtClean="0"/>
              <a:t>:</a:t>
            </a:r>
          </a:p>
          <a:p>
            <a:pPr marL="1201039" lvl="4" indent="-514350">
              <a:buFont typeface="+mj-lt"/>
              <a:buAutoNum type="arabicPeriod"/>
            </a:pPr>
            <a:r>
              <a:rPr lang="vi-VN"/>
              <a:t>Sprovođenje kontinuiranih i/ili odvojenih </a:t>
            </a:r>
            <a:r>
              <a:rPr lang="vi-VN" smtClean="0"/>
              <a:t>evaluacija</a:t>
            </a:r>
            <a:endParaRPr lang="en-US" smtClean="0"/>
          </a:p>
          <a:p>
            <a:pPr marL="1201039" lvl="4" indent="-514350">
              <a:buFont typeface="+mj-lt"/>
              <a:buAutoNum type="arabicPeriod"/>
            </a:pPr>
            <a:r>
              <a:rPr lang="sr-Latn-RS"/>
              <a:t>Evaluacija i informisanje o rezultatima evaluacije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876799" cy="413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4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Kontroling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06412"/>
            <a:ext cx="8595360" cy="4937760"/>
          </a:xfrm>
        </p:spPr>
        <p:txBody>
          <a:bodyPr/>
          <a:lstStyle/>
          <a:p>
            <a:r>
              <a:rPr lang="en-US" smtClean="0"/>
              <a:t>druga linija odbrane</a:t>
            </a:r>
          </a:p>
          <a:p>
            <a:r>
              <a:rPr lang="en-US" smtClean="0"/>
              <a:t>funkcije:</a:t>
            </a:r>
          </a:p>
          <a:p>
            <a:pPr lvl="2">
              <a:buFont typeface="Wingdings" pitchFamily="2" charset="2"/>
              <a:buChar char="Ø"/>
            </a:pPr>
            <a:r>
              <a:rPr lang="en-US" smtClean="0"/>
              <a:t>funkcija upravljanja rizikom</a:t>
            </a:r>
          </a:p>
          <a:p>
            <a:pPr lvl="2">
              <a:buFont typeface="Wingdings" pitchFamily="2" charset="2"/>
              <a:buChar char="Ø"/>
            </a:pPr>
            <a:r>
              <a:rPr lang="en-US" smtClean="0"/>
              <a:t>funkcija usklađenosti</a:t>
            </a:r>
          </a:p>
          <a:p>
            <a:pPr lvl="2">
              <a:buFont typeface="Wingdings" pitchFamily="2" charset="2"/>
              <a:buChar char="Ø"/>
            </a:pPr>
            <a:r>
              <a:rPr lang="en-US" smtClean="0"/>
              <a:t>funkcija kontrolinga koja se odnosi na planiranje, koordinaciju , kontrolu i analizu poslovnih akitvnosti sa ciljem smanjenja finansijskih rizika</a:t>
            </a:r>
          </a:p>
          <a:p>
            <a:pPr lvl="2">
              <a:buFont typeface="Wingdings" pitchFamily="2" charset="2"/>
              <a:buChar char="Ø"/>
            </a:pPr>
            <a:endParaRPr lang="en-US"/>
          </a:p>
          <a:p>
            <a:r>
              <a:rPr lang="en-US" smtClean="0"/>
              <a:t>podrška menadžmentu</a:t>
            </a:r>
          </a:p>
          <a:p>
            <a:r>
              <a:rPr lang="en-US" smtClean="0"/>
              <a:t>2 nivoa kontrolinga: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mtClean="0"/>
              <a:t>strategijski - jačanje efektivnosti poslovanja 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mtClean="0"/>
              <a:t>operativni – jačanje efikasnosti poslovanja</a:t>
            </a:r>
            <a:endParaRPr lang="sr-Latn-R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724400" cy="26427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272</TotalTime>
  <Words>877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Soho</vt:lpstr>
      <vt:lpstr>INTERNI NADZOR</vt:lpstr>
      <vt:lpstr>Interni nadzor</vt:lpstr>
      <vt:lpstr>Interna kontrola</vt:lpstr>
      <vt:lpstr>PowerPoint Presentation</vt:lpstr>
      <vt:lpstr>Komitet sponzorskih organizacija Tredvej komisije - COSO</vt:lpstr>
      <vt:lpstr>COSO principi</vt:lpstr>
      <vt:lpstr>PowerPoint Presentation</vt:lpstr>
      <vt:lpstr>PowerPoint Presentation</vt:lpstr>
      <vt:lpstr>Kontroling</vt:lpstr>
      <vt:lpstr>Organizacija funkcije kontrolinga</vt:lpstr>
      <vt:lpstr>Interna revizija</vt:lpstr>
      <vt:lpstr>PowerPoint Presentation</vt:lpstr>
      <vt:lpstr>Interna revizija u funkciji unapređenja sis. internih kontrola</vt:lpstr>
      <vt:lpstr>Interna revizija u funkciji upravljanja rizikom u poslovanju</vt:lpstr>
      <vt:lpstr>Interna revizija u funkciji borbe protiv prevara i zloupotreba</vt:lpstr>
      <vt:lpstr>PowerPoint Presentation</vt:lpstr>
      <vt:lpstr>Interna revizija u funkciji unapređenja poslovnih procesa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INTERNI NADZOR</dc:title>
  <dc:creator>milic</dc:creator>
  <cp:lastModifiedBy>milicahinic98@gmail.com</cp:lastModifiedBy>
  <cp:revision>22</cp:revision>
  <dcterms:created xsi:type="dcterms:W3CDTF">2006-08-16T00:00:00Z</dcterms:created>
  <dcterms:modified xsi:type="dcterms:W3CDTF">2022-01-10T16:33:38Z</dcterms:modified>
</cp:coreProperties>
</file>